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34" r:id="rId2"/>
    <p:sldMasterId id="2147483740" r:id="rId3"/>
    <p:sldMasterId id="2147483758" r:id="rId4"/>
    <p:sldMasterId id="2147483770" r:id="rId5"/>
    <p:sldMasterId id="2147483783" r:id="rId6"/>
  </p:sldMasterIdLst>
  <p:notesMasterIdLst>
    <p:notesMasterId r:id="rId26"/>
  </p:notesMasterIdLst>
  <p:sldIdLst>
    <p:sldId id="314" r:id="rId7"/>
    <p:sldId id="321" r:id="rId8"/>
    <p:sldId id="323" r:id="rId9"/>
    <p:sldId id="322" r:id="rId10"/>
    <p:sldId id="327" r:id="rId11"/>
    <p:sldId id="325" r:id="rId12"/>
    <p:sldId id="320" r:id="rId13"/>
    <p:sldId id="324" r:id="rId14"/>
    <p:sldId id="326" r:id="rId15"/>
    <p:sldId id="331" r:id="rId16"/>
    <p:sldId id="332" r:id="rId17"/>
    <p:sldId id="333" r:id="rId18"/>
    <p:sldId id="330" r:id="rId19"/>
    <p:sldId id="328" r:id="rId20"/>
    <p:sldId id="337" r:id="rId21"/>
    <p:sldId id="334" r:id="rId22"/>
    <p:sldId id="338" r:id="rId23"/>
    <p:sldId id="339" r:id="rId24"/>
    <p:sldId id="34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65183" autoAdjust="0"/>
  </p:normalViewPr>
  <p:slideViewPr>
    <p:cSldViewPr>
      <p:cViewPr>
        <p:scale>
          <a:sx n="74" d="100"/>
          <a:sy n="74" d="100"/>
        </p:scale>
        <p:origin x="-182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4B50D-D84B-4A6C-BFB3-89119EB2ABAC}" type="datetimeFigureOut">
              <a:rPr lang="en-GB" smtClean="0"/>
              <a:pPr/>
              <a:t>07-09-15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6B71D-9B59-4114-969C-1169F564A586}" type="slidenum">
              <a:rPr lang="en-GB" smtClean="0"/>
              <a:pPr/>
              <a:t>‹nr.›</a:t>
            </a:fld>
            <a:endParaRPr lang="en-GB"/>
          </a:p>
        </p:txBody>
      </p:sp>
    </p:spTree>
    <p:extLst>
      <p:ext uri="{BB962C8B-B14F-4D97-AF65-F5344CB8AC3E}">
        <p14:creationId xmlns:p14="http://schemas.microsoft.com/office/powerpoint/2010/main" val="206076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2</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The context of this session:</a:t>
            </a:r>
          </a:p>
          <a:p>
            <a:r>
              <a:rPr lang="en-GB" baseline="0" noProof="0" dirty="0" smtClean="0">
                <a:latin typeface="Times New Roman" pitchFamily="18" charset="0"/>
              </a:rPr>
              <a:t>The words “It is a great plan!” are very nice to hear, but doesn’t help me any further.</a:t>
            </a:r>
          </a:p>
          <a:p>
            <a:endParaRPr lang="en-GB" baseline="0" noProof="0" dirty="0" smtClean="0">
              <a:latin typeface="Times New Roman" pitchFamily="18" charset="0"/>
            </a:endParaRPr>
          </a:p>
          <a:p>
            <a:r>
              <a:rPr lang="en-GB" baseline="0" noProof="0" dirty="0" smtClean="0">
                <a:latin typeface="Times New Roman" pitchFamily="18" charset="0"/>
              </a:rPr>
              <a:t>By lack of critical mass at home I hope to hear from you, experts in education and training: </a:t>
            </a:r>
          </a:p>
          <a:p>
            <a:pPr marL="171450" indent="-171450">
              <a:buFontTx/>
              <a:buChar char="•"/>
            </a:pPr>
            <a:r>
              <a:rPr lang="en-GB" baseline="0" noProof="0" dirty="0" smtClean="0">
                <a:latin typeface="Times New Roman" pitchFamily="18" charset="0"/>
              </a:rPr>
              <a:t>what can be done better?</a:t>
            </a:r>
          </a:p>
          <a:p>
            <a:pPr marL="171450" indent="-171450">
              <a:buFontTx/>
              <a:buChar char="•"/>
            </a:pPr>
            <a:r>
              <a:rPr lang="en-GB" baseline="0" noProof="0" dirty="0" smtClean="0">
                <a:latin typeface="Times New Roman" pitchFamily="18" charset="0"/>
              </a:rPr>
              <a:t>What did I overlook in this plan?</a:t>
            </a:r>
          </a:p>
          <a:p>
            <a:pPr marL="0" indent="0">
              <a:buFontTx/>
              <a:buNone/>
            </a:pPr>
            <a:endParaRPr lang="en-GB" baseline="0" noProof="0" dirty="0" smtClean="0">
              <a:latin typeface="Times New Roman" pitchFamily="18" charset="0"/>
            </a:endParaRPr>
          </a:p>
          <a:p>
            <a:pPr marL="0" indent="0">
              <a:buFontTx/>
              <a:buNone/>
            </a:pPr>
            <a:r>
              <a:rPr lang="en-GB" baseline="0" noProof="0" dirty="0" smtClean="0">
                <a:latin typeface="Times New Roman" pitchFamily="18" charset="0"/>
              </a:rPr>
              <a:t>Like to use you as a mirror to make my plans better!</a:t>
            </a:r>
          </a:p>
          <a:p>
            <a:pPr marL="0" indent="0">
              <a:buFontTx/>
              <a:buNone/>
            </a:pPr>
            <a:endParaRPr lang="en-GB" baseline="0" noProof="0" dirty="0" smtClean="0">
              <a:latin typeface="Times New Roman" pitchFamily="18" charset="0"/>
            </a:endParaRPr>
          </a:p>
          <a:p>
            <a:pPr marL="0" indent="0">
              <a:buFontTx/>
              <a:buNone/>
            </a:pPr>
            <a:endParaRPr lang="en-GB" baseline="0" noProof="0" dirty="0" smtClean="0">
              <a:latin typeface="Times New Roman" pitchFamily="18" charset="0"/>
            </a:endParaRPr>
          </a:p>
          <a:p>
            <a:endParaRPr lang="en-GB" baseline="0" noProof="0"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12</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This is what we call our house of learning and development! The idea of it was introduced to us by </a:t>
            </a:r>
            <a:r>
              <a:rPr lang="en-GB" baseline="0" noProof="0" dirty="0" err="1" smtClean="0">
                <a:latin typeface="Times New Roman" pitchFamily="18" charset="0"/>
              </a:rPr>
              <a:t>Mieke</a:t>
            </a:r>
            <a:r>
              <a:rPr lang="en-GB" baseline="0" noProof="0" dirty="0" smtClean="0">
                <a:latin typeface="Times New Roman" pitchFamily="18" charset="0"/>
              </a:rPr>
              <a:t> </a:t>
            </a:r>
            <a:r>
              <a:rPr lang="en-GB" baseline="0" noProof="0" dirty="0" err="1" smtClean="0">
                <a:latin typeface="Times New Roman" pitchFamily="18" charset="0"/>
              </a:rPr>
              <a:t>Posthumus</a:t>
            </a:r>
            <a:r>
              <a:rPr lang="en-GB" baseline="0" noProof="0" dirty="0" smtClean="0">
                <a:latin typeface="Times New Roman" pitchFamily="18" charset="0"/>
              </a:rPr>
              <a:t> (NSCU) and it is based on a corporate university model.</a:t>
            </a:r>
          </a:p>
          <a:p>
            <a:endParaRPr lang="en-GB" baseline="0" noProof="0" dirty="0" smtClean="0">
              <a:latin typeface="Times New Roman" pitchFamily="18" charset="0"/>
            </a:endParaRPr>
          </a:p>
          <a:p>
            <a:r>
              <a:rPr lang="en-GB" baseline="0" noProof="0" dirty="0" smtClean="0">
                <a:latin typeface="Times New Roman" pitchFamily="18" charset="0"/>
              </a:rPr>
              <a:t>So we are also going to adapt our process to come to develop and execute the learning an development plan….. Please walk with me through the schedule.</a:t>
            </a:r>
          </a:p>
          <a:p>
            <a:r>
              <a:rPr lang="en-GB" baseline="0" noProof="0" dirty="0" smtClean="0">
                <a:latin typeface="Times New Roman" pitchFamily="18" charset="0"/>
              </a:rPr>
              <a:t>Roof: trainings issues come in</a:t>
            </a:r>
          </a:p>
          <a:p>
            <a:r>
              <a:rPr lang="en-GB" baseline="0" noProof="0" dirty="0" smtClean="0">
                <a:latin typeface="Times New Roman" pitchFamily="18" charset="0"/>
              </a:rPr>
              <a:t>Windows: training solutions are converted to training needs and given a </a:t>
            </a:r>
            <a:r>
              <a:rPr lang="en-GB" baseline="0" noProof="0" dirty="0" smtClean="0">
                <a:latin typeface="Times New Roman" pitchFamily="18" charset="0"/>
              </a:rPr>
              <a:t>priority. Think I will use a TPD for that.</a:t>
            </a:r>
            <a:endParaRPr lang="en-GB" baseline="0" noProof="0" dirty="0" smtClean="0">
              <a:latin typeface="Times New Roman" pitchFamily="18" charset="0"/>
            </a:endParaRPr>
          </a:p>
          <a:p>
            <a:r>
              <a:rPr lang="en-GB" baseline="0" noProof="0" dirty="0" smtClean="0">
                <a:latin typeface="Times New Roman" pitchFamily="18" charset="0"/>
              </a:rPr>
              <a:t>Basement: good management of the learning and development process. Think of budget distribution and execution of the education plan.</a:t>
            </a:r>
          </a:p>
          <a:p>
            <a:endParaRPr lang="en-GB" baseline="0" noProof="0" dirty="0" smtClean="0">
              <a:latin typeface="Times New Roman" pitchFamily="18" charset="0"/>
            </a:endParaRPr>
          </a:p>
          <a:p>
            <a:r>
              <a:rPr lang="en-GB" baseline="0" noProof="0" dirty="0" smtClean="0">
                <a:latin typeface="Times New Roman" pitchFamily="18" charset="0"/>
              </a:rPr>
              <a:t>In the end of the total HR process appointments will be made between the manager and the employee. Among those appointments will be also the appointments on learning and development. Also will the evaluation will be done of the learning process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13</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In the end all aspects of learning will be evaluated against expected change and whether this change supports the goals of the organisation. And than the process will start all over again.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We started to integrate this plan from scratch</a:t>
            </a:r>
            <a:r>
              <a:rPr lang="en-GB" baseline="0" noProof="0" dirty="0" smtClean="0"/>
              <a:t> since this spring…..we are learning on the job and at the moment the mangers are busy with the strategic staffing plan.</a:t>
            </a:r>
          </a:p>
          <a:p>
            <a:r>
              <a:rPr lang="en-GB" baseline="0" noProof="0" dirty="0" smtClean="0"/>
              <a:t>Hopefully at the beginning of November we will have the fleet show. I expect we need the whole of next year before we have experienced the whole house of learning.  </a:t>
            </a:r>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14</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The possible risk I see so far.</a:t>
            </a:r>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15</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16</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Way of financing: </a:t>
            </a:r>
          </a:p>
          <a:p>
            <a:pPr marL="171450" indent="-171450">
              <a:buFontTx/>
              <a:buChar char="•"/>
            </a:pPr>
            <a:r>
              <a:rPr lang="en-GB" baseline="0" noProof="0" dirty="0" smtClean="0">
                <a:latin typeface="Times New Roman" pitchFamily="18" charset="0"/>
              </a:rPr>
              <a:t>2% of the payroll is a lot of money if your are not used to spend money to education and training. </a:t>
            </a:r>
          </a:p>
          <a:p>
            <a:pPr marL="171450" indent="-171450">
              <a:buFontTx/>
              <a:buChar char="•"/>
            </a:pPr>
            <a:r>
              <a:rPr lang="en-GB" baseline="0" noProof="0" dirty="0" smtClean="0">
                <a:latin typeface="Times New Roman" pitchFamily="18" charset="0"/>
              </a:rPr>
              <a:t>Next to that this budget is only reserved for learning and development efforts. The costs of managing the house of learning are not included.</a:t>
            </a:r>
          </a:p>
          <a:p>
            <a:pPr marL="171450" indent="-171450">
              <a:buFontTx/>
              <a:buChar char="•"/>
            </a:pPr>
            <a:r>
              <a:rPr lang="en-GB" baseline="0" noProof="0" dirty="0" smtClean="0">
                <a:latin typeface="Times New Roman" pitchFamily="18" charset="0"/>
              </a:rPr>
              <a:t>The first part of the HR cycle is going slower than it should go, because we are learning on the job. Than means that the full cycle can’t be handled in one year this year. The managers don’t understand the new planning process yet and find it scary the the learning and development money is now situated in one big pot and want to have is on their own department. We hope that they are willing to share it again as soon we get up to the MT special of dividing the budget. </a:t>
            </a:r>
          </a:p>
          <a:p>
            <a:pPr marL="0" indent="0">
              <a:buFontTx/>
              <a:buNone/>
            </a:pPr>
            <a:endParaRPr lang="en-GB" baseline="0" noProof="0" dirty="0" smtClean="0">
              <a:latin typeface="Times New Roman" pitchFamily="18" charset="0"/>
            </a:endParaRPr>
          </a:p>
          <a:p>
            <a:pPr marL="0" indent="0">
              <a:buFontTx/>
              <a:buNone/>
            </a:pPr>
            <a:r>
              <a:rPr lang="en-GB" baseline="0" noProof="0" dirty="0" smtClean="0">
                <a:latin typeface="Times New Roman" pitchFamily="18" charset="0"/>
              </a:rPr>
              <a:t>Difference in cycles:</a:t>
            </a:r>
          </a:p>
          <a:p>
            <a:pPr marL="171450" indent="-171450">
              <a:buFontTx/>
              <a:buChar char="•"/>
            </a:pPr>
            <a:r>
              <a:rPr lang="en-GB" baseline="0" noProof="0" dirty="0" smtClean="0">
                <a:latin typeface="Times New Roman" pitchFamily="18" charset="0"/>
              </a:rPr>
              <a:t>HR cycle is 3 years with a little update in between</a:t>
            </a:r>
          </a:p>
          <a:p>
            <a:pPr marL="171450" indent="-171450">
              <a:buFontTx/>
              <a:buChar char="•"/>
            </a:pPr>
            <a:r>
              <a:rPr lang="en-GB" baseline="0" noProof="0" dirty="0" smtClean="0">
                <a:latin typeface="Times New Roman" pitchFamily="18" charset="0"/>
              </a:rPr>
              <a:t>The education cycle is a yearly cycle and possibly more often when the demands of having to service new customers occur.</a:t>
            </a:r>
          </a:p>
          <a:p>
            <a:pPr marL="0" indent="0">
              <a:buFontTx/>
              <a:buNone/>
            </a:pPr>
            <a:r>
              <a:rPr lang="en-GB" baseline="0" noProof="0" dirty="0" smtClean="0">
                <a:latin typeface="Times New Roman" pitchFamily="18" charset="0"/>
              </a:rPr>
              <a:t>A lot of changes in the HR cycles are for the longer term and are not done within one year so training related issues be keep coming from that side. It is getting a new customer wanting a totally for KNMI people new product I am worrying about. How do I reserve money to be able to handle urgent last minutes requests too? Many companies I know do the planning for learning and development once a year, every request that comes in later won’t be handled or new periodization is needed. This is a bit rigid in my eyes.  How do other companies do that?</a:t>
            </a:r>
          </a:p>
          <a:p>
            <a:pPr marL="0" indent="0">
              <a:buFontTx/>
              <a:buNone/>
            </a:pPr>
            <a:endParaRPr lang="en-GB" baseline="0" noProof="0" dirty="0" smtClean="0">
              <a:latin typeface="Times New Roman" pitchFamily="18" charset="0"/>
            </a:endParaRPr>
          </a:p>
          <a:p>
            <a:pPr marL="0" indent="0">
              <a:buFontTx/>
              <a:buNone/>
            </a:pPr>
            <a:r>
              <a:rPr lang="en-GB" baseline="0" noProof="0" dirty="0" smtClean="0">
                <a:latin typeface="Times New Roman" pitchFamily="18" charset="0"/>
              </a:rPr>
              <a:t>The windows of the house of learning focus on the wrong things</a:t>
            </a:r>
          </a:p>
          <a:p>
            <a:pPr marL="0" indent="0">
              <a:buFontTx/>
              <a:buNone/>
            </a:pPr>
            <a:r>
              <a:rPr lang="en-GB" baseline="0" noProof="0" dirty="0" smtClean="0">
                <a:latin typeface="Times New Roman" pitchFamily="18" charset="0"/>
              </a:rPr>
              <a:t>* Think we are going to use a kind of training development plan as used during the last WMO train the trainer to make the training needs and prioritization of each request for training clear. During the last </a:t>
            </a:r>
            <a:r>
              <a:rPr lang="en-GB" baseline="0" noProof="0" dirty="0" err="1" smtClean="0">
                <a:latin typeface="Times New Roman" pitchFamily="18" charset="0"/>
              </a:rPr>
              <a:t>TtT</a:t>
            </a:r>
            <a:r>
              <a:rPr lang="en-GB" baseline="0" noProof="0" dirty="0" smtClean="0">
                <a:latin typeface="Times New Roman" pitchFamily="18" charset="0"/>
              </a:rPr>
              <a:t> I saw what can go wrong with a training development plan. So I have added a learning and development specialist to every window in the house of learning to ask the right questions but we haven’t got them in the house right now.</a:t>
            </a:r>
          </a:p>
          <a:p>
            <a:pPr marL="0" indent="0">
              <a:buFontTx/>
              <a:buNone/>
            </a:pPr>
            <a:endParaRPr lang="en-GB" baseline="0" noProof="0" dirty="0" smtClean="0">
              <a:latin typeface="Times New Roman" pitchFamily="18" charset="0"/>
            </a:endParaRPr>
          </a:p>
          <a:p>
            <a:pPr marL="0" indent="0">
              <a:buFontTx/>
              <a:buNone/>
            </a:pPr>
            <a:endParaRPr lang="en-GB" baseline="0" noProof="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Who has experience with these kind of processes and is willing </a:t>
            </a:r>
            <a:r>
              <a:rPr lang="en-GB" noProof="0" dirty="0" smtClean="0"/>
              <a:t>to give advice or share ideas?</a:t>
            </a:r>
            <a:endParaRPr lang="en-GB" noProof="0" dirty="0" smtClean="0"/>
          </a:p>
          <a:p>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17</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18</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noProof="0" dirty="0" smtClean="0"/>
              <a:t>1)</a:t>
            </a:r>
            <a:r>
              <a:rPr lang="en-GB" baseline="0" noProof="0" dirty="0" smtClean="0"/>
              <a:t> </a:t>
            </a:r>
            <a:r>
              <a:rPr lang="en-GB" noProof="0" dirty="0" smtClean="0"/>
              <a:t>Does for instance anyone has experience with</a:t>
            </a:r>
            <a:r>
              <a:rPr lang="en-GB" baseline="0" noProof="0" dirty="0" smtClean="0"/>
              <a:t> for instance managing the distribution of the money by the MT members. What is the best way to help our MT members to do it?</a:t>
            </a:r>
          </a:p>
          <a:p>
            <a:r>
              <a:rPr lang="en-GB" baseline="0" noProof="0" dirty="0" smtClean="0"/>
              <a:t>2) What do I miss in these plans?</a:t>
            </a:r>
            <a:endParaRPr lang="en-GB" noProof="0" dirty="0" smtClean="0"/>
          </a:p>
          <a:p>
            <a:pPr marL="0" indent="0">
              <a:buFontTx/>
              <a:buNone/>
            </a:pPr>
            <a:endParaRPr lang="en-GB" baseline="0" noProof="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19</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4</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Sometimes you get information from which you think: You are absolutely right but how the hell am I going to implement that in my organisation ……</a:t>
            </a:r>
          </a:p>
          <a:p>
            <a:endParaRPr lang="en-GB" baseline="0" noProof="0" dirty="0" smtClean="0">
              <a:latin typeface="Times New Roman" pitchFamily="18" charset="0"/>
            </a:endParaRPr>
          </a:p>
          <a:p>
            <a:r>
              <a:rPr lang="en-GB" baseline="0" noProof="0" dirty="0" smtClean="0">
                <a:latin typeface="Times New Roman" pitchFamily="18" charset="0"/>
              </a:rPr>
              <a:t>Fresh into to the field of education and training I was confronted with this Context of learning schema of Ian Bell during the WMO train the trainer in Sibiu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The message</a:t>
            </a:r>
            <a:r>
              <a:rPr lang="en-GB" baseline="0" noProof="0" dirty="0" smtClean="0"/>
              <a:t> was: </a:t>
            </a:r>
            <a:r>
              <a:rPr lang="en-GB" noProof="0" dirty="0" smtClean="0"/>
              <a:t>Develop the training program for your institute from the top down and evaluate all aspects</a:t>
            </a:r>
            <a:r>
              <a:rPr lang="en-GB" baseline="0" noProof="0" dirty="0" smtClean="0"/>
              <a:t> of training against the goals. Than you training program will last.</a:t>
            </a:r>
          </a:p>
          <a:p>
            <a:endParaRPr lang="en-GB" baseline="0" noProof="0" dirty="0" smtClean="0"/>
          </a:p>
          <a:p>
            <a:r>
              <a:rPr lang="en-GB" baseline="0" noProof="0" dirty="0" smtClean="0"/>
              <a:t>Creating training needs from competencies is not the most difficult things. WMO has done a wonderful job with writing competencies for especially forecasters down during the past few years….. and to be honest those helped me at awful lot during the past couple of years.</a:t>
            </a:r>
          </a:p>
          <a:p>
            <a:endParaRPr lang="en-GB" baseline="0" noProof="0" dirty="0" smtClean="0"/>
          </a:p>
          <a:p>
            <a:r>
              <a:rPr lang="en-GB" baseline="0" noProof="0" dirty="0" smtClean="0"/>
              <a:t>The main problem was THE BIT in the red circle ….. It was already starting with a lack of a clear company strategy.</a:t>
            </a:r>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5</a:t>
            </a:fld>
            <a:endParaRPr lang="en-GB"/>
          </a:p>
        </p:txBody>
      </p:sp>
    </p:spTree>
    <p:extLst>
      <p:ext uri="{BB962C8B-B14F-4D97-AF65-F5344CB8AC3E}">
        <p14:creationId xmlns:p14="http://schemas.microsoft.com/office/powerpoint/2010/main" val="59828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6</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Then we had a large external forced reorganisation. During this reorganisation some important things happened:</a:t>
            </a:r>
          </a:p>
          <a:p>
            <a:endParaRPr lang="en-GB" baseline="0" noProof="0" dirty="0" smtClean="0">
              <a:latin typeface="Times New Roman" pitchFamily="18" charset="0"/>
            </a:endParaRPr>
          </a:p>
          <a:p>
            <a:pPr marL="171450" indent="-171450">
              <a:buFont typeface="Wingdings" charset="2"/>
              <a:buChar char="ü"/>
            </a:pPr>
            <a:r>
              <a:rPr lang="en-GB" baseline="0" noProof="0" dirty="0" smtClean="0">
                <a:latin typeface="Times New Roman" pitchFamily="18" charset="0"/>
              </a:rPr>
              <a:t>We have got a new top AND middle management and the KNMI structure was changed.</a:t>
            </a:r>
          </a:p>
          <a:p>
            <a:endParaRPr lang="en-GB" baseline="0" noProof="0" dirty="0" smtClean="0">
              <a:latin typeface="Times New Roman" pitchFamily="18" charset="0"/>
            </a:endParaRPr>
          </a:p>
          <a:p>
            <a:pPr marL="171450" indent="-171450">
              <a:buFont typeface="Wingdings" charset="2"/>
              <a:buChar char="ü"/>
            </a:pPr>
            <a:r>
              <a:rPr lang="en-GB" baseline="0" noProof="0" dirty="0" smtClean="0">
                <a:latin typeface="Times New Roman" pitchFamily="18" charset="0"/>
              </a:rPr>
              <a:t>We got education and training back on the agenda and we were asked to created a plan how the education and training should be organised in the  new organisation.</a:t>
            </a:r>
          </a:p>
          <a:p>
            <a:r>
              <a:rPr lang="en-GB" baseline="0" noProof="0" dirty="0" smtClean="0">
                <a:latin typeface="Times New Roman" pitchFamily="18" charset="0"/>
              </a:rPr>
              <a:t>During this process we managed to get the message across that learning and development is important if your want to be a leading knowledge institute in Meteorology, Climatology and seismology.  </a:t>
            </a:r>
          </a:p>
          <a:p>
            <a:r>
              <a:rPr lang="en-GB" baseline="0" noProof="0" dirty="0" smtClean="0">
                <a:latin typeface="Times New Roman" pitchFamily="18" charset="0"/>
              </a:rPr>
              <a:t>So we asked for:</a:t>
            </a:r>
          </a:p>
          <a:p>
            <a:r>
              <a:rPr lang="en-GB" baseline="0" noProof="0" dirty="0" smtClean="0">
                <a:latin typeface="Times New Roman" pitchFamily="18" charset="0"/>
              </a:rPr>
              <a:t>1) To create a learning and development strategy for KNMI</a:t>
            </a:r>
          </a:p>
          <a:p>
            <a:r>
              <a:rPr lang="en-GB" baseline="0" noProof="0" dirty="0" smtClean="0">
                <a:latin typeface="Times New Roman" pitchFamily="18" charset="0"/>
              </a:rPr>
              <a:t>2) To appoint the roles and responsibilities on learning and development too</a:t>
            </a:r>
          </a:p>
          <a:p>
            <a:r>
              <a:rPr lang="en-GB" baseline="0" noProof="0" dirty="0" smtClean="0">
                <a:latin typeface="Times New Roman" pitchFamily="18" charset="0"/>
              </a:rPr>
              <a:t>3) To fix an annual learning and development budget</a:t>
            </a:r>
          </a:p>
          <a:p>
            <a:r>
              <a:rPr lang="en-GB" baseline="0" noProof="0" dirty="0" smtClean="0">
                <a:latin typeface="Times New Roman" pitchFamily="18" charset="0"/>
              </a:rPr>
              <a:t>4) And to ensure a strong learning environment</a:t>
            </a:r>
          </a:p>
          <a:p>
            <a:endParaRPr lang="en-GB" baseline="0" noProof="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Times New Roman" pitchFamily="18" charset="0"/>
              </a:rPr>
              <a:t>And our new top management asked “Is this all?” Let’s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latin typeface="Times New Roman" pitchFamily="18" charset="0"/>
            </a:endParaRPr>
          </a:p>
          <a:p>
            <a:pPr marL="171450" marR="0" indent="-171450" algn="l" defTabSz="914400" rtl="0" eaLnBrk="1" fontAlgn="auto" latinLnBrk="0" hangingPunct="1">
              <a:lnSpc>
                <a:spcPct val="100000"/>
              </a:lnSpc>
              <a:spcBef>
                <a:spcPts val="0"/>
              </a:spcBef>
              <a:spcAft>
                <a:spcPts val="0"/>
              </a:spcAft>
              <a:buClrTx/>
              <a:buSzTx/>
              <a:buFont typeface="Wingdings" charset="2"/>
              <a:buChar char="ü"/>
              <a:tabLst/>
              <a:defRPr/>
            </a:pPr>
            <a:r>
              <a:rPr lang="en-GB" baseline="0" noProof="0" dirty="0" smtClean="0">
                <a:latin typeface="Times New Roman" pitchFamily="18" charset="0"/>
              </a:rPr>
              <a:t>I was moved to the HRM department and started to work with my HR colleagues on a HR strategy in which learning and development was integrated.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latin typeface="Times New Roman" pitchFamily="18" charset="0"/>
            </a:endParaRPr>
          </a:p>
          <a:p>
            <a:endParaRPr lang="en-GB" baseline="0" noProof="0" dirty="0" smtClean="0">
              <a:latin typeface="Times New Roman" pitchFamily="18" charset="0"/>
            </a:endParaRPr>
          </a:p>
          <a:p>
            <a:r>
              <a:rPr lang="en-GB" baseline="0" noProof="0" dirty="0" smtClean="0">
                <a:latin typeface="Times New Roman" pitchFamily="18" charset="0"/>
              </a:rPr>
              <a:t>Institute we wanted to be..</a:t>
            </a:r>
          </a:p>
          <a:p>
            <a:r>
              <a:rPr lang="en-GB" baseline="0" noProof="0" dirty="0" smtClean="0">
                <a:latin typeface="Times New Roman" pitchFamily="18" charset="0"/>
              </a:rPr>
              <a:t>We created a plan where we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7</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The situation we have until right now:</a:t>
            </a:r>
          </a:p>
          <a:p>
            <a:r>
              <a:rPr lang="en-GB" baseline="0" noProof="0" dirty="0" smtClean="0">
                <a:latin typeface="Times New Roman" pitchFamily="18" charset="0"/>
              </a:rPr>
              <a:t>KNMI has:</a:t>
            </a:r>
          </a:p>
          <a:p>
            <a:r>
              <a:rPr lang="en-GB" baseline="0" noProof="0" dirty="0" smtClean="0">
                <a:latin typeface="Times New Roman" pitchFamily="18" charset="0"/>
              </a:rPr>
              <a:t>1) Some departments have no learning and development plan and no money</a:t>
            </a:r>
          </a:p>
          <a:p>
            <a:r>
              <a:rPr lang="en-GB" baseline="0" noProof="0" dirty="0" smtClean="0">
                <a:latin typeface="Times New Roman" pitchFamily="18" charset="0"/>
              </a:rPr>
              <a:t>2) Some departments have no learning and development plan and uses the learning and development money they have to give presents in the form of a training course to their employees</a:t>
            </a:r>
          </a:p>
          <a:p>
            <a:r>
              <a:rPr lang="en-GB" baseline="0" noProof="0" dirty="0" smtClean="0">
                <a:latin typeface="Times New Roman" pitchFamily="18" charset="0"/>
              </a:rPr>
              <a:t>3) At the same time the forecasting department has a process in place for the to plan, execute and evaluate education and training plans for their observers and forecasters. </a:t>
            </a:r>
          </a:p>
          <a:p>
            <a:endParaRPr lang="en-GB" baseline="0" noProof="0" dirty="0" smtClean="0">
              <a:latin typeface="Times New Roman" pitchFamily="18" charset="0"/>
            </a:endParaRPr>
          </a:p>
          <a:p>
            <a:r>
              <a:rPr lang="en-GB" baseline="0" noProof="0" dirty="0" smtClean="0">
                <a:latin typeface="Times New Roman" pitchFamily="18" charset="0"/>
              </a:rPr>
              <a:t>Probably very recognizable for you too.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So the new plan which we wanted to use to solve these learning</a:t>
            </a:r>
            <a:r>
              <a:rPr lang="en-GB" baseline="0" noProof="0" dirty="0" smtClean="0"/>
              <a:t> and development problems. </a:t>
            </a:r>
          </a:p>
          <a:p>
            <a:r>
              <a:rPr lang="en-GB" noProof="0" dirty="0" smtClean="0"/>
              <a:t>we started to integrate from scratch</a:t>
            </a:r>
            <a:r>
              <a:rPr lang="en-GB" baseline="0" noProof="0" dirty="0" smtClean="0"/>
              <a:t> since this spring…..</a:t>
            </a:r>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8</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9</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This is what it looks like!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10</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Show part of Ian’s schedule we were missing and make the relation to the HR plan</a:t>
            </a:r>
          </a:p>
          <a:p>
            <a:endParaRPr lang="en-GB" baseline="0" noProof="0" dirty="0" smtClean="0">
              <a:latin typeface="Times New Roman" pitchFamily="18" charset="0"/>
            </a:endParaRPr>
          </a:p>
          <a:p>
            <a:r>
              <a:rPr lang="en-GB" baseline="0" noProof="0" dirty="0" smtClean="0">
                <a:latin typeface="Times New Roman" pitchFamily="18" charset="0"/>
              </a:rPr>
              <a:t>I think with adding learning and development to the HR strategy we have solved the gap we had (click and show KNMI HR strategy part).</a:t>
            </a:r>
          </a:p>
          <a:p>
            <a:r>
              <a:rPr lang="en-GB" baseline="0" noProof="0" dirty="0" smtClean="0">
                <a:latin typeface="Times New Roman" pitchFamily="18" charset="0"/>
              </a:rPr>
              <a:t>Explain HR strategy step by step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064" y="8685335"/>
            <a:ext cx="2970732" cy="455734"/>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11</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685800" y="4343400"/>
            <a:ext cx="5486400" cy="4114800"/>
          </a:xfrm>
          <a:noFill/>
          <a:ln/>
        </p:spPr>
        <p:txBody>
          <a:bodyPr wrap="none" anchor="ctr"/>
          <a:lstStyle/>
          <a:p>
            <a:r>
              <a:rPr lang="en-GB" baseline="0" noProof="0" dirty="0" smtClean="0">
                <a:latin typeface="Times New Roman" pitchFamily="18" charset="0"/>
              </a:rPr>
              <a:t>In the plan is descripted what to do:</a:t>
            </a:r>
          </a:p>
          <a:p>
            <a:r>
              <a:rPr lang="en-GB" baseline="0" noProof="0" dirty="0" smtClean="0">
                <a:latin typeface="Times New Roman" pitchFamily="18" charset="0"/>
              </a:rPr>
              <a:t>Educate/refresh the staff</a:t>
            </a:r>
          </a:p>
          <a:p>
            <a:r>
              <a:rPr lang="en-GB" baseline="0" noProof="0" dirty="0" smtClean="0">
                <a:latin typeface="Times New Roman" pitchFamily="18" charset="0"/>
              </a:rPr>
              <a:t>Hire new staff</a:t>
            </a:r>
          </a:p>
          <a:p>
            <a:r>
              <a:rPr lang="en-GB" baseline="0" noProof="0" dirty="0" smtClean="0">
                <a:latin typeface="Times New Roman" pitchFamily="18" charset="0"/>
              </a:rPr>
              <a:t>Mobility of staff</a:t>
            </a:r>
          </a:p>
          <a:p>
            <a:r>
              <a:rPr lang="en-GB" baseline="0" noProof="0" dirty="0" smtClean="0">
                <a:latin typeface="Times New Roman" pitchFamily="18" charset="0"/>
              </a:rPr>
              <a:t>Or innovation projects to upgrade the quality</a:t>
            </a:r>
          </a:p>
          <a:p>
            <a:endParaRPr lang="en-GB" baseline="0" noProof="0" dirty="0" smtClean="0">
              <a:latin typeface="Times New Roman" pitchFamily="18" charset="0"/>
            </a:endParaRPr>
          </a:p>
          <a:p>
            <a:r>
              <a:rPr lang="en-GB" baseline="0" noProof="0" dirty="0" smtClean="0">
                <a:latin typeface="Times New Roman" pitchFamily="18" charset="0"/>
              </a:rPr>
              <a:t>The main question for al these 4 opportunities for the organisation the central question is “What should the staff/organisation do differently/better to achieve the organizational goals?</a:t>
            </a:r>
          </a:p>
          <a:p>
            <a:r>
              <a:rPr lang="en-GB" baseline="0" noProof="0" dirty="0" smtClean="0">
                <a:latin typeface="Times New Roman" pitchFamily="18" charset="0"/>
              </a:rPr>
              <a:t>And can be our training related changes we need to have develop a education and training plan.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dt" idx="10"/>
          </p:nvPr>
        </p:nvSpPr>
        <p:spPr>
          <a:ln/>
        </p:spPr>
        <p:txBody>
          <a:bodyPr/>
          <a:lstStyle>
            <a:lvl1pPr>
              <a:defRPr/>
            </a:lvl1pPr>
          </a:lstStyle>
          <a:p>
            <a:pPr>
              <a:defRPr/>
            </a:pPr>
            <a:fld id="{405BF606-B611-473B-A369-A5F6570538F4}" type="datetime1">
              <a:rPr lang="nl-NL" smtClean="0"/>
              <a:pPr>
                <a:defRPr/>
              </a:pPr>
              <a:t>07-09-15</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9878716E-00E2-4A5B-B023-9130B6404C8E}" type="slidenum">
              <a:rPr lang="en-US"/>
              <a:pPr>
                <a:defRPr/>
              </a:pPr>
              <a:t>‹nr.›</a:t>
            </a:fld>
            <a:endParaRPr lang="en-US"/>
          </a:p>
        </p:txBody>
      </p:sp>
    </p:spTree>
    <p:extLst>
      <p:ext uri="{BB962C8B-B14F-4D97-AF65-F5344CB8AC3E}">
        <p14:creationId xmlns:p14="http://schemas.microsoft.com/office/powerpoint/2010/main" val="404923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E8E7FB20-2BF7-47A3-B573-A5B5CCF74603}" type="datetime1">
              <a:rPr lang="nl-NL" smtClean="0"/>
              <a:pPr>
                <a:defRPr/>
              </a:pPr>
              <a:t>07-09-15</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97BC39F3-9F81-42F0-9D03-AF9E706488E7}" type="slidenum">
              <a:rPr lang="en-US"/>
              <a:pPr>
                <a:defRPr/>
              </a:pPr>
              <a:t>‹nr.›</a:t>
            </a:fld>
            <a:endParaRPr lang="en-US"/>
          </a:p>
        </p:txBody>
      </p:sp>
    </p:spTree>
    <p:extLst>
      <p:ext uri="{BB962C8B-B14F-4D97-AF65-F5344CB8AC3E}">
        <p14:creationId xmlns:p14="http://schemas.microsoft.com/office/powerpoint/2010/main" val="293227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2875"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3762"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59DEC2E3-47D7-4933-900D-365C9C04C2BE}" type="datetime1">
              <a:rPr lang="nl-NL" smtClean="0"/>
              <a:pPr>
                <a:defRPr/>
              </a:pPr>
              <a:t>07-09-15</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EDEF2E61-0491-4565-9B9D-E78E53D9EE31}" type="slidenum">
              <a:rPr lang="en-US"/>
              <a:pPr>
                <a:defRPr/>
              </a:pPr>
              <a:t>‹nr.›</a:t>
            </a:fld>
            <a:endParaRPr lang="en-US"/>
          </a:p>
        </p:txBody>
      </p:sp>
    </p:spTree>
    <p:extLst>
      <p:ext uri="{BB962C8B-B14F-4D97-AF65-F5344CB8AC3E}">
        <p14:creationId xmlns:p14="http://schemas.microsoft.com/office/powerpoint/2010/main" val="74472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7687" cy="569912"/>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6850"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D5F04A5D-5C87-45CD-A79E-1B54FF917CAB}" type="datetime1">
              <a:rPr lang="nl-NL" smtClean="0"/>
              <a:pPr>
                <a:defRPr/>
              </a:pPr>
              <a:t>07-09-15</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67515456-C8B2-4556-845F-E135CAD99613}" type="slidenum">
              <a:rPr lang="en-US"/>
              <a:pPr>
                <a:defRPr/>
              </a:pPr>
              <a:t>‹nr.›</a:t>
            </a:fld>
            <a:endParaRPr lang="en-US"/>
          </a:p>
        </p:txBody>
      </p:sp>
    </p:spTree>
    <p:extLst>
      <p:ext uri="{BB962C8B-B14F-4D97-AF65-F5344CB8AC3E}">
        <p14:creationId xmlns:p14="http://schemas.microsoft.com/office/powerpoint/2010/main" val="61664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oorblad">
    <p:bg>
      <p:bgPr>
        <a:solidFill>
          <a:schemeClr val="bg1"/>
        </a:solidFill>
        <a:effectLst/>
      </p:bgPr>
    </p:bg>
    <p:spTree>
      <p:nvGrpSpPr>
        <p:cNvPr id="1" name=""/>
        <p:cNvGrpSpPr/>
        <p:nvPr/>
      </p:nvGrpSpPr>
      <p:grpSpPr>
        <a:xfrm>
          <a:off x="0" y="0"/>
          <a:ext cx="0" cy="0"/>
          <a:chOff x="0" y="0"/>
          <a:chExt cx="0" cy="0"/>
        </a:xfrm>
      </p:grpSpPr>
      <p:pic>
        <p:nvPicPr>
          <p:cNvPr id="2" name="Picture 18"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4" name="Picture 20"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8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pic>
        <p:nvPicPr>
          <p:cNvPr id="4" name="Picture 17"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9"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8" name="shpDatum"/>
          <p:cNvSpPr>
            <a:spLocks noGrp="1" noChangeArrowheads="1"/>
          </p:cNvSpPr>
          <p:nvPr>
            <p:ph type="dt" sz="half" idx="10"/>
          </p:nvPr>
        </p:nvSpPr>
        <p:spPr>
          <a:xfrm>
            <a:off x="4929188" y="6380163"/>
            <a:ext cx="3714750" cy="363537"/>
          </a:xfrm>
        </p:spPr>
        <p:txBody>
          <a:bodyPr/>
          <a:lstStyle>
            <a:lvl1pPr>
              <a:defRPr/>
            </a:lvl1pPr>
          </a:lstStyle>
          <a:p>
            <a:pPr>
              <a:defRPr/>
            </a:pPr>
            <a:endParaRPr lang="nl-NL"/>
          </a:p>
        </p:txBody>
      </p:sp>
    </p:spTree>
    <p:extLst>
      <p:ext uri="{BB962C8B-B14F-4D97-AF65-F5344CB8AC3E}">
        <p14:creationId xmlns:p14="http://schemas.microsoft.com/office/powerpoint/2010/main" val="304027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nhoudsopgave letter">
    <p:bg>
      <p:bgPr>
        <a:solidFill>
          <a:schemeClr val="bg1"/>
        </a:solidFill>
        <a:effectLst/>
      </p:bgPr>
    </p:bg>
    <p:spTree>
      <p:nvGrpSpPr>
        <p:cNvPr id="1" name=""/>
        <p:cNvGrpSpPr/>
        <p:nvPr/>
      </p:nvGrpSpPr>
      <p:grpSpPr>
        <a:xfrm>
          <a:off x="0" y="0"/>
          <a:ext cx="0" cy="0"/>
          <a:chOff x="0" y="0"/>
          <a:chExt cx="0" cy="0"/>
        </a:xfrm>
      </p:grpSpPr>
      <p:pic>
        <p:nvPicPr>
          <p:cNvPr id="4" name="Picture 15"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7"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8" name="shpDatum"/>
          <p:cNvSpPr>
            <a:spLocks noGrp="1" noChangeArrowheads="1"/>
          </p:cNvSpPr>
          <p:nvPr>
            <p:ph type="dt" sz="half" idx="14"/>
          </p:nvPr>
        </p:nvSpPr>
        <p:spPr>
          <a:xfrm>
            <a:off x="4929188" y="6380163"/>
            <a:ext cx="3714750" cy="363537"/>
          </a:xfrm>
        </p:spPr>
        <p:txBody>
          <a:bodyPr/>
          <a:lstStyle>
            <a:lvl1pPr>
              <a:defRPr/>
            </a:lvl1pPr>
          </a:lstStyle>
          <a:p>
            <a:pPr>
              <a:defRPr/>
            </a:pPr>
            <a:endParaRPr lang="nl-NL"/>
          </a:p>
        </p:txBody>
      </p:sp>
    </p:spTree>
    <p:extLst>
      <p:ext uri="{BB962C8B-B14F-4D97-AF65-F5344CB8AC3E}">
        <p14:creationId xmlns:p14="http://schemas.microsoft.com/office/powerpoint/2010/main" val="419793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p>
        </p:txBody>
      </p:sp>
      <p:sp>
        <p:nvSpPr>
          <p:cNvPr id="8" name="shpKleurvlakBoven"/>
          <p:cNvSpPr>
            <a:spLocks noGrp="1" noChangeArrowheads="1"/>
          </p:cNvSpPr>
          <p:nvPr>
            <p:ph type="ftr" sz="quarter" idx="11"/>
          </p:nvPr>
        </p:nvSpPr>
        <p:spPr/>
        <p:txBody>
          <a:bodyPr/>
          <a:lstStyle>
            <a:lvl1pPr>
              <a:defRPr/>
            </a:lvl1pPr>
          </a:lstStyle>
          <a:p>
            <a:pPr>
              <a:defRPr/>
            </a:pPr>
            <a:endParaRPr lang="nl-NL"/>
          </a:p>
        </p:txBody>
      </p:sp>
      <p:sp>
        <p:nvSpPr>
          <p:cNvPr id="9" name="shpBeeldmerk"/>
          <p:cNvSpPr>
            <a:spLocks noGrp="1" noChangeArrowheads="1"/>
          </p:cNvSpPr>
          <p:nvPr>
            <p:ph type="sldNum" sz="quarter" idx="12"/>
          </p:nvPr>
        </p:nvSpPr>
        <p:spPr/>
        <p:txBody>
          <a:bodyPr/>
          <a:lstStyle>
            <a:lvl1pPr>
              <a:defRPr/>
            </a:lvl1pPr>
          </a:lstStyle>
          <a:p>
            <a:pPr>
              <a:defRPr/>
            </a:pPr>
            <a:fld id="{56C0F09E-E25B-40AE-BBAF-AF33A22CEBD1}" type="slidenum">
              <a:rPr lang="nl-NL"/>
              <a:pPr>
                <a:defRPr/>
              </a:pPr>
              <a:t>‹nr.›</a:t>
            </a:fld>
            <a:endParaRPr lang="nl-NL"/>
          </a:p>
        </p:txBody>
      </p:sp>
    </p:spTree>
    <p:extLst>
      <p:ext uri="{BB962C8B-B14F-4D97-AF65-F5344CB8AC3E}">
        <p14:creationId xmlns:p14="http://schemas.microsoft.com/office/powerpoint/2010/main" val="349846842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03B5D73-ACFB-40B1-9D5F-3C8F17CA9385}" type="datetime1">
              <a:rPr lang="en-US"/>
              <a:pPr>
                <a:defRPr/>
              </a:pPr>
              <a:t>07-09-15</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1DF488C-E3EE-41E5-AF74-EB86ED6FE991}" type="slidenum">
              <a:rPr lang="en-US"/>
              <a:pPr>
                <a:defRPr/>
              </a:pPr>
              <a:t>‹nr.›</a:t>
            </a:fld>
            <a:endParaRPr lang="en-US"/>
          </a:p>
        </p:txBody>
      </p:sp>
    </p:spTree>
    <p:extLst>
      <p:ext uri="{BB962C8B-B14F-4D97-AF65-F5344CB8AC3E}">
        <p14:creationId xmlns:p14="http://schemas.microsoft.com/office/powerpoint/2010/main" val="40251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877E5A3F-D6B3-47F5-999C-32C0EFE86111}" type="slidenum">
              <a:rPr lang="nl-NL"/>
              <a:pPr>
                <a:defRPr/>
              </a:pPr>
              <a:t>‹nr.›</a:t>
            </a:fld>
            <a:endParaRPr lang="nl-NL"/>
          </a:p>
        </p:txBody>
      </p:sp>
    </p:spTree>
    <p:extLst>
      <p:ext uri="{BB962C8B-B14F-4D97-AF65-F5344CB8AC3E}">
        <p14:creationId xmlns:p14="http://schemas.microsoft.com/office/powerpoint/2010/main" val="1485142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FDA16D49-9B62-46FD-9490-76B42FE063F3}" type="slidenum">
              <a:rPr lang="nl-NL"/>
              <a:pPr>
                <a:defRPr/>
              </a:pPr>
              <a:t>‹nr.›</a:t>
            </a:fld>
            <a:endParaRPr lang="nl-NL"/>
          </a:p>
        </p:txBody>
      </p:sp>
    </p:spTree>
    <p:extLst>
      <p:ext uri="{BB962C8B-B14F-4D97-AF65-F5344CB8AC3E}">
        <p14:creationId xmlns:p14="http://schemas.microsoft.com/office/powerpoint/2010/main" val="115925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744B607A-ACD6-4351-A4D7-D0DB568EDB4F}" type="datetime1">
              <a:rPr lang="nl-NL" smtClean="0"/>
              <a:pPr>
                <a:defRPr/>
              </a:pPr>
              <a:t>07-09-15</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0A00B158-D5E0-4A12-AEE5-105D29D6279B}" type="slidenum">
              <a:rPr lang="en-US"/>
              <a:pPr>
                <a:defRPr/>
              </a:pPr>
              <a:t>‹nr.›</a:t>
            </a:fld>
            <a:endParaRPr lang="en-US"/>
          </a:p>
        </p:txBody>
      </p:sp>
    </p:spTree>
    <p:extLst>
      <p:ext uri="{BB962C8B-B14F-4D97-AF65-F5344CB8AC3E}">
        <p14:creationId xmlns:p14="http://schemas.microsoft.com/office/powerpoint/2010/main" val="285479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C705DFBD-15D4-4B52-A200-028DCA07F934}" type="slidenum">
              <a:rPr lang="nl-NL"/>
              <a:pPr>
                <a:defRPr/>
              </a:pPr>
              <a:t>‹nr.›</a:t>
            </a:fld>
            <a:endParaRPr lang="nl-NL"/>
          </a:p>
        </p:txBody>
      </p:sp>
    </p:spTree>
    <p:extLst>
      <p:ext uri="{BB962C8B-B14F-4D97-AF65-F5344CB8AC3E}">
        <p14:creationId xmlns:p14="http://schemas.microsoft.com/office/powerpoint/2010/main" val="2528244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366713" y="1798638"/>
            <a:ext cx="400843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27550" y="1798638"/>
            <a:ext cx="4008438"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shpTitel"/>
          <p:cNvSpPr>
            <a:spLocks noGrp="1" noChangeArrowheads="1"/>
          </p:cNvSpPr>
          <p:nvPr>
            <p:ph type="dt" sz="half" idx="10"/>
          </p:nvPr>
        </p:nvSpPr>
        <p:spPr>
          <a:ln/>
        </p:spPr>
        <p:txBody>
          <a:bodyPr/>
          <a:lstStyle>
            <a:lvl1pPr>
              <a:defRPr/>
            </a:lvl1pPr>
          </a:lstStyle>
          <a:p>
            <a:pPr>
              <a:defRPr/>
            </a:pPr>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13DBFA33-D232-4ED3-89B9-C83D14B505A7}" type="slidenum">
              <a:rPr lang="nl-NL"/>
              <a:pPr>
                <a:defRPr/>
              </a:pPr>
              <a:t>‹nr.›</a:t>
            </a:fld>
            <a:endParaRPr lang="nl-NL"/>
          </a:p>
        </p:txBody>
      </p:sp>
    </p:spTree>
    <p:extLst>
      <p:ext uri="{BB962C8B-B14F-4D97-AF65-F5344CB8AC3E}">
        <p14:creationId xmlns:p14="http://schemas.microsoft.com/office/powerpoint/2010/main" val="3202015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shpTitel"/>
          <p:cNvSpPr>
            <a:spLocks noGrp="1" noChangeArrowheads="1"/>
          </p:cNvSpPr>
          <p:nvPr>
            <p:ph type="dt" sz="half" idx="10"/>
          </p:nvPr>
        </p:nvSpPr>
        <p:spPr>
          <a:ln/>
        </p:spPr>
        <p:txBody>
          <a:bodyPr/>
          <a:lstStyle>
            <a:lvl1pPr>
              <a:defRPr/>
            </a:lvl1pPr>
          </a:lstStyle>
          <a:p>
            <a:pPr>
              <a:defRPr/>
            </a:pPr>
            <a:endParaRPr lang="nl-NL"/>
          </a:p>
        </p:txBody>
      </p:sp>
      <p:sp>
        <p:nvSpPr>
          <p:cNvPr id="8"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9" name="shpBeeldmerk"/>
          <p:cNvSpPr>
            <a:spLocks noGrp="1" noChangeArrowheads="1"/>
          </p:cNvSpPr>
          <p:nvPr>
            <p:ph type="sldNum" sz="quarter" idx="12"/>
          </p:nvPr>
        </p:nvSpPr>
        <p:spPr>
          <a:ln/>
        </p:spPr>
        <p:txBody>
          <a:bodyPr/>
          <a:lstStyle>
            <a:lvl1pPr>
              <a:defRPr/>
            </a:lvl1pPr>
          </a:lstStyle>
          <a:p>
            <a:pPr>
              <a:defRPr/>
            </a:pPr>
            <a:fld id="{FDFC97CD-DD21-4CE5-B586-1864CD60ADE8}" type="slidenum">
              <a:rPr lang="nl-NL"/>
              <a:pPr>
                <a:defRPr/>
              </a:pPr>
              <a:t>‹nr.›</a:t>
            </a:fld>
            <a:endParaRPr lang="nl-NL"/>
          </a:p>
        </p:txBody>
      </p:sp>
    </p:spTree>
    <p:extLst>
      <p:ext uri="{BB962C8B-B14F-4D97-AF65-F5344CB8AC3E}">
        <p14:creationId xmlns:p14="http://schemas.microsoft.com/office/powerpoint/2010/main" val="200642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shpTitel"/>
          <p:cNvSpPr>
            <a:spLocks noGrp="1" noChangeArrowheads="1"/>
          </p:cNvSpPr>
          <p:nvPr>
            <p:ph type="dt" sz="half" idx="10"/>
          </p:nvPr>
        </p:nvSpPr>
        <p:spPr>
          <a:ln/>
        </p:spPr>
        <p:txBody>
          <a:bodyPr/>
          <a:lstStyle>
            <a:lvl1pPr>
              <a:defRPr/>
            </a:lvl1pPr>
          </a:lstStyle>
          <a:p>
            <a:pPr>
              <a:defRPr/>
            </a:pPr>
            <a:endParaRPr lang="nl-NL"/>
          </a:p>
        </p:txBody>
      </p:sp>
      <p:sp>
        <p:nvSpPr>
          <p:cNvPr id="4"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5" name="shpBeeldmerk"/>
          <p:cNvSpPr>
            <a:spLocks noGrp="1" noChangeArrowheads="1"/>
          </p:cNvSpPr>
          <p:nvPr>
            <p:ph type="sldNum" sz="quarter" idx="12"/>
          </p:nvPr>
        </p:nvSpPr>
        <p:spPr>
          <a:ln/>
        </p:spPr>
        <p:txBody>
          <a:bodyPr/>
          <a:lstStyle>
            <a:lvl1pPr>
              <a:defRPr/>
            </a:lvl1pPr>
          </a:lstStyle>
          <a:p>
            <a:pPr>
              <a:defRPr/>
            </a:pPr>
            <a:fld id="{290A913B-2DC8-4DAA-95BE-99A0EB09EFFB}" type="slidenum">
              <a:rPr lang="nl-NL"/>
              <a:pPr>
                <a:defRPr/>
              </a:pPr>
              <a:t>‹nr.›</a:t>
            </a:fld>
            <a:endParaRPr lang="nl-NL"/>
          </a:p>
        </p:txBody>
      </p:sp>
    </p:spTree>
    <p:extLst>
      <p:ext uri="{BB962C8B-B14F-4D97-AF65-F5344CB8AC3E}">
        <p14:creationId xmlns:p14="http://schemas.microsoft.com/office/powerpoint/2010/main" val="429102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endParaRPr lang="nl-NL"/>
          </a:p>
        </p:txBody>
      </p:sp>
      <p:sp>
        <p:nvSpPr>
          <p:cNvPr id="3"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4" name="shpBeeldmerk"/>
          <p:cNvSpPr>
            <a:spLocks noGrp="1" noChangeArrowheads="1"/>
          </p:cNvSpPr>
          <p:nvPr>
            <p:ph type="sldNum" sz="quarter" idx="12"/>
          </p:nvPr>
        </p:nvSpPr>
        <p:spPr>
          <a:ln/>
        </p:spPr>
        <p:txBody>
          <a:bodyPr/>
          <a:lstStyle>
            <a:lvl1pPr>
              <a:defRPr/>
            </a:lvl1pPr>
          </a:lstStyle>
          <a:p>
            <a:pPr>
              <a:defRPr/>
            </a:pPr>
            <a:fld id="{4843FB44-878E-42A7-B7D9-30214E937C79}" type="slidenum">
              <a:rPr lang="nl-NL"/>
              <a:pPr>
                <a:defRPr/>
              </a:pPr>
              <a:t>‹nr.›</a:t>
            </a:fld>
            <a:endParaRPr lang="nl-NL"/>
          </a:p>
        </p:txBody>
      </p:sp>
    </p:spTree>
    <p:extLst>
      <p:ext uri="{BB962C8B-B14F-4D97-AF65-F5344CB8AC3E}">
        <p14:creationId xmlns:p14="http://schemas.microsoft.com/office/powerpoint/2010/main" val="3564104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82C8AAB8-FA43-47EF-A83E-F1FA67929DA3}" type="slidenum">
              <a:rPr lang="nl-NL"/>
              <a:pPr>
                <a:defRPr/>
              </a:pPr>
              <a:t>‹nr.›</a:t>
            </a:fld>
            <a:endParaRPr lang="nl-NL"/>
          </a:p>
        </p:txBody>
      </p:sp>
    </p:spTree>
    <p:extLst>
      <p:ext uri="{BB962C8B-B14F-4D97-AF65-F5344CB8AC3E}">
        <p14:creationId xmlns:p14="http://schemas.microsoft.com/office/powerpoint/2010/main" val="3798309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2E285D39-25D0-42B2-A13A-6D111C228B46}" type="slidenum">
              <a:rPr lang="nl-NL"/>
              <a:pPr>
                <a:defRPr/>
              </a:pPr>
              <a:t>‹nr.›</a:t>
            </a:fld>
            <a:endParaRPr lang="nl-NL"/>
          </a:p>
        </p:txBody>
      </p:sp>
    </p:spTree>
    <p:extLst>
      <p:ext uri="{BB962C8B-B14F-4D97-AF65-F5344CB8AC3E}">
        <p14:creationId xmlns:p14="http://schemas.microsoft.com/office/powerpoint/2010/main" val="402240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4A8D4D3F-1A9D-4ED3-8654-F749806B5724}" type="slidenum">
              <a:rPr lang="nl-NL"/>
              <a:pPr>
                <a:defRPr/>
              </a:pPr>
              <a:t>‹nr.›</a:t>
            </a:fld>
            <a:endParaRPr lang="nl-NL"/>
          </a:p>
        </p:txBody>
      </p:sp>
    </p:spTree>
    <p:extLst>
      <p:ext uri="{BB962C8B-B14F-4D97-AF65-F5344CB8AC3E}">
        <p14:creationId xmlns:p14="http://schemas.microsoft.com/office/powerpoint/2010/main" val="1074281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233488"/>
            <a:ext cx="2041525" cy="492125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366713" y="1233488"/>
            <a:ext cx="5975350" cy="492125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EFE797CF-1D22-44E8-A987-83363DD26743}" type="slidenum">
              <a:rPr lang="nl-NL"/>
              <a:pPr>
                <a:defRPr/>
              </a:pPr>
              <a:t>‹nr.›</a:t>
            </a:fld>
            <a:endParaRPr lang="nl-NL"/>
          </a:p>
        </p:txBody>
      </p:sp>
    </p:spTree>
    <p:extLst>
      <p:ext uri="{BB962C8B-B14F-4D97-AF65-F5344CB8AC3E}">
        <p14:creationId xmlns:p14="http://schemas.microsoft.com/office/powerpoint/2010/main" val="2702157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p>
        </p:txBody>
      </p:sp>
      <p:sp>
        <p:nvSpPr>
          <p:cNvPr id="8" name="shpKleurvlakBoven"/>
          <p:cNvSpPr>
            <a:spLocks noGrp="1" noChangeArrowheads="1"/>
          </p:cNvSpPr>
          <p:nvPr>
            <p:ph type="ftr" sz="quarter" idx="11"/>
          </p:nvPr>
        </p:nvSpPr>
        <p:spPr/>
        <p:txBody>
          <a:bodyPr/>
          <a:lstStyle>
            <a:lvl1pPr>
              <a:defRPr/>
            </a:lvl1pPr>
          </a:lstStyle>
          <a:p>
            <a:pPr>
              <a:defRPr/>
            </a:pPr>
            <a:endParaRPr lang="nl-NL"/>
          </a:p>
        </p:txBody>
      </p:sp>
      <p:sp>
        <p:nvSpPr>
          <p:cNvPr id="9" name="shpBeeldmerk"/>
          <p:cNvSpPr>
            <a:spLocks noGrp="1" noChangeArrowheads="1"/>
          </p:cNvSpPr>
          <p:nvPr>
            <p:ph type="sldNum" sz="quarter" idx="12"/>
          </p:nvPr>
        </p:nvSpPr>
        <p:spPr/>
        <p:txBody>
          <a:bodyPr/>
          <a:lstStyle>
            <a:lvl1pPr>
              <a:defRPr/>
            </a:lvl1pPr>
          </a:lstStyle>
          <a:p>
            <a:pPr>
              <a:defRPr/>
            </a:pPr>
            <a:fld id="{12FE146A-14D7-4A8B-AF8D-379D2F081740}" type="slidenum">
              <a:rPr lang="nl-NL"/>
              <a:pPr>
                <a:defRPr/>
              </a:pPr>
              <a:t>‹nr.›</a:t>
            </a:fld>
            <a:endParaRPr lang="nl-NL"/>
          </a:p>
        </p:txBody>
      </p:sp>
    </p:spTree>
    <p:extLst>
      <p:ext uri="{BB962C8B-B14F-4D97-AF65-F5344CB8AC3E}">
        <p14:creationId xmlns:p14="http://schemas.microsoft.com/office/powerpoint/2010/main" val="11893269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dt" idx="10"/>
          </p:nvPr>
        </p:nvSpPr>
        <p:spPr>
          <a:ln/>
        </p:spPr>
        <p:txBody>
          <a:bodyPr/>
          <a:lstStyle>
            <a:lvl1pPr>
              <a:defRPr/>
            </a:lvl1pPr>
          </a:lstStyle>
          <a:p>
            <a:pPr>
              <a:defRPr/>
            </a:pPr>
            <a:fld id="{3AEDE762-A99E-4417-9503-4980EEB5D156}" type="datetime1">
              <a:rPr lang="nl-NL" smtClean="0"/>
              <a:pPr>
                <a:defRPr/>
              </a:pPr>
              <a:t>07-09-15</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B9EA1F19-BA57-41B6-BB0D-FAC2A1F8A363}" type="slidenum">
              <a:rPr lang="en-US"/>
              <a:pPr>
                <a:defRPr/>
              </a:pPr>
              <a:t>‹nr.›</a:t>
            </a:fld>
            <a:endParaRPr lang="en-US"/>
          </a:p>
        </p:txBody>
      </p:sp>
    </p:spTree>
    <p:extLst>
      <p:ext uri="{BB962C8B-B14F-4D97-AF65-F5344CB8AC3E}">
        <p14:creationId xmlns:p14="http://schemas.microsoft.com/office/powerpoint/2010/main" val="405148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509015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642902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471082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30591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8463" cy="30591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536538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500501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3377261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391086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2913653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2562687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70025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685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BACA9D69-C533-409E-861E-C34E60A3F4B6}" type="datetime1">
              <a:rPr lang="nl-NL" smtClean="0"/>
              <a:pPr>
                <a:defRPr/>
              </a:pPr>
              <a:t>07-09-15</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047A1548-CB47-49D5-B634-B2A3F741AB4F}" type="slidenum">
              <a:rPr lang="en-US"/>
              <a:pPr>
                <a:defRPr/>
              </a:pPr>
              <a:t>‹nr.›</a:t>
            </a:fld>
            <a:endParaRPr lang="en-US"/>
          </a:p>
        </p:txBody>
      </p:sp>
    </p:spTree>
    <p:extLst>
      <p:ext uri="{BB962C8B-B14F-4D97-AF65-F5344CB8AC3E}">
        <p14:creationId xmlns:p14="http://schemas.microsoft.com/office/powerpoint/2010/main" val="1842314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0" y="2500313"/>
            <a:ext cx="874713" cy="37147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500313"/>
            <a:ext cx="2474912" cy="37147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2865178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877E5A3F-D6B3-47F5-999C-32C0EFE8611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06248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FDA16D49-9B62-46FD-9490-76B42FE063F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36044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C705DFBD-15D4-4B52-A200-028DCA07F93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51262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366713" y="1798638"/>
            <a:ext cx="400843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27550" y="1798638"/>
            <a:ext cx="4008438"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shpBeeldmerk"/>
          <p:cNvSpPr>
            <a:spLocks noGrp="1" noChangeArrowheads="1"/>
          </p:cNvSpPr>
          <p:nvPr>
            <p:ph type="sldNum" sz="quarter" idx="12"/>
          </p:nvPr>
        </p:nvSpPr>
        <p:spPr>
          <a:ln/>
        </p:spPr>
        <p:txBody>
          <a:bodyPr/>
          <a:lstStyle>
            <a:lvl1pPr>
              <a:defRPr/>
            </a:lvl1pPr>
          </a:lstStyle>
          <a:p>
            <a:pPr>
              <a:defRPr/>
            </a:pPr>
            <a:fld id="{13DBFA33-D232-4ED3-89B9-C83D14B505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22747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shpBeeldmerk"/>
          <p:cNvSpPr>
            <a:spLocks noGrp="1" noChangeArrowheads="1"/>
          </p:cNvSpPr>
          <p:nvPr>
            <p:ph type="sldNum" sz="quarter" idx="12"/>
          </p:nvPr>
        </p:nvSpPr>
        <p:spPr>
          <a:ln/>
        </p:spPr>
        <p:txBody>
          <a:bodyPr/>
          <a:lstStyle>
            <a:lvl1pPr>
              <a:defRPr/>
            </a:lvl1pPr>
          </a:lstStyle>
          <a:p>
            <a:pPr>
              <a:defRPr/>
            </a:pPr>
            <a:fld id="{FDFC97CD-DD21-4CE5-B586-1864CD60ADE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80063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shpBeeldmerk"/>
          <p:cNvSpPr>
            <a:spLocks noGrp="1" noChangeArrowheads="1"/>
          </p:cNvSpPr>
          <p:nvPr>
            <p:ph type="sldNum" sz="quarter" idx="12"/>
          </p:nvPr>
        </p:nvSpPr>
        <p:spPr>
          <a:ln/>
        </p:spPr>
        <p:txBody>
          <a:bodyPr/>
          <a:lstStyle>
            <a:lvl1pPr>
              <a:defRPr/>
            </a:lvl1pPr>
          </a:lstStyle>
          <a:p>
            <a:pPr>
              <a:defRPr/>
            </a:pPr>
            <a:fld id="{290A913B-2DC8-4DAA-95BE-99A0EB09EFF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97681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shpBeeldmerk"/>
          <p:cNvSpPr>
            <a:spLocks noGrp="1" noChangeArrowheads="1"/>
          </p:cNvSpPr>
          <p:nvPr>
            <p:ph type="sldNum" sz="quarter" idx="12"/>
          </p:nvPr>
        </p:nvSpPr>
        <p:spPr>
          <a:ln/>
        </p:spPr>
        <p:txBody>
          <a:bodyPr/>
          <a:lstStyle>
            <a:lvl1pPr>
              <a:defRPr/>
            </a:lvl1pPr>
          </a:lstStyle>
          <a:p>
            <a:pPr>
              <a:defRPr/>
            </a:pPr>
            <a:fld id="{4843FB44-878E-42A7-B7D9-30214E937C7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35962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shpBeeldmerk"/>
          <p:cNvSpPr>
            <a:spLocks noGrp="1" noChangeArrowheads="1"/>
          </p:cNvSpPr>
          <p:nvPr>
            <p:ph type="sldNum" sz="quarter" idx="12"/>
          </p:nvPr>
        </p:nvSpPr>
        <p:spPr>
          <a:ln/>
        </p:spPr>
        <p:txBody>
          <a:bodyPr/>
          <a:lstStyle>
            <a:lvl1pPr>
              <a:defRPr/>
            </a:lvl1pPr>
          </a:lstStyle>
          <a:p>
            <a:pPr>
              <a:defRPr/>
            </a:pPr>
            <a:fld id="{82C8AAB8-FA43-47EF-A83E-F1FA67929DA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02679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shpBeeldmerk"/>
          <p:cNvSpPr>
            <a:spLocks noGrp="1" noChangeArrowheads="1"/>
          </p:cNvSpPr>
          <p:nvPr>
            <p:ph type="sldNum" sz="quarter" idx="12"/>
          </p:nvPr>
        </p:nvSpPr>
        <p:spPr>
          <a:ln/>
        </p:spPr>
        <p:txBody>
          <a:bodyPr/>
          <a:lstStyle>
            <a:lvl1pPr>
              <a:defRPr/>
            </a:lvl1pPr>
          </a:lstStyle>
          <a:p>
            <a:pPr>
              <a:defRPr/>
            </a:pPr>
            <a:fld id="{2E285D39-25D0-42B2-A13A-6D111C228B4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4846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dt" idx="10"/>
          </p:nvPr>
        </p:nvSpPr>
        <p:spPr>
          <a:ln/>
        </p:spPr>
        <p:txBody>
          <a:bodyPr/>
          <a:lstStyle>
            <a:lvl1pPr>
              <a:defRPr/>
            </a:lvl1pPr>
          </a:lstStyle>
          <a:p>
            <a:pPr>
              <a:defRPr/>
            </a:pPr>
            <a:fld id="{205614CE-98E6-453B-9A59-C49C2AF1CABD}" type="datetime1">
              <a:rPr lang="nl-NL" smtClean="0"/>
              <a:pPr>
                <a:defRPr/>
              </a:pPr>
              <a:t>07-09-15</a:t>
            </a:fld>
            <a:endParaRPr lang="en-US"/>
          </a:p>
        </p:txBody>
      </p:sp>
      <p:sp>
        <p:nvSpPr>
          <p:cNvPr id="8" name="Rectangle 7"/>
          <p:cNvSpPr>
            <a:spLocks noGrp="1" noChangeArrowheads="1"/>
          </p:cNvSpPr>
          <p:nvPr>
            <p:ph type="ftr" idx="11"/>
          </p:nvPr>
        </p:nvSpPr>
        <p:spPr>
          <a:ln/>
        </p:spPr>
        <p:txBody>
          <a:bodyPr/>
          <a:lstStyle>
            <a:lvl1pPr>
              <a:defRPr/>
            </a:lvl1pPr>
          </a:lstStyle>
          <a:p>
            <a:pPr>
              <a:defRPr/>
            </a:pPr>
            <a:r>
              <a:rPr lang="en-US"/>
              <a:t>KNMI 2010</a:t>
            </a:r>
          </a:p>
        </p:txBody>
      </p:sp>
      <p:sp>
        <p:nvSpPr>
          <p:cNvPr id="9" name="Rectangle 8"/>
          <p:cNvSpPr>
            <a:spLocks noGrp="1" noChangeArrowheads="1"/>
          </p:cNvSpPr>
          <p:nvPr>
            <p:ph type="sldNum" idx="12"/>
          </p:nvPr>
        </p:nvSpPr>
        <p:spPr>
          <a:ln/>
        </p:spPr>
        <p:txBody>
          <a:bodyPr/>
          <a:lstStyle>
            <a:lvl1pPr>
              <a:defRPr/>
            </a:lvl1pPr>
          </a:lstStyle>
          <a:p>
            <a:pPr>
              <a:defRPr/>
            </a:pPr>
            <a:fld id="{B2ABD192-2893-4A03-A600-CD33B909386A}" type="slidenum">
              <a:rPr lang="en-US"/>
              <a:pPr>
                <a:defRPr/>
              </a:pPr>
              <a:t>‹nr.›</a:t>
            </a:fld>
            <a:endParaRPr lang="en-US"/>
          </a:p>
        </p:txBody>
      </p:sp>
    </p:spTree>
    <p:extLst>
      <p:ext uri="{BB962C8B-B14F-4D97-AF65-F5344CB8AC3E}">
        <p14:creationId xmlns:p14="http://schemas.microsoft.com/office/powerpoint/2010/main" val="2363435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4A8D4D3F-1A9D-4ED3-8654-F749806B572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13868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233488"/>
            <a:ext cx="2041525" cy="492125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366713" y="1233488"/>
            <a:ext cx="5975350" cy="492125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EFE797CF-1D22-44E8-A987-83363DD2674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93568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8" name="shpKleurvlakBoven"/>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9" name="shpBeeldmerk"/>
          <p:cNvSpPr>
            <a:spLocks noGrp="1" noChangeArrowheads="1"/>
          </p:cNvSpPr>
          <p:nvPr>
            <p:ph type="sldNum" sz="quarter" idx="12"/>
          </p:nvPr>
        </p:nvSpPr>
        <p:spPr/>
        <p:txBody>
          <a:bodyPr/>
          <a:lstStyle>
            <a:lvl1pPr>
              <a:defRPr/>
            </a:lvl1pPr>
          </a:lstStyle>
          <a:p>
            <a:pPr>
              <a:defRPr/>
            </a:pPr>
            <a:fld id="{12FE146A-14D7-4A8B-AF8D-379D2F0817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9220292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oorblad">
    <p:bg>
      <p:bgPr>
        <a:solidFill>
          <a:schemeClr val="bg1"/>
        </a:solidFill>
        <a:effectLst/>
      </p:bgPr>
    </p:bg>
    <p:spTree>
      <p:nvGrpSpPr>
        <p:cNvPr id="1" name=""/>
        <p:cNvGrpSpPr/>
        <p:nvPr/>
      </p:nvGrpSpPr>
      <p:grpSpPr>
        <a:xfrm>
          <a:off x="0" y="0"/>
          <a:ext cx="0" cy="0"/>
          <a:chOff x="0" y="0"/>
          <a:chExt cx="0" cy="0"/>
        </a:xfrm>
      </p:grpSpPr>
      <p:pic>
        <p:nvPicPr>
          <p:cNvPr id="2" name="Picture 18"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4" name="Picture 20"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569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pic>
        <p:nvPicPr>
          <p:cNvPr id="4" name="Picture 17"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9"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8" name="shpDatum"/>
          <p:cNvSpPr>
            <a:spLocks noGrp="1" noChangeArrowheads="1"/>
          </p:cNvSpPr>
          <p:nvPr>
            <p:ph type="dt" sz="half" idx="10"/>
          </p:nvPr>
        </p:nvSpPr>
        <p:spPr>
          <a:xfrm>
            <a:off x="4929188" y="6380163"/>
            <a:ext cx="3714750" cy="363537"/>
          </a:xfrm>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529270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inhoudsopgave letter">
    <p:bg>
      <p:bgPr>
        <a:solidFill>
          <a:schemeClr val="bg1"/>
        </a:solidFill>
        <a:effectLst/>
      </p:bgPr>
    </p:bg>
    <p:spTree>
      <p:nvGrpSpPr>
        <p:cNvPr id="1" name=""/>
        <p:cNvGrpSpPr/>
        <p:nvPr/>
      </p:nvGrpSpPr>
      <p:grpSpPr>
        <a:xfrm>
          <a:off x="0" y="0"/>
          <a:ext cx="0" cy="0"/>
          <a:chOff x="0" y="0"/>
          <a:chExt cx="0" cy="0"/>
        </a:xfrm>
      </p:grpSpPr>
      <p:pic>
        <p:nvPicPr>
          <p:cNvPr id="4" name="Picture 15"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7"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8" name="shpDatum"/>
          <p:cNvSpPr>
            <a:spLocks noGrp="1" noChangeArrowheads="1"/>
          </p:cNvSpPr>
          <p:nvPr>
            <p:ph type="dt" sz="half" idx="14"/>
          </p:nvPr>
        </p:nvSpPr>
        <p:spPr>
          <a:xfrm>
            <a:off x="4929188" y="6380163"/>
            <a:ext cx="3714750" cy="363537"/>
          </a:xfrm>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145674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8" name="shpKleurvlakBoven"/>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9" name="shpBeeldmerk"/>
          <p:cNvSpPr>
            <a:spLocks noGrp="1" noChangeArrowheads="1"/>
          </p:cNvSpPr>
          <p:nvPr>
            <p:ph type="sldNum" sz="quarter" idx="12"/>
          </p:nvPr>
        </p:nvSpPr>
        <p:spPr/>
        <p:txBody>
          <a:bodyPr/>
          <a:lstStyle>
            <a:lvl1pPr>
              <a:defRPr/>
            </a:lvl1pPr>
          </a:lstStyle>
          <a:p>
            <a:pPr>
              <a:defRPr/>
            </a:pPr>
            <a:fld id="{56C0F09E-E25B-40AE-BBAF-AF33A22CEBD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3704191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03B5D73-ACFB-40B1-9D5F-3C8F17CA9385}" type="datetime1">
              <a:rPr lang="en-US">
                <a:solidFill>
                  <a:srgbClr val="000000"/>
                </a:solidFill>
              </a:rPr>
              <a:pPr>
                <a:defRPr/>
              </a:pPr>
              <a:t>07-09-15</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DF488C-E3EE-41E5-AF74-EB86ED6FE991}"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13131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dt" idx="10"/>
          </p:nvPr>
        </p:nvSpPr>
        <p:spPr>
          <a:ln/>
        </p:spPr>
        <p:txBody>
          <a:bodyPr/>
          <a:lstStyle>
            <a:lvl1pPr>
              <a:defRPr/>
            </a:lvl1pPr>
          </a:lstStyle>
          <a:p>
            <a:pPr>
              <a:defRPr/>
            </a:pPr>
            <a:fld id="{900D9544-0594-49E6-A236-39142E61A229}" type="datetime1">
              <a:rPr lang="nl-NL" smtClean="0"/>
              <a:pPr>
                <a:defRPr/>
              </a:pPr>
              <a:t>07-09-15</a:t>
            </a:fld>
            <a:endParaRPr lang="en-US"/>
          </a:p>
        </p:txBody>
      </p:sp>
      <p:sp>
        <p:nvSpPr>
          <p:cNvPr id="4" name="Rectangle 7"/>
          <p:cNvSpPr>
            <a:spLocks noGrp="1" noChangeArrowheads="1"/>
          </p:cNvSpPr>
          <p:nvPr>
            <p:ph type="ftr" idx="11"/>
          </p:nvPr>
        </p:nvSpPr>
        <p:spPr>
          <a:ln/>
        </p:spPr>
        <p:txBody>
          <a:bodyPr/>
          <a:lstStyle>
            <a:lvl1pPr>
              <a:defRPr/>
            </a:lvl1pPr>
          </a:lstStyle>
          <a:p>
            <a:pPr>
              <a:defRPr/>
            </a:pPr>
            <a:r>
              <a:rPr lang="en-US"/>
              <a:t>KNMI 2010</a:t>
            </a:r>
          </a:p>
        </p:txBody>
      </p:sp>
      <p:sp>
        <p:nvSpPr>
          <p:cNvPr id="5" name="Rectangle 8"/>
          <p:cNvSpPr>
            <a:spLocks noGrp="1" noChangeArrowheads="1"/>
          </p:cNvSpPr>
          <p:nvPr>
            <p:ph type="sldNum" idx="12"/>
          </p:nvPr>
        </p:nvSpPr>
        <p:spPr>
          <a:ln/>
        </p:spPr>
        <p:txBody>
          <a:bodyPr/>
          <a:lstStyle>
            <a:lvl1pPr>
              <a:defRPr/>
            </a:lvl1pPr>
          </a:lstStyle>
          <a:p>
            <a:pPr>
              <a:defRPr/>
            </a:pPr>
            <a:fld id="{8DE39FD9-DC43-4E39-A50A-B05C268FFC8A}" type="slidenum">
              <a:rPr lang="en-US"/>
              <a:pPr>
                <a:defRPr/>
              </a:pPr>
              <a:t>‹nr.›</a:t>
            </a:fld>
            <a:endParaRPr lang="en-US"/>
          </a:p>
        </p:txBody>
      </p:sp>
    </p:spTree>
    <p:extLst>
      <p:ext uri="{BB962C8B-B14F-4D97-AF65-F5344CB8AC3E}">
        <p14:creationId xmlns:p14="http://schemas.microsoft.com/office/powerpoint/2010/main" val="310848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5AE9049F-91CB-40EC-94D1-4EE027B4FD25}" type="datetime1">
              <a:rPr lang="nl-NL" smtClean="0"/>
              <a:pPr>
                <a:defRPr/>
              </a:pPr>
              <a:t>07-09-15</a:t>
            </a:fld>
            <a:endParaRPr lang="en-US"/>
          </a:p>
        </p:txBody>
      </p:sp>
      <p:sp>
        <p:nvSpPr>
          <p:cNvPr id="3" name="Rectangle 7"/>
          <p:cNvSpPr>
            <a:spLocks noGrp="1" noChangeArrowheads="1"/>
          </p:cNvSpPr>
          <p:nvPr>
            <p:ph type="ftr" idx="11"/>
          </p:nvPr>
        </p:nvSpPr>
        <p:spPr>
          <a:ln/>
        </p:spPr>
        <p:txBody>
          <a:bodyPr/>
          <a:lstStyle>
            <a:lvl1pPr>
              <a:defRPr/>
            </a:lvl1pPr>
          </a:lstStyle>
          <a:p>
            <a:pPr>
              <a:defRPr/>
            </a:pPr>
            <a:r>
              <a:rPr lang="en-US"/>
              <a:t>KNMI 2010</a:t>
            </a:r>
          </a:p>
        </p:txBody>
      </p:sp>
      <p:sp>
        <p:nvSpPr>
          <p:cNvPr id="4" name="Rectangle 8"/>
          <p:cNvSpPr>
            <a:spLocks noGrp="1" noChangeArrowheads="1"/>
          </p:cNvSpPr>
          <p:nvPr>
            <p:ph type="sldNum" idx="12"/>
          </p:nvPr>
        </p:nvSpPr>
        <p:spPr>
          <a:ln/>
        </p:spPr>
        <p:txBody>
          <a:bodyPr/>
          <a:lstStyle>
            <a:lvl1pPr>
              <a:defRPr/>
            </a:lvl1pPr>
          </a:lstStyle>
          <a:p>
            <a:pPr>
              <a:defRPr/>
            </a:pPr>
            <a:fld id="{5F1CFFB1-38B0-4A57-BB94-DED17AE7AD3C}" type="slidenum">
              <a:rPr lang="en-US"/>
              <a:pPr>
                <a:defRPr/>
              </a:pPr>
              <a:t>‹nr.›</a:t>
            </a:fld>
            <a:endParaRPr lang="en-US"/>
          </a:p>
        </p:txBody>
      </p:sp>
    </p:spTree>
    <p:extLst>
      <p:ext uri="{BB962C8B-B14F-4D97-AF65-F5344CB8AC3E}">
        <p14:creationId xmlns:p14="http://schemas.microsoft.com/office/powerpoint/2010/main" val="129359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F4D230F8-5CBF-42B8-9A8B-A7F913532D34}" type="datetime1">
              <a:rPr lang="nl-NL" smtClean="0"/>
              <a:pPr>
                <a:defRPr/>
              </a:pPr>
              <a:t>07-09-15</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593F7554-57DA-4522-A82C-7D5A1634F08A}" type="slidenum">
              <a:rPr lang="en-US"/>
              <a:pPr>
                <a:defRPr/>
              </a:pPr>
              <a:t>‹nr.›</a:t>
            </a:fld>
            <a:endParaRPr lang="en-US"/>
          </a:p>
        </p:txBody>
      </p:sp>
    </p:spTree>
    <p:extLst>
      <p:ext uri="{BB962C8B-B14F-4D97-AF65-F5344CB8AC3E}">
        <p14:creationId xmlns:p14="http://schemas.microsoft.com/office/powerpoint/2010/main" val="21549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350652D7-D5F7-438E-8796-D680C07882C7}" type="datetime1">
              <a:rPr lang="nl-NL" smtClean="0"/>
              <a:pPr>
                <a:defRPr/>
              </a:pPr>
              <a:t>07-09-15</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7BB9D491-6458-4141-9813-33D2FB13AB79}" type="slidenum">
              <a:rPr lang="en-US"/>
              <a:pPr>
                <a:defRPr/>
              </a:pPr>
              <a:t>‹nr.›</a:t>
            </a:fld>
            <a:endParaRPr lang="en-US"/>
          </a:p>
        </p:txBody>
      </p:sp>
    </p:spTree>
    <p:extLst>
      <p:ext uri="{BB962C8B-B14F-4D97-AF65-F5344CB8AC3E}">
        <p14:creationId xmlns:p14="http://schemas.microsoft.com/office/powerpoint/2010/main" val="8100333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3" Type="http://schemas.openxmlformats.org/officeDocument/2006/relationships/image" Target="../media/image8.jpeg"/><Relationship Id="rId14" Type="http://schemas.openxmlformats.org/officeDocument/2006/relationships/image" Target="../media/image9.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5.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theme" Target="../theme/theme6.xml"/><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53.xml"/><Relationship Id="rId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318250"/>
            <a:ext cx="9144000" cy="539750"/>
          </a:xfrm>
          <a:prstGeom prst="rect">
            <a:avLst/>
          </a:prstGeom>
          <a:solidFill>
            <a:srgbClr val="9ACCD4"/>
          </a:solidFill>
          <a:ln w="9525">
            <a:noFill/>
            <a:round/>
            <a:headEnd/>
            <a:tailEnd/>
          </a:ln>
          <a:effectLst/>
        </p:spPr>
        <p:txBody>
          <a:bodyPr wrap="none" anchor="ctr"/>
          <a:lstStyle/>
          <a:p>
            <a:pPr defTabSz="457200" eaLnBrk="0" fontAlgn="base" hangingPunct="0">
              <a:spcBef>
                <a:spcPct val="0"/>
              </a:spcBef>
              <a:spcAft>
                <a:spcPct val="0"/>
              </a:spcAft>
              <a:buClr>
                <a:srgbClr val="000000"/>
              </a:buClr>
              <a:buSzPct val="100000"/>
              <a:buFont typeface="Arial" charset="0"/>
              <a:buNone/>
              <a:defRPr/>
            </a:pPr>
            <a:endParaRPr lang="nl-NL">
              <a:solidFill>
                <a:srgbClr val="FFFFFF"/>
              </a:solidFill>
              <a:latin typeface="Arial" charset="0"/>
            </a:endParaRPr>
          </a:p>
        </p:txBody>
      </p:sp>
      <p:sp>
        <p:nvSpPr>
          <p:cNvPr id="6146" name="Rectangle 2"/>
          <p:cNvSpPr>
            <a:spLocks noChangeArrowheads="1"/>
          </p:cNvSpPr>
          <p:nvPr/>
        </p:nvSpPr>
        <p:spPr bwMode="auto">
          <a:xfrm>
            <a:off x="0" y="0"/>
            <a:ext cx="9144000" cy="1071563"/>
          </a:xfrm>
          <a:prstGeom prst="rect">
            <a:avLst/>
          </a:prstGeom>
          <a:solidFill>
            <a:srgbClr val="9ACCD4"/>
          </a:solidFill>
          <a:ln w="9525">
            <a:noFill/>
            <a:round/>
            <a:headEnd/>
            <a:tailEnd/>
          </a:ln>
          <a:effectLst/>
        </p:spPr>
        <p:txBody>
          <a:bodyPr wrap="none" anchor="ctr"/>
          <a:lstStyle/>
          <a:p>
            <a:pPr defTabSz="457200" eaLnBrk="0" fontAlgn="base" hangingPunct="0">
              <a:spcBef>
                <a:spcPct val="0"/>
              </a:spcBef>
              <a:spcAft>
                <a:spcPct val="0"/>
              </a:spcAft>
              <a:buClr>
                <a:srgbClr val="000000"/>
              </a:buClr>
              <a:buSzPct val="100000"/>
              <a:buFont typeface="Arial" charset="0"/>
              <a:buNone/>
              <a:defRPr/>
            </a:pPr>
            <a:endParaRPr lang="nl-NL">
              <a:solidFill>
                <a:srgbClr val="FFFFFF"/>
              </a:solidFill>
              <a:latin typeface="Arial" charset="0"/>
            </a:endParaRPr>
          </a:p>
        </p:txBody>
      </p:sp>
      <p:pic>
        <p:nvPicPr>
          <p:cNvPr id="62468" name="Picture 3"/>
          <p:cNvPicPr>
            <a:picLocks noChangeAspect="1" noChangeArrowheads="1"/>
          </p:cNvPicPr>
          <p:nvPr/>
        </p:nvPicPr>
        <p:blipFill>
          <a:blip r:embed="rId14" cstate="print"/>
          <a:srcRect/>
          <a:stretch>
            <a:fillRect/>
          </a:stretch>
        </p:blipFill>
        <p:spPr bwMode="auto">
          <a:xfrm>
            <a:off x="0" y="0"/>
            <a:ext cx="9144000" cy="857250"/>
          </a:xfrm>
          <a:prstGeom prst="rect">
            <a:avLst/>
          </a:prstGeom>
          <a:noFill/>
          <a:ln w="9525">
            <a:noFill/>
            <a:round/>
            <a:headEnd/>
            <a:tailEnd/>
          </a:ln>
        </p:spPr>
      </p:pic>
      <p:sp>
        <p:nvSpPr>
          <p:cNvPr id="62469" name="Rectangle 4"/>
          <p:cNvSpPr>
            <a:spLocks noGrp="1" noChangeArrowheads="1"/>
          </p:cNvSpPr>
          <p:nvPr>
            <p:ph type="title"/>
          </p:nvPr>
        </p:nvSpPr>
        <p:spPr bwMode="auto">
          <a:xfrm>
            <a:off x="366713" y="1233488"/>
            <a:ext cx="8167687" cy="5699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2470" name="Rectangle 5"/>
          <p:cNvSpPr>
            <a:spLocks noGrp="1" noChangeArrowheads="1"/>
          </p:cNvSpPr>
          <p:nvPr>
            <p:ph type="body" idx="1"/>
          </p:nvPr>
        </p:nvSpPr>
        <p:spPr bwMode="auto">
          <a:xfrm>
            <a:off x="366713" y="1798638"/>
            <a:ext cx="8167687" cy="43545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6"/>
          <p:cNvSpPr>
            <a:spLocks noGrp="1" noChangeArrowheads="1"/>
          </p:cNvSpPr>
          <p:nvPr>
            <p:ph type="dt"/>
          </p:nvPr>
        </p:nvSpPr>
        <p:spPr bwMode="auto">
          <a:xfrm>
            <a:off x="4483100" y="6538913"/>
            <a:ext cx="4154488" cy="314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defTabSz="457200" fontAlgn="base">
              <a:spcBef>
                <a:spcPct val="0"/>
              </a:spcBef>
              <a:spcAft>
                <a:spcPct val="0"/>
              </a:spcAft>
              <a:defRPr/>
            </a:pPr>
            <a:fld id="{974E2DE1-77F3-4EF8-BC4B-7E9BDFD335E1}" type="datetime1">
              <a:rPr lang="nl-NL" smtClean="0"/>
              <a:pPr defTabSz="457200" fontAlgn="base">
                <a:spcBef>
                  <a:spcPct val="0"/>
                </a:spcBef>
                <a:spcAft>
                  <a:spcPct val="0"/>
                </a:spcAft>
                <a:defRPr/>
              </a:pPr>
              <a:t>07-09-15</a:t>
            </a:fld>
            <a:endParaRPr lang="en-US"/>
          </a:p>
        </p:txBody>
      </p:sp>
      <p:sp>
        <p:nvSpPr>
          <p:cNvPr id="6151" name="Rectangle 7"/>
          <p:cNvSpPr>
            <a:spLocks noGrp="1" noChangeArrowheads="1"/>
          </p:cNvSpPr>
          <p:nvPr>
            <p:ph type="ftr"/>
          </p:nvPr>
        </p:nvSpPr>
        <p:spPr bwMode="auto">
          <a:xfrm>
            <a:off x="4476750" y="6369050"/>
            <a:ext cx="4162425" cy="2825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defTabSz="457200" fontAlgn="base">
              <a:spcBef>
                <a:spcPct val="0"/>
              </a:spcBef>
              <a:spcAft>
                <a:spcPct val="0"/>
              </a:spcAft>
              <a:defRPr/>
            </a:pPr>
            <a:r>
              <a:rPr lang="en-US"/>
              <a:t>KNMI 2010</a:t>
            </a:r>
          </a:p>
        </p:txBody>
      </p:sp>
      <p:sp>
        <p:nvSpPr>
          <p:cNvPr id="6152" name="Rectangle 8"/>
          <p:cNvSpPr>
            <a:spLocks noGrp="1" noChangeArrowheads="1"/>
          </p:cNvSpPr>
          <p:nvPr>
            <p:ph type="sldNum"/>
          </p:nvPr>
        </p:nvSpPr>
        <p:spPr bwMode="auto">
          <a:xfrm>
            <a:off x="387350" y="6362700"/>
            <a:ext cx="711200"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2" charset="0"/>
              <a:buNone/>
              <a:defRPr sz="1000">
                <a:solidFill>
                  <a:srgbClr val="000000"/>
                </a:solidFill>
                <a:latin typeface="+mn-lt"/>
                <a:ea typeface="+mn-ea"/>
                <a:cs typeface="Arial" charset="0"/>
              </a:defRPr>
            </a:lvl1pPr>
          </a:lstStyle>
          <a:p>
            <a:pPr defTabSz="457200" fontAlgn="base">
              <a:spcBef>
                <a:spcPct val="0"/>
              </a:spcBef>
              <a:spcAft>
                <a:spcPct val="0"/>
              </a:spcAft>
              <a:defRPr/>
            </a:pPr>
            <a:fld id="{C5C7D0C8-E211-4721-A957-A5C2C7C27A5C}" type="slidenum">
              <a:rPr lang="en-US"/>
              <a:pPr defTabSz="457200" fontAlgn="base">
                <a:spcBef>
                  <a:spcPct val="0"/>
                </a:spcBef>
                <a:spcAft>
                  <a:spcPct val="0"/>
                </a:spcAft>
                <a:defRPr/>
              </a:pPr>
              <a:t>‹nr.›</a:t>
            </a:fld>
            <a:endParaRPr lang="en-US"/>
          </a:p>
        </p:txBody>
      </p:sp>
    </p:spTree>
    <p:extLst>
      <p:ext uri="{BB962C8B-B14F-4D97-AF65-F5344CB8AC3E}">
        <p14:creationId xmlns:p14="http://schemas.microsoft.com/office/powerpoint/2010/main" val="40506520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lvl1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mj-lt"/>
          <a:ea typeface="+mj-ea"/>
          <a:cs typeface="+mj-cs"/>
        </a:defRPr>
      </a:lvl1pPr>
      <a:lvl2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50813" indent="-150813" algn="l" defTabSz="457200" rtl="0" eaLnBrk="0" fontAlgn="base" hangingPunct="0">
        <a:spcBef>
          <a:spcPts val="450"/>
        </a:spcBef>
        <a:spcAft>
          <a:spcPct val="0"/>
        </a:spcAft>
        <a:buClr>
          <a:srgbClr val="000000"/>
        </a:buClr>
        <a:buSzPct val="75000"/>
        <a:buFont typeface="Arial" charset="0"/>
        <a:buBlip>
          <a:blip r:embed="rId15"/>
        </a:buBlip>
        <a:defRPr sz="2800">
          <a:solidFill>
            <a:srgbClr val="000000"/>
          </a:solidFill>
          <a:latin typeface="+mn-lt"/>
          <a:ea typeface="+mn-ea"/>
          <a:cs typeface="+mn-cs"/>
        </a:defRPr>
      </a:lvl2pPr>
      <a:lvl3pPr marL="404813" indent="-250825" algn="l" defTabSz="457200" rtl="0" eaLnBrk="0" fontAlgn="base" hangingPunct="0">
        <a:spcBef>
          <a:spcPts val="450"/>
        </a:spcBef>
        <a:spcAft>
          <a:spcPct val="0"/>
        </a:spcAft>
        <a:buClr>
          <a:srgbClr val="000000"/>
        </a:buClr>
        <a:buSzPct val="75000"/>
        <a:buFont typeface="Arial" charset="0"/>
        <a:buBlip>
          <a:blip r:embed="rId16"/>
        </a:buBlip>
        <a:defRPr sz="2400">
          <a:solidFill>
            <a:srgbClr val="000000"/>
          </a:solidFill>
          <a:latin typeface="+mn-lt"/>
          <a:ea typeface="+mn-ea"/>
          <a:cs typeface="+mn-cs"/>
        </a:defRPr>
      </a:lvl3pPr>
      <a:lvl4pPr marL="631825" indent="-223838" algn="l" defTabSz="457200" rtl="0" eaLnBrk="0" fontAlgn="base" hangingPunct="0">
        <a:spcBef>
          <a:spcPts val="450"/>
        </a:spcBef>
        <a:spcAft>
          <a:spcPct val="0"/>
        </a:spcAft>
        <a:buClr>
          <a:srgbClr val="000000"/>
        </a:buClr>
        <a:buSzPct val="75000"/>
        <a:buFont typeface="Arial" charset="0"/>
        <a:buBlip>
          <a:blip r:embed="rId17"/>
        </a:buBlip>
        <a:defRPr sz="2000">
          <a:solidFill>
            <a:srgbClr val="000000"/>
          </a:solidFill>
          <a:latin typeface="+mn-lt"/>
          <a:ea typeface="+mn-ea"/>
          <a:cs typeface="+mn-cs"/>
        </a:defRPr>
      </a:lvl4pPr>
      <a:lvl5pPr marL="809625" indent="-1762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2668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7240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1812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6384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4099"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CCE3D421-58D7-49F3-800D-AFA2F3F58C66}" type="slidenum">
              <a:rPr lang="nl-NL">
                <a:solidFill>
                  <a:srgbClr val="000000"/>
                </a:solidFill>
                <a:latin typeface="Verdana" pitchFamily="34" charset="0"/>
                <a:cs typeface="Arial" pitchFamily="34" charset="0"/>
              </a:rPr>
              <a:pPr eaLnBrk="0" fontAlgn="base" hangingPunct="0">
                <a:spcBef>
                  <a:spcPct val="0"/>
                </a:spcBef>
                <a:spcAft>
                  <a:spcPct val="0"/>
                </a:spcAft>
                <a:defRPr/>
              </a:pPr>
              <a:t>‹nr.›</a:t>
            </a:fld>
            <a:endParaRPr lang="nl-NL">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2038939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hdr="0"/>
  <p:txStyles>
    <p:titleStyle>
      <a:lvl1pPr algn="l" rtl="0" eaLnBrk="0" fontAlgn="base" hangingPunct="0">
        <a:spcBef>
          <a:spcPct val="0"/>
        </a:spcBef>
        <a:spcAft>
          <a:spcPct val="0"/>
        </a:spcAft>
        <a:defRPr sz="2600" kern="1200">
          <a:solidFill>
            <a:srgbClr val="900079"/>
          </a:solidFill>
          <a:latin typeface="Arial" charset="0"/>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itchFamily="34" charset="0"/>
        <a:defRPr kern="1200">
          <a:solidFill>
            <a:srgbClr val="000000"/>
          </a:solidFill>
          <a:latin typeface="Arial" charset="0"/>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7"/>
        </a:buBlip>
        <a:defRPr kern="1200">
          <a:solidFill>
            <a:srgbClr val="000000"/>
          </a:solidFill>
          <a:latin typeface="Arial" charset="0"/>
          <a:ea typeface="ＭＳ Ｐゴシック" charset="-128"/>
          <a:cs typeface="+mn-cs"/>
        </a:defRPr>
      </a:lvl2pPr>
      <a:lvl3pPr marL="406400" indent="-252413" algn="l" rtl="0" eaLnBrk="0" fontAlgn="base" hangingPunct="0">
        <a:spcBef>
          <a:spcPct val="20000"/>
        </a:spcBef>
        <a:spcAft>
          <a:spcPct val="0"/>
        </a:spcAft>
        <a:buFont typeface="Arial" pitchFamily="34" charset="0"/>
        <a:buBlip>
          <a:blip r:embed="rId8"/>
        </a:buBlip>
        <a:defRPr kern="1200">
          <a:solidFill>
            <a:srgbClr val="000000"/>
          </a:solidFill>
          <a:latin typeface="Arial" charset="0"/>
          <a:ea typeface="ＭＳ Ｐゴシック" charset="-128"/>
          <a:cs typeface="+mn-cs"/>
        </a:defRPr>
      </a:lvl3pPr>
      <a:lvl4pPr marL="633413" indent="-225425" algn="l" rtl="0" eaLnBrk="0" fontAlgn="base" hangingPunct="0">
        <a:spcBef>
          <a:spcPct val="20000"/>
        </a:spcBef>
        <a:spcAft>
          <a:spcPct val="0"/>
        </a:spcAft>
        <a:buFont typeface="Arial" pitchFamily="34" charset="0"/>
        <a:buBlip>
          <a:blip r:embed="rId9"/>
        </a:buBlip>
        <a:defRPr kern="1200">
          <a:solidFill>
            <a:srgbClr val="000000"/>
          </a:solidFill>
          <a:latin typeface="Arial" charset="0"/>
          <a:ea typeface="ＭＳ Ｐゴシック" charset="-128"/>
          <a:cs typeface="+mn-cs"/>
        </a:defRPr>
      </a:lvl4pPr>
      <a:lvl5pPr marL="811213" indent="-176213" algn="l" rtl="0" eaLnBrk="0" fontAlgn="base" hangingPunct="0">
        <a:spcBef>
          <a:spcPct val="20000"/>
        </a:spcBef>
        <a:spcAft>
          <a:spcPct val="0"/>
        </a:spcAft>
        <a:buFont typeface="Arial" pitchFamily="34" charset="0"/>
        <a:buChar char="»"/>
        <a:defRPr kern="1200">
          <a:solidFill>
            <a:schemeClr val="tx1"/>
          </a:solidFill>
          <a:latin typeface="Arial"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307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3076" name="shpDatum" descr="RO__vervolgpagina~L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3078"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F32D19B0-E372-4200-B827-05F005FEBF4D}" type="slidenum">
              <a:rPr lang="nl-NL">
                <a:solidFill>
                  <a:srgbClr val="000000"/>
                </a:solidFill>
                <a:cs typeface="Arial" pitchFamily="34" charset="0"/>
              </a:rPr>
              <a:pPr eaLnBrk="0" fontAlgn="base" hangingPunct="0">
                <a:spcBef>
                  <a:spcPct val="0"/>
                </a:spcBef>
                <a:spcAft>
                  <a:spcPct val="0"/>
                </a:spcAft>
                <a:defRPr/>
              </a:pPr>
              <a:t>‹nr.›</a:t>
            </a:fld>
            <a:endParaRPr lang="nl-NL">
              <a:solidFill>
                <a:srgbClr val="000000"/>
              </a:solidFill>
              <a:cs typeface="Arial" pitchFamily="34" charset="0"/>
            </a:endParaRPr>
          </a:p>
        </p:txBody>
      </p:sp>
    </p:spTree>
    <p:extLst>
      <p:ext uri="{BB962C8B-B14F-4D97-AF65-F5344CB8AC3E}">
        <p14:creationId xmlns:p14="http://schemas.microsoft.com/office/powerpoint/2010/main" val="42733523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p:txStyles>
    <p:titleStyle>
      <a:lvl1pPr algn="l" rtl="0" eaLnBrk="0" fontAlgn="base" hangingPunct="0">
        <a:spcBef>
          <a:spcPct val="0"/>
        </a:spcBef>
        <a:spcAft>
          <a:spcPct val="0"/>
        </a:spcAft>
        <a:defRPr sz="2600">
          <a:solidFill>
            <a:srgbClr val="900079"/>
          </a:solidFill>
          <a:latin typeface="+mj-lt"/>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5pPr>
      <a:lvl6pPr marL="457200" algn="l" rtl="0" fontAlgn="base">
        <a:spcBef>
          <a:spcPct val="0"/>
        </a:spcBef>
        <a:spcAft>
          <a:spcPct val="0"/>
        </a:spcAft>
        <a:defRPr sz="2600">
          <a:solidFill>
            <a:srgbClr val="900079"/>
          </a:solidFill>
          <a:latin typeface="Verdana" charset="0"/>
        </a:defRPr>
      </a:lvl6pPr>
      <a:lvl7pPr marL="914400" algn="l" rtl="0" fontAlgn="base">
        <a:spcBef>
          <a:spcPct val="0"/>
        </a:spcBef>
        <a:spcAft>
          <a:spcPct val="0"/>
        </a:spcAft>
        <a:defRPr sz="2600">
          <a:solidFill>
            <a:srgbClr val="900079"/>
          </a:solidFill>
          <a:latin typeface="Verdana" charset="0"/>
        </a:defRPr>
      </a:lvl7pPr>
      <a:lvl8pPr marL="1371600" algn="l" rtl="0" fontAlgn="base">
        <a:spcBef>
          <a:spcPct val="0"/>
        </a:spcBef>
        <a:spcAft>
          <a:spcPct val="0"/>
        </a:spcAft>
        <a:defRPr sz="2600">
          <a:solidFill>
            <a:srgbClr val="900079"/>
          </a:solidFill>
          <a:latin typeface="Verdana" charset="0"/>
        </a:defRPr>
      </a:lvl8pPr>
      <a:lvl9pPr marL="1828800" algn="l" rtl="0" fontAlgn="base">
        <a:spcBef>
          <a:spcPct val="0"/>
        </a:spcBef>
        <a:spcAft>
          <a:spcPct val="0"/>
        </a:spcAft>
        <a:defRPr sz="2600">
          <a:solidFill>
            <a:srgbClr val="900079"/>
          </a:solidFill>
          <a:latin typeface="Verdana" charset="0"/>
        </a:defRPr>
      </a:lvl9pPr>
    </p:titleStyle>
    <p:bodyStyle>
      <a:lvl1pPr marL="342900" indent="-342900" algn="l" rtl="0" eaLnBrk="0" fontAlgn="base" hangingPunct="0">
        <a:spcBef>
          <a:spcPct val="20000"/>
        </a:spcBef>
        <a:spcAft>
          <a:spcPct val="0"/>
        </a:spcAft>
        <a:buFont typeface="Arial" pitchFamily="34" charset="0"/>
        <a:defRPr>
          <a:solidFill>
            <a:srgbClr val="000000"/>
          </a:solidFill>
          <a:latin typeface="+mn-lt"/>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15"/>
        </a:buBlip>
        <a:defRPr>
          <a:solidFill>
            <a:srgbClr val="000000"/>
          </a:solidFill>
          <a:latin typeface="+mn-lt"/>
          <a:ea typeface="ＭＳ Ｐゴシック" charset="-128"/>
        </a:defRPr>
      </a:lvl2pPr>
      <a:lvl3pPr marL="406400" indent="-252413" algn="l" rtl="0" eaLnBrk="0" fontAlgn="base" hangingPunct="0">
        <a:spcBef>
          <a:spcPct val="20000"/>
        </a:spcBef>
        <a:spcAft>
          <a:spcPct val="0"/>
        </a:spcAft>
        <a:buFont typeface="Arial" pitchFamily="34" charset="0"/>
        <a:buBlip>
          <a:blip r:embed="rId16"/>
        </a:buBlip>
        <a:defRPr>
          <a:solidFill>
            <a:srgbClr val="000000"/>
          </a:solidFill>
          <a:latin typeface="+mn-lt"/>
          <a:ea typeface="ＭＳ Ｐゴシック" charset="-128"/>
        </a:defRPr>
      </a:lvl3pPr>
      <a:lvl4pPr marL="633413" indent="-225425" algn="l" rtl="0" eaLnBrk="0" fontAlgn="base" hangingPunct="0">
        <a:spcBef>
          <a:spcPct val="20000"/>
        </a:spcBef>
        <a:spcAft>
          <a:spcPct val="0"/>
        </a:spcAft>
        <a:buFont typeface="Arial" pitchFamily="34" charset="0"/>
        <a:buBlip>
          <a:blip r:embed="rId17"/>
        </a:buBlip>
        <a:defRPr>
          <a:solidFill>
            <a:srgbClr val="000000"/>
          </a:solidFill>
          <a:latin typeface="+mn-lt"/>
          <a:ea typeface="ＭＳ Ｐゴシック" charset="-128"/>
        </a:defRPr>
      </a:lvl4pPr>
      <a:lvl5pPr marL="811213" indent="-176213" algn="l" rtl="0" eaLnBrk="0" fontAlgn="base" hangingPunct="0">
        <a:spcBef>
          <a:spcPct val="20000"/>
        </a:spcBef>
        <a:spcAft>
          <a:spcPct val="0"/>
        </a:spcAft>
        <a:buFont typeface="Arial" pitchFamily="34" charset="0"/>
        <a:buChar char="»"/>
        <a:defRPr>
          <a:solidFill>
            <a:schemeClr val="tx1"/>
          </a:solidFill>
          <a:latin typeface="+mn-lt"/>
          <a:ea typeface="ＭＳ Ｐゴシック" charset="-128"/>
        </a:defRPr>
      </a:lvl5pPr>
      <a:lvl6pPr marL="1268413" indent="-176213" algn="l" rtl="0" fontAlgn="base">
        <a:spcBef>
          <a:spcPct val="20000"/>
        </a:spcBef>
        <a:spcAft>
          <a:spcPct val="0"/>
        </a:spcAft>
        <a:buFont typeface="Arial" charset="0"/>
        <a:buChar char="»"/>
        <a:defRPr>
          <a:solidFill>
            <a:schemeClr val="tx1"/>
          </a:solidFill>
          <a:latin typeface="+mn-lt"/>
          <a:ea typeface="ＭＳ Ｐゴシック" charset="-128"/>
        </a:defRPr>
      </a:lvl6pPr>
      <a:lvl7pPr marL="1725613" indent="-176213" algn="l" rtl="0" fontAlgn="base">
        <a:spcBef>
          <a:spcPct val="20000"/>
        </a:spcBef>
        <a:spcAft>
          <a:spcPct val="0"/>
        </a:spcAft>
        <a:buFont typeface="Arial" charset="0"/>
        <a:buChar char="»"/>
        <a:defRPr>
          <a:solidFill>
            <a:schemeClr val="tx1"/>
          </a:solidFill>
          <a:latin typeface="+mn-lt"/>
          <a:ea typeface="ＭＳ Ｐゴシック" charset="-128"/>
        </a:defRPr>
      </a:lvl7pPr>
      <a:lvl8pPr marL="2182813" indent="-176213" algn="l" rtl="0" fontAlgn="base">
        <a:spcBef>
          <a:spcPct val="20000"/>
        </a:spcBef>
        <a:spcAft>
          <a:spcPct val="0"/>
        </a:spcAft>
        <a:buFont typeface="Arial" charset="0"/>
        <a:buChar char="»"/>
        <a:defRPr>
          <a:solidFill>
            <a:schemeClr val="tx1"/>
          </a:solidFill>
          <a:latin typeface="+mn-lt"/>
          <a:ea typeface="ＭＳ Ｐゴシック" charset="-128"/>
        </a:defRPr>
      </a:lvl8pPr>
      <a:lvl9pPr marL="2640013" indent="-176213" algn="l" rtl="0" fontAlgn="base">
        <a:spcBef>
          <a:spcPct val="20000"/>
        </a:spcBef>
        <a:spcAft>
          <a:spcPct val="0"/>
        </a:spcAft>
        <a:buFont typeface="Arial"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49" name="Picture 21" descr="foto gebouwen"/>
          <p:cNvPicPr>
            <a:picLocks noChangeAspect="1" noChangeArrowheads="1"/>
          </p:cNvPicPr>
          <p:nvPr/>
        </p:nvPicPr>
        <p:blipFill>
          <a:blip r:embed="rId13" cstate="print">
            <a:extLst>
              <a:ext uri="{28A0092B-C50C-407E-A947-70E740481C1C}">
                <a14:useLocalDpi xmlns:a14="http://schemas.microsoft.com/office/drawing/2010/main" val="0"/>
              </a:ext>
            </a:extLst>
          </a:blip>
          <a:srcRect l="11357" r="33960"/>
          <a:stretch>
            <a:fillRect/>
          </a:stretch>
        </p:blipFill>
        <p:spPr bwMode="auto">
          <a:xfrm>
            <a:off x="0" y="-6350"/>
            <a:ext cx="4578350" cy="6864350"/>
          </a:xfrm>
          <a:prstGeom prst="rect">
            <a:avLst/>
          </a:prstGeom>
          <a:noFill/>
          <a:extLst>
            <a:ext uri="{909E8E84-426E-40dd-AFC4-6F175D3DCCD1}">
              <a14:hiddenFill xmlns:a14="http://schemas.microsoft.com/office/drawing/2010/main">
                <a:solidFill>
                  <a:srgbClr val="FFFFFF"/>
                </a:solidFill>
              </a14:hiddenFill>
            </a:ext>
          </a:extLst>
        </p:spPr>
      </p:pic>
      <p:sp>
        <p:nvSpPr>
          <p:cNvPr id="8"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defRPr/>
            </a:pPr>
            <a:endParaRPr lang="nl-NL" dirty="0">
              <a:solidFill>
                <a:srgbClr val="FFFFFF"/>
              </a:solidFill>
            </a:endParaRPr>
          </a:p>
        </p:txBody>
      </p:sp>
      <p:sp>
        <p:nvSpPr>
          <p:cNvPr id="17613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pPr>
            <a:r>
              <a:rPr lang="nl-NL">
                <a:solidFill>
                  <a:srgbClr val="000000"/>
                </a:solidFill>
                <a:cs typeface="Arial" panose="020B0604020202020204" pitchFamily="34" charset="0"/>
              </a:rPr>
              <a:t>Kennismaken met Rijksbreed | 18 april 2008</a:t>
            </a:r>
          </a:p>
        </p:txBody>
      </p:sp>
      <p:sp>
        <p:nvSpPr>
          <p:cNvPr id="176134" name="shpTitel"/>
          <p:cNvSpPr>
            <a:spLocks noGrp="1" noChangeArrowheads="1"/>
          </p:cNvSpPr>
          <p:nvPr>
            <p:ph type="title"/>
          </p:nvPr>
        </p:nvSpPr>
        <p:spPr bwMode="auto">
          <a:xfrm>
            <a:off x="4929188" y="2500313"/>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76135" name="shpTekst"/>
          <p:cNvSpPr>
            <a:spLocks noGrp="1" noChangeArrowheads="1"/>
          </p:cNvSpPr>
          <p:nvPr>
            <p:ph type="body" idx="1"/>
          </p:nvPr>
        </p:nvSpPr>
        <p:spPr bwMode="auto">
          <a:xfrm>
            <a:off x="4943475" y="3155950"/>
            <a:ext cx="3487738"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pic>
        <p:nvPicPr>
          <p:cNvPr id="176148" name="Picture 20" descr="ROe_IM_KNMI_Logo_Powerpoint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350"/>
            <a:ext cx="914400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692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p:txStyles>
    <p:title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p:titleStyle>
    <p:bodyStyle>
      <a:lvl1pPr marL="266700" indent="-266700" algn="l" rtl="0" eaLnBrk="1" fontAlgn="base" hangingPunct="1">
        <a:spcBef>
          <a:spcPct val="0"/>
        </a:spcBef>
        <a:spcAft>
          <a:spcPct val="0"/>
        </a:spcAft>
        <a:buFont typeface="Verdana" panose="020B0604030504040204" pitchFamily="34" charset="0"/>
        <a:buAutoNum type="alphaLcPeriod"/>
        <a:defRPr kern="1200">
          <a:solidFill>
            <a:srgbClr val="000000"/>
          </a:solidFill>
          <a:latin typeface="+mn-lt"/>
          <a:ea typeface="+mn-ea"/>
          <a:cs typeface="+mn-cs"/>
        </a:defRPr>
      </a:lvl1pPr>
      <a:lvl2pPr marL="800100" indent="-342900" algn="l" rtl="0" eaLnBrk="1" fontAlgn="base" hangingPunct="1">
        <a:spcBef>
          <a:spcPct val="20000"/>
        </a:spcBef>
        <a:spcAft>
          <a:spcPct val="0"/>
        </a:spcAft>
        <a:buFont typeface="Arial" panose="020B0604020202020204" pitchFamily="34" charset="0"/>
        <a:buBlip>
          <a:blip r:embed="rId15"/>
        </a:buBlip>
        <a:defRPr kern="1200">
          <a:solidFill>
            <a:srgbClr val="000000"/>
          </a:solidFill>
          <a:latin typeface="+mn-lt"/>
          <a:ea typeface="+mn-ea"/>
          <a:cs typeface="+mn-cs"/>
        </a:defRPr>
      </a:lvl2pPr>
      <a:lvl3pPr marL="1311275" indent="-342900" algn="l" rtl="0" eaLnBrk="1" fontAlgn="base" hangingPunct="1">
        <a:spcBef>
          <a:spcPct val="20000"/>
        </a:spcBef>
        <a:spcAft>
          <a:spcPct val="0"/>
        </a:spcAft>
        <a:buFont typeface="Arial" panose="020B0604020202020204" pitchFamily="34" charset="0"/>
        <a:buBlip>
          <a:blip r:embed="rId16"/>
        </a:buBlip>
        <a:defRPr kern="1200">
          <a:solidFill>
            <a:srgbClr val="000000"/>
          </a:solidFill>
          <a:latin typeface="+mn-lt"/>
          <a:ea typeface="+mn-ea"/>
          <a:cs typeface="+mn-cs"/>
        </a:defRPr>
      </a:lvl3pPr>
      <a:lvl4pPr marL="1833563" indent="-342900" algn="l" rtl="0" eaLnBrk="1" fontAlgn="base" hangingPunct="1">
        <a:spcBef>
          <a:spcPct val="20000"/>
        </a:spcBef>
        <a:spcAft>
          <a:spcPct val="0"/>
        </a:spcAft>
        <a:buFont typeface="Arial" panose="020B0604020202020204" pitchFamily="34" charset="0"/>
        <a:buBlip>
          <a:blip r:embed="rId17"/>
        </a:buBlip>
        <a:defRPr kern="1200">
          <a:solidFill>
            <a:srgbClr val="000000"/>
          </a:solidFill>
          <a:latin typeface="+mn-lt"/>
          <a:ea typeface="+mn-ea"/>
          <a:cs typeface="+mn-cs"/>
        </a:defRPr>
      </a:lvl4pPr>
      <a:lvl5pPr marL="2355850" indent="-342900" algn="l" rtl="0" eaLnBrk="1" fontAlgn="base" hangingPunct="1">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307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3076" name="shpDatum" descr="RO__vervolgpagina~L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3078"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F32D19B0-E372-4200-B827-05F005FEBF4D}" type="slidenum">
              <a:rPr lang="nl-NL">
                <a:solidFill>
                  <a:srgbClr val="000000"/>
                </a:solidFill>
                <a:cs typeface="Arial" pitchFamily="34" charset="0"/>
              </a:rPr>
              <a:pPr eaLnBrk="0" fontAlgn="base" hangingPunct="0">
                <a:spcBef>
                  <a:spcPct val="0"/>
                </a:spcBef>
                <a:spcAft>
                  <a:spcPct val="0"/>
                </a:spcAft>
                <a:defRPr/>
              </a:pPr>
              <a:t>‹nr.›</a:t>
            </a:fld>
            <a:endParaRPr lang="nl-NL">
              <a:solidFill>
                <a:srgbClr val="000000"/>
              </a:solidFill>
              <a:cs typeface="Arial" pitchFamily="34" charset="0"/>
            </a:endParaRPr>
          </a:p>
        </p:txBody>
      </p:sp>
    </p:spTree>
    <p:extLst>
      <p:ext uri="{BB962C8B-B14F-4D97-AF65-F5344CB8AC3E}">
        <p14:creationId xmlns:p14="http://schemas.microsoft.com/office/powerpoint/2010/main" val="105211760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p:txStyles>
    <p:titleStyle>
      <a:lvl1pPr algn="l" rtl="0" eaLnBrk="0" fontAlgn="base" hangingPunct="0">
        <a:spcBef>
          <a:spcPct val="0"/>
        </a:spcBef>
        <a:spcAft>
          <a:spcPct val="0"/>
        </a:spcAft>
        <a:defRPr sz="2600">
          <a:solidFill>
            <a:srgbClr val="900079"/>
          </a:solidFill>
          <a:latin typeface="+mj-lt"/>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5pPr>
      <a:lvl6pPr marL="457200" algn="l" rtl="0" fontAlgn="base">
        <a:spcBef>
          <a:spcPct val="0"/>
        </a:spcBef>
        <a:spcAft>
          <a:spcPct val="0"/>
        </a:spcAft>
        <a:defRPr sz="2600">
          <a:solidFill>
            <a:srgbClr val="900079"/>
          </a:solidFill>
          <a:latin typeface="Verdana" charset="0"/>
        </a:defRPr>
      </a:lvl6pPr>
      <a:lvl7pPr marL="914400" algn="l" rtl="0" fontAlgn="base">
        <a:spcBef>
          <a:spcPct val="0"/>
        </a:spcBef>
        <a:spcAft>
          <a:spcPct val="0"/>
        </a:spcAft>
        <a:defRPr sz="2600">
          <a:solidFill>
            <a:srgbClr val="900079"/>
          </a:solidFill>
          <a:latin typeface="Verdana" charset="0"/>
        </a:defRPr>
      </a:lvl7pPr>
      <a:lvl8pPr marL="1371600" algn="l" rtl="0" fontAlgn="base">
        <a:spcBef>
          <a:spcPct val="0"/>
        </a:spcBef>
        <a:spcAft>
          <a:spcPct val="0"/>
        </a:spcAft>
        <a:defRPr sz="2600">
          <a:solidFill>
            <a:srgbClr val="900079"/>
          </a:solidFill>
          <a:latin typeface="Verdana" charset="0"/>
        </a:defRPr>
      </a:lvl8pPr>
      <a:lvl9pPr marL="1828800" algn="l" rtl="0" fontAlgn="base">
        <a:spcBef>
          <a:spcPct val="0"/>
        </a:spcBef>
        <a:spcAft>
          <a:spcPct val="0"/>
        </a:spcAft>
        <a:defRPr sz="2600">
          <a:solidFill>
            <a:srgbClr val="900079"/>
          </a:solidFill>
          <a:latin typeface="Verdana" charset="0"/>
        </a:defRPr>
      </a:lvl9pPr>
    </p:titleStyle>
    <p:bodyStyle>
      <a:lvl1pPr marL="342900" indent="-342900" algn="l" rtl="0" eaLnBrk="0" fontAlgn="base" hangingPunct="0">
        <a:spcBef>
          <a:spcPct val="20000"/>
        </a:spcBef>
        <a:spcAft>
          <a:spcPct val="0"/>
        </a:spcAft>
        <a:buFont typeface="Arial" pitchFamily="34" charset="0"/>
        <a:defRPr>
          <a:solidFill>
            <a:srgbClr val="000000"/>
          </a:solidFill>
          <a:latin typeface="+mn-lt"/>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15"/>
        </a:buBlip>
        <a:defRPr>
          <a:solidFill>
            <a:srgbClr val="000000"/>
          </a:solidFill>
          <a:latin typeface="+mn-lt"/>
          <a:ea typeface="ＭＳ Ｐゴシック" charset="-128"/>
        </a:defRPr>
      </a:lvl2pPr>
      <a:lvl3pPr marL="406400" indent="-252413" algn="l" rtl="0" eaLnBrk="0" fontAlgn="base" hangingPunct="0">
        <a:spcBef>
          <a:spcPct val="20000"/>
        </a:spcBef>
        <a:spcAft>
          <a:spcPct val="0"/>
        </a:spcAft>
        <a:buFont typeface="Arial" pitchFamily="34" charset="0"/>
        <a:buBlip>
          <a:blip r:embed="rId16"/>
        </a:buBlip>
        <a:defRPr>
          <a:solidFill>
            <a:srgbClr val="000000"/>
          </a:solidFill>
          <a:latin typeface="+mn-lt"/>
          <a:ea typeface="ＭＳ Ｐゴシック" charset="-128"/>
        </a:defRPr>
      </a:lvl3pPr>
      <a:lvl4pPr marL="633413" indent="-225425" algn="l" rtl="0" eaLnBrk="0" fontAlgn="base" hangingPunct="0">
        <a:spcBef>
          <a:spcPct val="20000"/>
        </a:spcBef>
        <a:spcAft>
          <a:spcPct val="0"/>
        </a:spcAft>
        <a:buFont typeface="Arial" pitchFamily="34" charset="0"/>
        <a:buBlip>
          <a:blip r:embed="rId17"/>
        </a:buBlip>
        <a:defRPr>
          <a:solidFill>
            <a:srgbClr val="000000"/>
          </a:solidFill>
          <a:latin typeface="+mn-lt"/>
          <a:ea typeface="ＭＳ Ｐゴシック" charset="-128"/>
        </a:defRPr>
      </a:lvl4pPr>
      <a:lvl5pPr marL="811213" indent="-176213" algn="l" rtl="0" eaLnBrk="0" fontAlgn="base" hangingPunct="0">
        <a:spcBef>
          <a:spcPct val="20000"/>
        </a:spcBef>
        <a:spcAft>
          <a:spcPct val="0"/>
        </a:spcAft>
        <a:buFont typeface="Arial" pitchFamily="34" charset="0"/>
        <a:buChar char="»"/>
        <a:defRPr>
          <a:solidFill>
            <a:schemeClr val="tx1"/>
          </a:solidFill>
          <a:latin typeface="+mn-lt"/>
          <a:ea typeface="ＭＳ Ｐゴシック" charset="-128"/>
        </a:defRPr>
      </a:lvl5pPr>
      <a:lvl6pPr marL="1268413" indent="-176213" algn="l" rtl="0" fontAlgn="base">
        <a:spcBef>
          <a:spcPct val="20000"/>
        </a:spcBef>
        <a:spcAft>
          <a:spcPct val="0"/>
        </a:spcAft>
        <a:buFont typeface="Arial" charset="0"/>
        <a:buChar char="»"/>
        <a:defRPr>
          <a:solidFill>
            <a:schemeClr val="tx1"/>
          </a:solidFill>
          <a:latin typeface="+mn-lt"/>
          <a:ea typeface="ＭＳ Ｐゴシック" charset="-128"/>
        </a:defRPr>
      </a:lvl6pPr>
      <a:lvl7pPr marL="1725613" indent="-176213" algn="l" rtl="0" fontAlgn="base">
        <a:spcBef>
          <a:spcPct val="20000"/>
        </a:spcBef>
        <a:spcAft>
          <a:spcPct val="0"/>
        </a:spcAft>
        <a:buFont typeface="Arial" charset="0"/>
        <a:buChar char="»"/>
        <a:defRPr>
          <a:solidFill>
            <a:schemeClr val="tx1"/>
          </a:solidFill>
          <a:latin typeface="+mn-lt"/>
          <a:ea typeface="ＭＳ Ｐゴシック" charset="-128"/>
        </a:defRPr>
      </a:lvl7pPr>
      <a:lvl8pPr marL="2182813" indent="-176213" algn="l" rtl="0" fontAlgn="base">
        <a:spcBef>
          <a:spcPct val="20000"/>
        </a:spcBef>
        <a:spcAft>
          <a:spcPct val="0"/>
        </a:spcAft>
        <a:buFont typeface="Arial" charset="0"/>
        <a:buChar char="»"/>
        <a:defRPr>
          <a:solidFill>
            <a:schemeClr val="tx1"/>
          </a:solidFill>
          <a:latin typeface="+mn-lt"/>
          <a:ea typeface="ＭＳ Ｐゴシック" charset="-128"/>
        </a:defRPr>
      </a:lvl8pPr>
      <a:lvl9pPr marL="2640013" indent="-176213" algn="l" rtl="0" fontAlgn="base">
        <a:spcBef>
          <a:spcPct val="20000"/>
        </a:spcBef>
        <a:spcAft>
          <a:spcPct val="0"/>
        </a:spcAft>
        <a:buFont typeface="Arial"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4099"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CCE3D421-58D7-49F3-800D-AFA2F3F58C66}" type="slidenum">
              <a:rPr lang="nl-NL">
                <a:solidFill>
                  <a:srgbClr val="000000"/>
                </a:solidFill>
                <a:latin typeface="Verdana" pitchFamily="34" charset="0"/>
                <a:cs typeface="Arial" pitchFamily="34" charset="0"/>
              </a:rPr>
              <a:pPr eaLnBrk="0" fontAlgn="base" hangingPunct="0">
                <a:spcBef>
                  <a:spcPct val="0"/>
                </a:spcBef>
                <a:spcAft>
                  <a:spcPct val="0"/>
                </a:spcAft>
                <a:defRPr/>
              </a:pPr>
              <a:t>‹nr.›</a:t>
            </a:fld>
            <a:endParaRPr lang="nl-NL">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1781391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hf hdr="0"/>
  <p:txStyles>
    <p:titleStyle>
      <a:lvl1pPr algn="l" rtl="0" eaLnBrk="0" fontAlgn="base" hangingPunct="0">
        <a:spcBef>
          <a:spcPct val="0"/>
        </a:spcBef>
        <a:spcAft>
          <a:spcPct val="0"/>
        </a:spcAft>
        <a:defRPr sz="2600" kern="1200">
          <a:solidFill>
            <a:srgbClr val="900079"/>
          </a:solidFill>
          <a:latin typeface="Arial" charset="0"/>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itchFamily="34" charset="0"/>
        <a:defRPr kern="1200">
          <a:solidFill>
            <a:srgbClr val="000000"/>
          </a:solidFill>
          <a:latin typeface="Arial" charset="0"/>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7"/>
        </a:buBlip>
        <a:defRPr kern="1200">
          <a:solidFill>
            <a:srgbClr val="000000"/>
          </a:solidFill>
          <a:latin typeface="Arial" charset="0"/>
          <a:ea typeface="ＭＳ Ｐゴシック" charset="-128"/>
          <a:cs typeface="+mn-cs"/>
        </a:defRPr>
      </a:lvl2pPr>
      <a:lvl3pPr marL="406400" indent="-252413" algn="l" rtl="0" eaLnBrk="0" fontAlgn="base" hangingPunct="0">
        <a:spcBef>
          <a:spcPct val="20000"/>
        </a:spcBef>
        <a:spcAft>
          <a:spcPct val="0"/>
        </a:spcAft>
        <a:buFont typeface="Arial" pitchFamily="34" charset="0"/>
        <a:buBlip>
          <a:blip r:embed="rId8"/>
        </a:buBlip>
        <a:defRPr kern="1200">
          <a:solidFill>
            <a:srgbClr val="000000"/>
          </a:solidFill>
          <a:latin typeface="Arial" charset="0"/>
          <a:ea typeface="ＭＳ Ｐゴシック" charset="-128"/>
          <a:cs typeface="+mn-cs"/>
        </a:defRPr>
      </a:lvl3pPr>
      <a:lvl4pPr marL="633413" indent="-225425" algn="l" rtl="0" eaLnBrk="0" fontAlgn="base" hangingPunct="0">
        <a:spcBef>
          <a:spcPct val="20000"/>
        </a:spcBef>
        <a:spcAft>
          <a:spcPct val="0"/>
        </a:spcAft>
        <a:buFont typeface="Arial" pitchFamily="34" charset="0"/>
        <a:buBlip>
          <a:blip r:embed="rId9"/>
        </a:buBlip>
        <a:defRPr kern="1200">
          <a:solidFill>
            <a:srgbClr val="000000"/>
          </a:solidFill>
          <a:latin typeface="Arial" charset="0"/>
          <a:ea typeface="ＭＳ Ｐゴシック" charset="-128"/>
          <a:cs typeface="+mn-cs"/>
        </a:defRPr>
      </a:lvl4pPr>
      <a:lvl5pPr marL="811213" indent="-176213" algn="l" rtl="0" eaLnBrk="0" fontAlgn="base" hangingPunct="0">
        <a:spcBef>
          <a:spcPct val="20000"/>
        </a:spcBef>
        <a:spcAft>
          <a:spcPct val="0"/>
        </a:spcAft>
        <a:buFont typeface="Arial" pitchFamily="34" charset="0"/>
        <a:buChar char="»"/>
        <a:defRPr kern="1200">
          <a:solidFill>
            <a:schemeClr val="tx1"/>
          </a:solidFill>
          <a:latin typeface="Arial"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9.tif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0.tif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7.tif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png"/><Relationship Id="rId5"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7.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660066"/>
                </a:solidFill>
              </a:rPr>
              <a:t>Feedback Requested!</a:t>
            </a:r>
          </a:p>
        </p:txBody>
      </p:sp>
    </p:spTree>
    <p:extLst>
      <p:ext uri="{BB962C8B-B14F-4D97-AF65-F5344CB8AC3E}">
        <p14:creationId xmlns:p14="http://schemas.microsoft.com/office/powerpoint/2010/main" val="27950906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8"/>
          <p:cNvSpPr/>
          <p:nvPr/>
        </p:nvSpPr>
        <p:spPr>
          <a:xfrm>
            <a:off x="214313" y="928688"/>
            <a:ext cx="3000375" cy="435768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6" name="Freeform 23"/>
          <p:cNvSpPr/>
          <p:nvPr/>
        </p:nvSpPr>
        <p:spPr>
          <a:xfrm>
            <a:off x="214313" y="928688"/>
            <a:ext cx="2357437" cy="335756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4700"/>
              </a:gs>
              <a:gs pos="50000">
                <a:srgbClr val="E63C00"/>
              </a:gs>
              <a:gs pos="100000">
                <a:srgbClr val="FF3F19"/>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 name="Freeform 17"/>
          <p:cNvSpPr/>
          <p:nvPr/>
        </p:nvSpPr>
        <p:spPr>
          <a:xfrm>
            <a:off x="214313" y="928688"/>
            <a:ext cx="1643062" cy="235743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Freeform 18"/>
          <p:cNvSpPr/>
          <p:nvPr/>
        </p:nvSpPr>
        <p:spPr>
          <a:xfrm>
            <a:off x="214313" y="928688"/>
            <a:ext cx="928687" cy="13573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TextBox 6"/>
          <p:cNvSpPr txBox="1">
            <a:spLocks noChangeArrowheads="1"/>
          </p:cNvSpPr>
          <p:nvPr/>
        </p:nvSpPr>
        <p:spPr bwMode="auto">
          <a:xfrm>
            <a:off x="214313" y="18573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Goals </a:t>
            </a:r>
            <a:endParaRPr lang="en-AU" sz="2000" b="1" dirty="0">
              <a:solidFill>
                <a:schemeClr val="bg1"/>
              </a:solidFill>
            </a:endParaRPr>
          </a:p>
        </p:txBody>
      </p:sp>
      <p:sp>
        <p:nvSpPr>
          <p:cNvPr id="10" name="TextBox 24"/>
          <p:cNvSpPr txBox="1">
            <a:spLocks noChangeArrowheads="1"/>
          </p:cNvSpPr>
          <p:nvPr/>
        </p:nvSpPr>
        <p:spPr bwMode="auto">
          <a:xfrm>
            <a:off x="214313" y="2857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Support</a:t>
            </a:r>
            <a:endParaRPr lang="en-AU" sz="2000" b="1">
              <a:solidFill>
                <a:schemeClr val="bg1"/>
              </a:solidFill>
            </a:endParaRPr>
          </a:p>
        </p:txBody>
      </p:sp>
      <p:sp>
        <p:nvSpPr>
          <p:cNvPr id="11" name="TextBox 25"/>
          <p:cNvSpPr txBox="1">
            <a:spLocks noChangeArrowheads="1"/>
          </p:cNvSpPr>
          <p:nvPr/>
        </p:nvSpPr>
        <p:spPr bwMode="auto">
          <a:xfrm>
            <a:off x="214313" y="3857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Job Tasks</a:t>
            </a:r>
            <a:endParaRPr lang="en-AU" sz="2000" b="1">
              <a:solidFill>
                <a:schemeClr val="bg1"/>
              </a:solidFill>
            </a:endParaRPr>
          </a:p>
        </p:txBody>
      </p:sp>
      <p:sp>
        <p:nvSpPr>
          <p:cNvPr id="12" name="Ovaal 11"/>
          <p:cNvSpPr/>
          <p:nvPr/>
        </p:nvSpPr>
        <p:spPr bwMode="auto">
          <a:xfrm>
            <a:off x="-504056" y="836712"/>
            <a:ext cx="3203848" cy="3672408"/>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7" name="TextBox 26"/>
          <p:cNvSpPr txBox="1">
            <a:spLocks noChangeArrowheads="1"/>
          </p:cNvSpPr>
          <p:nvPr/>
        </p:nvSpPr>
        <p:spPr bwMode="auto">
          <a:xfrm>
            <a:off x="214313" y="48577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Competencies</a:t>
            </a:r>
            <a:endParaRPr lang="en-AU" sz="2000" b="1" dirty="0">
              <a:solidFill>
                <a:schemeClr val="bg1"/>
              </a:solidFill>
            </a:endParaRPr>
          </a:p>
        </p:txBody>
      </p:sp>
      <p:pic>
        <p:nvPicPr>
          <p:cNvPr id="18" name="Afbeelding 17" descr="HR strategy.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204864"/>
            <a:ext cx="5715000" cy="4038600"/>
          </a:xfrm>
          <a:prstGeom prst="rect">
            <a:avLst/>
          </a:prstGeom>
        </p:spPr>
      </p:pic>
      <p:sp>
        <p:nvSpPr>
          <p:cNvPr id="19" name="Rechthoek 18"/>
          <p:cNvSpPr/>
          <p:nvPr/>
        </p:nvSpPr>
        <p:spPr bwMode="auto">
          <a:xfrm>
            <a:off x="6948264" y="2348880"/>
            <a:ext cx="2195736" cy="28803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1224401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2" name="Afbeelding 1" descr="WatToD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276872"/>
            <a:ext cx="8626558" cy="2592288"/>
          </a:xfrm>
          <a:prstGeom prst="rect">
            <a:avLst/>
          </a:prstGeom>
        </p:spPr>
      </p:pic>
      <p:sp>
        <p:nvSpPr>
          <p:cNvPr id="3" name="Rechthoek 2"/>
          <p:cNvSpPr/>
          <p:nvPr/>
        </p:nvSpPr>
        <p:spPr bwMode="auto">
          <a:xfrm>
            <a:off x="251520" y="4365104"/>
            <a:ext cx="1944216" cy="50405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4" name="Rechthoek 3"/>
          <p:cNvSpPr/>
          <p:nvPr/>
        </p:nvSpPr>
        <p:spPr bwMode="auto">
          <a:xfrm>
            <a:off x="7740352" y="4221088"/>
            <a:ext cx="1152128" cy="64807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1224401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3" name="Rechthoek 2"/>
          <p:cNvSpPr/>
          <p:nvPr/>
        </p:nvSpPr>
        <p:spPr bwMode="auto">
          <a:xfrm>
            <a:off x="0" y="548680"/>
            <a:ext cx="183569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5" name="Rechthoek 4"/>
          <p:cNvSpPr/>
          <p:nvPr/>
        </p:nvSpPr>
        <p:spPr bwMode="auto">
          <a:xfrm>
            <a:off x="0" y="620688"/>
            <a:ext cx="1763688" cy="28803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pic>
        <p:nvPicPr>
          <p:cNvPr id="6" name="Afbeelding 5" descr="leerhui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600"/>
            <a:ext cx="9144000" cy="5888182"/>
          </a:xfrm>
          <a:prstGeom prst="rect">
            <a:avLst/>
          </a:prstGeom>
        </p:spPr>
      </p:pic>
      <p:sp>
        <p:nvSpPr>
          <p:cNvPr id="7" name="Rechthoek 6"/>
          <p:cNvSpPr/>
          <p:nvPr/>
        </p:nvSpPr>
        <p:spPr bwMode="auto">
          <a:xfrm>
            <a:off x="0" y="620688"/>
            <a:ext cx="1835696"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7802941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HR strategy </a:t>
            </a:r>
            <a:r>
              <a:rPr lang="en-GB" sz="2400" dirty="0" err="1" smtClean="0"/>
              <a:t>v.s</a:t>
            </a:r>
            <a:r>
              <a:rPr lang="en-GB" sz="2400" dirty="0" smtClean="0"/>
              <a:t>. KNMI training and education</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3" name="Afbeelding 2" descr="CompleetLeerhuis.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2736"/>
            <a:ext cx="9144000" cy="5381940"/>
          </a:xfrm>
          <a:prstGeom prst="rect">
            <a:avLst/>
          </a:prstGeom>
        </p:spPr>
      </p:pic>
      <p:sp>
        <p:nvSpPr>
          <p:cNvPr id="2" name="Rechthoek 1"/>
          <p:cNvSpPr/>
          <p:nvPr/>
        </p:nvSpPr>
        <p:spPr bwMode="auto">
          <a:xfrm>
            <a:off x="2771800" y="1052736"/>
            <a:ext cx="2880320" cy="14401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8029607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FFFFFF"/>
                </a:solidFill>
              </a:rPr>
              <a:t>And now </a:t>
            </a:r>
            <a:r>
              <a:rPr lang="en-GB" sz="4400" dirty="0" smtClean="0">
                <a:solidFill>
                  <a:srgbClr val="660066"/>
                </a:solidFill>
              </a:rPr>
              <a:t>hope (!) </a:t>
            </a:r>
            <a:r>
              <a:rPr lang="en-GB" sz="4400" dirty="0" smtClean="0">
                <a:solidFill>
                  <a:srgbClr val="FFFFFF"/>
                </a:solidFill>
              </a:rPr>
              <a:t>that it is going to work</a:t>
            </a:r>
            <a:endParaRPr lang="en-GB" sz="4400" dirty="0" smtClean="0">
              <a:solidFill>
                <a:srgbClr val="660066"/>
              </a:solidFill>
            </a:endParaRPr>
          </a:p>
        </p:txBody>
      </p:sp>
    </p:spTree>
    <p:extLst>
      <p:ext uri="{BB962C8B-B14F-4D97-AF65-F5344CB8AC3E}">
        <p14:creationId xmlns:p14="http://schemas.microsoft.com/office/powerpoint/2010/main" val="927000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FFFFFF"/>
                </a:solidFill>
              </a:rPr>
              <a:t>Possible</a:t>
            </a:r>
            <a:r>
              <a:rPr lang="en-GB" sz="4400" dirty="0" smtClean="0">
                <a:solidFill>
                  <a:srgbClr val="660066"/>
                </a:solidFill>
              </a:rPr>
              <a:t> Risks! </a:t>
            </a:r>
          </a:p>
        </p:txBody>
      </p:sp>
    </p:spTree>
    <p:extLst>
      <p:ext uri="{BB962C8B-B14F-4D97-AF65-F5344CB8AC3E}">
        <p14:creationId xmlns:p14="http://schemas.microsoft.com/office/powerpoint/2010/main" val="2503728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91139" name="Text Box 7"/>
          <p:cNvSpPr txBox="1">
            <a:spLocks noChangeArrowheads="1"/>
          </p:cNvSpPr>
          <p:nvPr/>
        </p:nvSpPr>
        <p:spPr bwMode="auto">
          <a:xfrm>
            <a:off x="323850" y="1916832"/>
            <a:ext cx="8208590" cy="3539430"/>
          </a:xfrm>
          <a:prstGeom prst="rect">
            <a:avLst/>
          </a:prstGeom>
          <a:noFill/>
          <a:ln w="9525">
            <a:noFill/>
            <a:miter lim="800000"/>
            <a:headEnd/>
            <a:tailEnd/>
          </a:ln>
        </p:spPr>
        <p:txBody>
          <a:bodyPr wrap="square">
            <a:spAutoFit/>
          </a:bodyPr>
          <a:lstStyle/>
          <a:p>
            <a:pPr marL="457200" indent="-457200" eaLnBrk="0" hangingPunct="0">
              <a:spcBef>
                <a:spcPct val="50000"/>
              </a:spcBef>
              <a:buClr>
                <a:srgbClr val="000000"/>
              </a:buClr>
              <a:buSzPct val="100000"/>
              <a:buFont typeface="Wingdings" charset="2"/>
              <a:buChar char="Ø"/>
            </a:pPr>
            <a:r>
              <a:rPr lang="en-GB" sz="2800" dirty="0" smtClean="0"/>
              <a:t>Way of financing the plan</a:t>
            </a:r>
          </a:p>
          <a:p>
            <a:pPr eaLnBrk="0" hangingPunct="0">
              <a:spcBef>
                <a:spcPct val="50000"/>
              </a:spcBef>
              <a:buClr>
                <a:srgbClr val="000000"/>
              </a:buClr>
              <a:buSzPct val="100000"/>
              <a:buFont typeface="Arial" charset="0"/>
              <a:buNone/>
            </a:pPr>
            <a:endParaRPr lang="en-GB" sz="2800" dirty="0" smtClean="0"/>
          </a:p>
          <a:p>
            <a:pPr marL="457200" indent="-457200" eaLnBrk="0" hangingPunct="0">
              <a:spcBef>
                <a:spcPct val="50000"/>
              </a:spcBef>
              <a:buClr>
                <a:srgbClr val="000000"/>
              </a:buClr>
              <a:buSzPct val="100000"/>
              <a:buFont typeface="Wingdings" charset="2"/>
              <a:buChar char="Ø"/>
            </a:pPr>
            <a:r>
              <a:rPr lang="en-GB" sz="2800" dirty="0" smtClean="0"/>
              <a:t>Difference in planning cycles</a:t>
            </a:r>
          </a:p>
          <a:p>
            <a:pPr eaLnBrk="0" hangingPunct="0">
              <a:spcBef>
                <a:spcPct val="50000"/>
              </a:spcBef>
              <a:buClr>
                <a:srgbClr val="000000"/>
              </a:buClr>
              <a:buSzPct val="100000"/>
              <a:buFont typeface="Arial" charset="0"/>
              <a:buNone/>
            </a:pPr>
            <a:endParaRPr lang="en-GB" sz="2800" dirty="0" smtClean="0"/>
          </a:p>
          <a:p>
            <a:pPr marL="457200" indent="-457200" eaLnBrk="0" hangingPunct="0">
              <a:spcBef>
                <a:spcPct val="50000"/>
              </a:spcBef>
              <a:buClr>
                <a:srgbClr val="000000"/>
              </a:buClr>
              <a:buSzPct val="100000"/>
              <a:buFont typeface="Wingdings" charset="2"/>
              <a:buChar char="Ø"/>
            </a:pPr>
            <a:r>
              <a:rPr lang="en-GB" sz="2800" dirty="0" smtClean="0"/>
              <a:t>The windows in the house of learning focus on the wrong things</a:t>
            </a:r>
            <a:endParaRPr lang="en-GB" sz="2800" dirty="0"/>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Tree>
    <p:extLst>
      <p:ext uri="{BB962C8B-B14F-4D97-AF65-F5344CB8AC3E}">
        <p14:creationId xmlns:p14="http://schemas.microsoft.com/office/powerpoint/2010/main" val="17915505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660066"/>
                </a:solidFill>
              </a:rPr>
              <a:t> </a:t>
            </a:r>
            <a:r>
              <a:rPr lang="en-GB" sz="4400" dirty="0" smtClean="0">
                <a:solidFill>
                  <a:srgbClr val="FFFFFF"/>
                </a:solidFill>
              </a:rPr>
              <a:t>Who has </a:t>
            </a:r>
            <a:r>
              <a:rPr lang="en-GB" sz="4400" dirty="0" smtClean="0">
                <a:solidFill>
                  <a:srgbClr val="660066"/>
                </a:solidFill>
              </a:rPr>
              <a:t>experience </a:t>
            </a:r>
            <a:r>
              <a:rPr lang="en-GB" sz="4400" dirty="0" smtClean="0">
                <a:solidFill>
                  <a:srgbClr val="FFFFFF"/>
                </a:solidFill>
              </a:rPr>
              <a:t>and is willing </a:t>
            </a:r>
            <a:r>
              <a:rPr lang="en-GB" sz="4400" dirty="0" smtClean="0">
                <a:solidFill>
                  <a:srgbClr val="FFFFFF"/>
                </a:solidFill>
              </a:rPr>
              <a:t>to give</a:t>
            </a:r>
            <a:r>
              <a:rPr lang="en-GB" sz="4400" dirty="0" smtClean="0">
                <a:solidFill>
                  <a:srgbClr val="660066"/>
                </a:solidFill>
              </a:rPr>
              <a:t> </a:t>
            </a:r>
            <a:r>
              <a:rPr lang="en-GB" sz="4400" dirty="0" smtClean="0">
                <a:solidFill>
                  <a:srgbClr val="660066"/>
                </a:solidFill>
              </a:rPr>
              <a:t>advice</a:t>
            </a:r>
            <a:r>
              <a:rPr lang="en-GB" sz="4400" dirty="0" smtClean="0">
                <a:solidFill>
                  <a:srgbClr val="FFFFFF"/>
                </a:solidFill>
              </a:rPr>
              <a:t>?</a:t>
            </a:r>
          </a:p>
        </p:txBody>
      </p:sp>
    </p:spTree>
    <p:extLst>
      <p:ext uri="{BB962C8B-B14F-4D97-AF65-F5344CB8AC3E}">
        <p14:creationId xmlns:p14="http://schemas.microsoft.com/office/powerpoint/2010/main" val="15537875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91139" name="Text Box 7"/>
          <p:cNvSpPr txBox="1">
            <a:spLocks noChangeArrowheads="1"/>
          </p:cNvSpPr>
          <p:nvPr/>
        </p:nvSpPr>
        <p:spPr bwMode="auto">
          <a:xfrm>
            <a:off x="323850" y="1916832"/>
            <a:ext cx="8208590" cy="3323986"/>
          </a:xfrm>
          <a:prstGeom prst="rect">
            <a:avLst/>
          </a:prstGeom>
          <a:noFill/>
          <a:ln w="9525">
            <a:noFill/>
            <a:miter lim="800000"/>
            <a:headEnd/>
            <a:tailEnd/>
          </a:ln>
        </p:spPr>
        <p:txBody>
          <a:bodyPr wrap="square">
            <a:spAutoFit/>
          </a:bodyPr>
          <a:lstStyle/>
          <a:p>
            <a:pPr marL="457200" indent="-457200" eaLnBrk="0" hangingPunct="0">
              <a:spcBef>
                <a:spcPct val="50000"/>
              </a:spcBef>
              <a:buClr>
                <a:srgbClr val="000000"/>
              </a:buClr>
              <a:buSzPct val="100000"/>
              <a:buFont typeface="Wingdings" charset="2"/>
              <a:buChar char="Ø"/>
            </a:pPr>
            <a:r>
              <a:rPr lang="en-GB" sz="2800" dirty="0" smtClean="0"/>
              <a:t>What is the best way to help our managers in the </a:t>
            </a:r>
            <a:r>
              <a:rPr lang="en-GB" sz="2800" dirty="0" smtClean="0"/>
              <a:t>budgeting process? Examples?</a:t>
            </a:r>
            <a:endParaRPr lang="en-GB" sz="2800" dirty="0" smtClean="0"/>
          </a:p>
          <a:p>
            <a:pPr eaLnBrk="0" hangingPunct="0">
              <a:spcBef>
                <a:spcPct val="50000"/>
              </a:spcBef>
              <a:buClr>
                <a:srgbClr val="000000"/>
              </a:buClr>
              <a:buSzPct val="100000"/>
              <a:buFont typeface="Arial" charset="0"/>
              <a:buNone/>
            </a:pPr>
            <a:endParaRPr lang="en-GB" sz="2800" dirty="0" smtClean="0"/>
          </a:p>
          <a:p>
            <a:pPr marL="457200" indent="-457200" eaLnBrk="0" hangingPunct="0">
              <a:spcBef>
                <a:spcPct val="50000"/>
              </a:spcBef>
              <a:buClr>
                <a:srgbClr val="000000"/>
              </a:buClr>
              <a:buSzPct val="100000"/>
              <a:buFont typeface="Wingdings" charset="2"/>
              <a:buChar char="Ø"/>
            </a:pPr>
            <a:r>
              <a:rPr lang="en-GB" sz="2800" dirty="0" smtClean="0"/>
              <a:t>What do I miss in these plans?</a:t>
            </a:r>
          </a:p>
          <a:p>
            <a:pPr eaLnBrk="0" hangingPunct="0">
              <a:spcBef>
                <a:spcPct val="50000"/>
              </a:spcBef>
              <a:buClr>
                <a:srgbClr val="000000"/>
              </a:buClr>
              <a:buSzPct val="100000"/>
              <a:buFont typeface="Arial" charset="0"/>
              <a:buNone/>
            </a:pPr>
            <a:endParaRPr lang="en-GB" sz="2800" dirty="0" smtClean="0"/>
          </a:p>
        </p:txBody>
      </p:sp>
    </p:spTree>
    <p:extLst>
      <p:ext uri="{BB962C8B-B14F-4D97-AF65-F5344CB8AC3E}">
        <p14:creationId xmlns:p14="http://schemas.microsoft.com/office/powerpoint/2010/main" val="30054528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660066"/>
                </a:solidFill>
              </a:rPr>
              <a:t> </a:t>
            </a:r>
            <a:r>
              <a:rPr lang="en-GB" sz="4400" dirty="0" smtClean="0">
                <a:solidFill>
                  <a:srgbClr val="660066"/>
                </a:solidFill>
              </a:rPr>
              <a:t>I </a:t>
            </a:r>
            <a:r>
              <a:rPr lang="en-GB" sz="4400" dirty="0" smtClean="0">
                <a:solidFill>
                  <a:srgbClr val="FFFFFF"/>
                </a:solidFill>
              </a:rPr>
              <a:t>hope </a:t>
            </a:r>
            <a:r>
              <a:rPr lang="en-GB" sz="4400" dirty="0" smtClean="0">
                <a:solidFill>
                  <a:srgbClr val="FFFFFF"/>
                </a:solidFill>
              </a:rPr>
              <a:t>for some </a:t>
            </a:r>
            <a:r>
              <a:rPr lang="en-GB" sz="4400" dirty="0" smtClean="0">
                <a:solidFill>
                  <a:srgbClr val="660066"/>
                </a:solidFill>
              </a:rPr>
              <a:t>discussion</a:t>
            </a:r>
            <a:r>
              <a:rPr lang="en-GB" sz="4400" dirty="0">
                <a:solidFill>
                  <a:srgbClr val="FFFFFF"/>
                </a:solidFill>
              </a:rPr>
              <a:t>!</a:t>
            </a:r>
            <a:endParaRPr lang="en-GB" sz="4400" dirty="0" smtClean="0">
              <a:solidFill>
                <a:srgbClr val="FFFFFF"/>
              </a:solidFill>
            </a:endParaRPr>
          </a:p>
        </p:txBody>
      </p:sp>
    </p:spTree>
    <p:extLst>
      <p:ext uri="{BB962C8B-B14F-4D97-AF65-F5344CB8AC3E}">
        <p14:creationId xmlns:p14="http://schemas.microsoft.com/office/powerpoint/2010/main" val="3245202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mirror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916832"/>
            <a:ext cx="4639819" cy="4104456"/>
          </a:xfrm>
          <a:prstGeom prst="rect">
            <a:avLst/>
          </a:prstGeom>
        </p:spPr>
      </p:pic>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Context of this session</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4"/>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4"/>
          <a:srcRect/>
          <a:stretch>
            <a:fillRect/>
          </a:stretch>
        </p:blipFill>
        <p:spPr bwMode="auto">
          <a:xfrm>
            <a:off x="3714750" y="1772816"/>
            <a:ext cx="5033714" cy="4752528"/>
          </a:xfrm>
          <a:prstGeom prst="rect">
            <a:avLst/>
          </a:prstGeom>
          <a:noFill/>
          <a:ln w="9525">
            <a:noFill/>
            <a:miter lim="800000"/>
            <a:headEnd/>
            <a:tailEnd/>
          </a:ln>
        </p:spPr>
      </p:pic>
      <p:sp>
        <p:nvSpPr>
          <p:cNvPr id="2" name="Tekstvak 1"/>
          <p:cNvSpPr txBox="1"/>
          <p:nvPr/>
        </p:nvSpPr>
        <p:spPr>
          <a:xfrm>
            <a:off x="4788024" y="1844824"/>
            <a:ext cx="4355976" cy="3847207"/>
          </a:xfrm>
          <a:prstGeom prst="rect">
            <a:avLst/>
          </a:prstGeom>
          <a:noFill/>
        </p:spPr>
        <p:txBody>
          <a:bodyPr wrap="square" rtlCol="0">
            <a:spAutoFit/>
          </a:bodyPr>
          <a:lstStyle/>
          <a:p>
            <a:endParaRPr lang="nl-NL" sz="2000" dirty="0" smtClean="0">
              <a:latin typeface="Arial"/>
              <a:cs typeface="Arial"/>
            </a:endParaRPr>
          </a:p>
          <a:p>
            <a:r>
              <a:rPr lang="nl-NL" sz="2000" dirty="0" smtClean="0">
                <a:latin typeface="Arial"/>
                <a:cs typeface="Arial"/>
              </a:rPr>
              <a:t>“</a:t>
            </a:r>
            <a:r>
              <a:rPr lang="nl-NL" sz="2800" dirty="0" smtClean="0">
                <a:latin typeface="Arial"/>
                <a:cs typeface="Arial"/>
              </a:rPr>
              <a:t>Great plan!”</a:t>
            </a:r>
          </a:p>
          <a:p>
            <a:endParaRPr lang="nl-NL" sz="2800" dirty="0">
              <a:latin typeface="Arial"/>
              <a:cs typeface="Arial"/>
            </a:endParaRPr>
          </a:p>
          <a:p>
            <a:endParaRPr lang="nl-NL" sz="2800" dirty="0" smtClean="0">
              <a:latin typeface="Arial"/>
              <a:cs typeface="Arial"/>
            </a:endParaRPr>
          </a:p>
          <a:p>
            <a:endParaRPr lang="nl-NL" sz="2800" dirty="0">
              <a:latin typeface="Arial"/>
              <a:cs typeface="Arial"/>
            </a:endParaRPr>
          </a:p>
          <a:p>
            <a:r>
              <a:rPr lang="nl-NL" sz="2800" b="1" dirty="0" smtClean="0">
                <a:latin typeface="Arial"/>
                <a:cs typeface="Arial"/>
              </a:rPr>
              <a:t>My </a:t>
            </a:r>
            <a:r>
              <a:rPr lang="nl-NL" sz="2800" b="1" dirty="0" err="1" smtClean="0">
                <a:latin typeface="Arial"/>
                <a:cs typeface="Arial"/>
              </a:rPr>
              <a:t>needs</a:t>
            </a:r>
            <a:r>
              <a:rPr lang="nl-NL" sz="2800" b="1" dirty="0" smtClean="0">
                <a:latin typeface="Arial"/>
                <a:cs typeface="Arial"/>
              </a:rPr>
              <a:t>:</a:t>
            </a:r>
          </a:p>
          <a:p>
            <a:pPr marL="457200" indent="-457200">
              <a:buFont typeface="Courier New"/>
              <a:buChar char="o"/>
            </a:pPr>
            <a:r>
              <a:rPr lang="nl-NL" sz="2800" dirty="0" err="1" smtClean="0">
                <a:latin typeface="Arial"/>
                <a:cs typeface="Arial"/>
              </a:rPr>
              <a:t>What</a:t>
            </a:r>
            <a:r>
              <a:rPr lang="nl-NL" sz="2800" dirty="0" smtClean="0">
                <a:latin typeface="Arial"/>
                <a:cs typeface="Arial"/>
              </a:rPr>
              <a:t> </a:t>
            </a:r>
            <a:r>
              <a:rPr lang="nl-NL" sz="2800" dirty="0" err="1" smtClean="0">
                <a:latin typeface="Arial"/>
                <a:cs typeface="Arial"/>
              </a:rPr>
              <a:t>can</a:t>
            </a:r>
            <a:r>
              <a:rPr lang="nl-NL" sz="2800" dirty="0" smtClean="0">
                <a:latin typeface="Arial"/>
                <a:cs typeface="Arial"/>
              </a:rPr>
              <a:t> </a:t>
            </a:r>
            <a:r>
              <a:rPr lang="nl-NL" sz="2800" dirty="0" err="1" smtClean="0">
                <a:latin typeface="Arial"/>
                <a:cs typeface="Arial"/>
              </a:rPr>
              <a:t>be</a:t>
            </a:r>
            <a:r>
              <a:rPr lang="nl-NL" sz="2800" dirty="0" smtClean="0">
                <a:latin typeface="Arial"/>
                <a:cs typeface="Arial"/>
              </a:rPr>
              <a:t> </a:t>
            </a:r>
            <a:r>
              <a:rPr lang="nl-NL" sz="2800" dirty="0" err="1" smtClean="0">
                <a:latin typeface="Arial"/>
                <a:cs typeface="Arial"/>
              </a:rPr>
              <a:t>done</a:t>
            </a:r>
            <a:r>
              <a:rPr lang="nl-NL" sz="2800" dirty="0" smtClean="0">
                <a:latin typeface="Arial"/>
                <a:cs typeface="Arial"/>
              </a:rPr>
              <a:t> </a:t>
            </a:r>
            <a:r>
              <a:rPr lang="nl-NL" sz="2800" dirty="0" err="1" smtClean="0">
                <a:latin typeface="Arial"/>
                <a:cs typeface="Arial"/>
              </a:rPr>
              <a:t>better</a:t>
            </a:r>
            <a:r>
              <a:rPr lang="nl-NL" sz="2800" dirty="0" smtClean="0">
                <a:latin typeface="Arial"/>
                <a:cs typeface="Arial"/>
              </a:rPr>
              <a:t>?</a:t>
            </a:r>
          </a:p>
          <a:p>
            <a:pPr marL="457200" indent="-457200">
              <a:buFont typeface="Courier New"/>
              <a:buChar char="o"/>
            </a:pPr>
            <a:r>
              <a:rPr lang="nl-NL" sz="2800" dirty="0" err="1" smtClean="0">
                <a:latin typeface="Arial"/>
                <a:cs typeface="Arial"/>
              </a:rPr>
              <a:t>What</a:t>
            </a:r>
            <a:r>
              <a:rPr lang="nl-NL" sz="2800" dirty="0" smtClean="0">
                <a:latin typeface="Arial"/>
                <a:cs typeface="Arial"/>
              </a:rPr>
              <a:t> </a:t>
            </a:r>
            <a:r>
              <a:rPr lang="nl-NL" sz="2800" dirty="0" err="1" smtClean="0">
                <a:latin typeface="Arial"/>
                <a:cs typeface="Arial"/>
              </a:rPr>
              <a:t>did</a:t>
            </a:r>
            <a:r>
              <a:rPr lang="nl-NL" sz="2800" dirty="0" smtClean="0">
                <a:latin typeface="Arial"/>
                <a:cs typeface="Arial"/>
              </a:rPr>
              <a:t> I </a:t>
            </a:r>
            <a:r>
              <a:rPr lang="nl-NL" sz="2800" dirty="0" err="1" smtClean="0">
                <a:latin typeface="Arial"/>
                <a:cs typeface="Arial"/>
              </a:rPr>
              <a:t>overlook</a:t>
            </a:r>
            <a:r>
              <a:rPr lang="nl-NL" sz="2800" dirty="0" smtClean="0">
                <a:latin typeface="Arial"/>
                <a:cs typeface="Arial"/>
              </a:rPr>
              <a:t>?</a:t>
            </a:r>
          </a:p>
        </p:txBody>
      </p:sp>
      <p:pic>
        <p:nvPicPr>
          <p:cNvPr id="3" name="Afbeelding 2" descr="lookinmirr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787794"/>
            <a:ext cx="4752528" cy="4258264"/>
          </a:xfrm>
          <a:prstGeom prst="rect">
            <a:avLst/>
          </a:prstGeom>
        </p:spPr>
      </p:pic>
    </p:spTree>
    <p:extLst>
      <p:ext uri="{BB962C8B-B14F-4D97-AF65-F5344CB8AC3E}">
        <p14:creationId xmlns:p14="http://schemas.microsoft.com/office/powerpoint/2010/main" val="24644540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660066"/>
                </a:solidFill>
              </a:rPr>
              <a:t>Background</a:t>
            </a:r>
          </a:p>
        </p:txBody>
      </p:sp>
    </p:spTree>
    <p:extLst>
      <p:ext uri="{BB962C8B-B14F-4D97-AF65-F5344CB8AC3E}">
        <p14:creationId xmlns:p14="http://schemas.microsoft.com/office/powerpoint/2010/main" val="22601069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Train the Trainer, Sibiu, 2010</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2" name="Tekstvak 1"/>
          <p:cNvSpPr txBox="1"/>
          <p:nvPr/>
        </p:nvSpPr>
        <p:spPr>
          <a:xfrm>
            <a:off x="467544" y="1844824"/>
            <a:ext cx="8676456" cy="1015663"/>
          </a:xfrm>
          <a:prstGeom prst="rect">
            <a:avLst/>
          </a:prstGeom>
          <a:noFill/>
        </p:spPr>
        <p:txBody>
          <a:bodyPr wrap="square" rtlCol="0">
            <a:spAutoFit/>
          </a:bodyPr>
          <a:lstStyle/>
          <a:p>
            <a:endParaRPr lang="nl-NL" sz="2000" dirty="0" smtClean="0">
              <a:latin typeface="Arial"/>
              <a:cs typeface="Arial"/>
            </a:endParaRPr>
          </a:p>
          <a:p>
            <a:endParaRPr lang="nl-NL" sz="2000" dirty="0" smtClean="0">
              <a:latin typeface="Arial"/>
              <a:cs typeface="Arial"/>
            </a:endParaRPr>
          </a:p>
          <a:p>
            <a:pPr marL="342900" indent="-342900">
              <a:buFont typeface="Wingdings" charset="2"/>
              <a:buChar char="ü"/>
            </a:pPr>
            <a:endParaRPr lang="nl-NL" sz="2000" dirty="0" smtClean="0">
              <a:latin typeface="Arial"/>
              <a:cs typeface="Arial"/>
            </a:endParaRPr>
          </a:p>
        </p:txBody>
      </p:sp>
      <p:pic>
        <p:nvPicPr>
          <p:cNvPr id="4" name="Afbeelding 3" descr="orgaisatie strategie vs opleidingspla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759130"/>
          </a:xfrm>
          <a:prstGeom prst="rect">
            <a:avLst/>
          </a:prstGeom>
        </p:spPr>
      </p:pic>
    </p:spTree>
    <p:extLst>
      <p:ext uri="{BB962C8B-B14F-4D97-AF65-F5344CB8AC3E}">
        <p14:creationId xmlns:p14="http://schemas.microsoft.com/office/powerpoint/2010/main" val="7790949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
          <p:cNvSpPr/>
          <p:nvPr/>
        </p:nvSpPr>
        <p:spPr>
          <a:xfrm>
            <a:off x="1428728" y="1214422"/>
            <a:ext cx="6056416" cy="1377537"/>
          </a:xfrm>
          <a:custGeom>
            <a:avLst/>
            <a:gdLst>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795158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652250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664126 w 6056416"/>
              <a:gd name="connsiteY7" fmla="*/ 724394 h 1377537"/>
              <a:gd name="connsiteX8" fmla="*/ 5652250 w 6056416"/>
              <a:gd name="connsiteY8" fmla="*/ 1377537 h 1377537"/>
              <a:gd name="connsiteX9" fmla="*/ 6056416 w 6056416"/>
              <a:gd name="connsiteY9" fmla="*/ 1365662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6416" h="1377537">
                <a:moveTo>
                  <a:pt x="6056416" y="1365662"/>
                </a:moveTo>
                <a:lnTo>
                  <a:pt x="6044540" y="308758"/>
                </a:lnTo>
                <a:lnTo>
                  <a:pt x="463138" y="308758"/>
                </a:lnTo>
                <a:lnTo>
                  <a:pt x="451262" y="0"/>
                </a:lnTo>
                <a:lnTo>
                  <a:pt x="0" y="522514"/>
                </a:lnTo>
                <a:lnTo>
                  <a:pt x="451262" y="1021278"/>
                </a:lnTo>
                <a:cubicBezTo>
                  <a:pt x="463392" y="754428"/>
                  <a:pt x="401495" y="821663"/>
                  <a:pt x="475013" y="748145"/>
                </a:cubicBezTo>
                <a:lnTo>
                  <a:pt x="5664126" y="724394"/>
                </a:lnTo>
                <a:lnTo>
                  <a:pt x="5652250" y="1377537"/>
                </a:lnTo>
                <a:lnTo>
                  <a:pt x="6056416" y="1365662"/>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AU" sz="3200" dirty="0"/>
          </a:p>
        </p:txBody>
      </p:sp>
      <p:sp>
        <p:nvSpPr>
          <p:cNvPr id="3" name="Freeform 29"/>
          <p:cNvSpPr/>
          <p:nvPr/>
        </p:nvSpPr>
        <p:spPr>
          <a:xfrm>
            <a:off x="214313" y="928688"/>
            <a:ext cx="3714750" cy="53578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 name="Freeform 28"/>
          <p:cNvSpPr/>
          <p:nvPr/>
        </p:nvSpPr>
        <p:spPr>
          <a:xfrm>
            <a:off x="214313" y="928688"/>
            <a:ext cx="3000375" cy="435768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Freeform 23"/>
          <p:cNvSpPr/>
          <p:nvPr/>
        </p:nvSpPr>
        <p:spPr>
          <a:xfrm>
            <a:off x="214313" y="928688"/>
            <a:ext cx="2357437" cy="335756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4700"/>
              </a:gs>
              <a:gs pos="50000">
                <a:srgbClr val="E63C00"/>
              </a:gs>
              <a:gs pos="100000">
                <a:srgbClr val="FF3F19"/>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Freeform 17"/>
          <p:cNvSpPr/>
          <p:nvPr/>
        </p:nvSpPr>
        <p:spPr>
          <a:xfrm>
            <a:off x="214313" y="928688"/>
            <a:ext cx="1643062" cy="235743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 name="Freeform 18"/>
          <p:cNvSpPr/>
          <p:nvPr/>
        </p:nvSpPr>
        <p:spPr>
          <a:xfrm>
            <a:off x="214313" y="928688"/>
            <a:ext cx="928687" cy="13573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Freeform 15"/>
          <p:cNvSpPr/>
          <p:nvPr/>
        </p:nvSpPr>
        <p:spPr>
          <a:xfrm>
            <a:off x="238125" y="914400"/>
            <a:ext cx="3690938" cy="5372100"/>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TextBox 6"/>
          <p:cNvSpPr txBox="1">
            <a:spLocks noChangeArrowheads="1"/>
          </p:cNvSpPr>
          <p:nvPr/>
        </p:nvSpPr>
        <p:spPr bwMode="auto">
          <a:xfrm>
            <a:off x="214313" y="18573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Goals </a:t>
            </a:r>
            <a:endParaRPr lang="en-AU" sz="2000" b="1" dirty="0">
              <a:solidFill>
                <a:schemeClr val="bg1"/>
              </a:solidFill>
            </a:endParaRPr>
          </a:p>
        </p:txBody>
      </p:sp>
      <p:cxnSp>
        <p:nvCxnSpPr>
          <p:cNvPr id="10" name="Straight Connector 5"/>
          <p:cNvCxnSpPr/>
          <p:nvPr/>
        </p:nvCxnSpPr>
        <p:spPr>
          <a:xfrm>
            <a:off x="238125" y="2286000"/>
            <a:ext cx="928688" cy="1588"/>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Box 24"/>
          <p:cNvSpPr txBox="1">
            <a:spLocks noChangeArrowheads="1"/>
          </p:cNvSpPr>
          <p:nvPr/>
        </p:nvSpPr>
        <p:spPr bwMode="auto">
          <a:xfrm>
            <a:off x="214313" y="2857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Support</a:t>
            </a:r>
            <a:endParaRPr lang="en-AU" sz="2000" b="1">
              <a:solidFill>
                <a:schemeClr val="bg1"/>
              </a:solidFill>
            </a:endParaRPr>
          </a:p>
        </p:txBody>
      </p:sp>
      <p:sp>
        <p:nvSpPr>
          <p:cNvPr id="12" name="TextBox 25"/>
          <p:cNvSpPr txBox="1">
            <a:spLocks noChangeArrowheads="1"/>
          </p:cNvSpPr>
          <p:nvPr/>
        </p:nvSpPr>
        <p:spPr bwMode="auto">
          <a:xfrm>
            <a:off x="214313" y="3857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Job Tasks</a:t>
            </a:r>
            <a:endParaRPr lang="en-AU" sz="2000" b="1">
              <a:solidFill>
                <a:schemeClr val="bg1"/>
              </a:solidFill>
            </a:endParaRPr>
          </a:p>
        </p:txBody>
      </p:sp>
      <p:sp>
        <p:nvSpPr>
          <p:cNvPr id="13" name="TextBox 26"/>
          <p:cNvSpPr txBox="1">
            <a:spLocks noChangeArrowheads="1"/>
          </p:cNvSpPr>
          <p:nvPr/>
        </p:nvSpPr>
        <p:spPr bwMode="auto">
          <a:xfrm>
            <a:off x="214313" y="48577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Competencies</a:t>
            </a:r>
            <a:endParaRPr lang="en-AU" sz="2000" b="1" dirty="0">
              <a:solidFill>
                <a:schemeClr val="bg1"/>
              </a:solidFill>
            </a:endParaRPr>
          </a:p>
        </p:txBody>
      </p:sp>
      <p:sp>
        <p:nvSpPr>
          <p:cNvPr id="14" name="TextBox 27"/>
          <p:cNvSpPr txBox="1">
            <a:spLocks noChangeArrowheads="1"/>
          </p:cNvSpPr>
          <p:nvPr/>
        </p:nvSpPr>
        <p:spPr bwMode="auto">
          <a:xfrm>
            <a:off x="214313" y="58451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Training Needs</a:t>
            </a:r>
            <a:endParaRPr lang="en-AU" sz="2000" b="1">
              <a:solidFill>
                <a:schemeClr val="bg1"/>
              </a:solidFill>
            </a:endParaRPr>
          </a:p>
        </p:txBody>
      </p:sp>
      <p:cxnSp>
        <p:nvCxnSpPr>
          <p:cNvPr id="15" name="Straight Connector 30"/>
          <p:cNvCxnSpPr/>
          <p:nvPr/>
        </p:nvCxnSpPr>
        <p:spPr>
          <a:xfrm>
            <a:off x="238125" y="3286125"/>
            <a:ext cx="1619250" cy="1588"/>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32"/>
          <p:cNvCxnSpPr/>
          <p:nvPr/>
        </p:nvCxnSpPr>
        <p:spPr>
          <a:xfrm flipV="1">
            <a:off x="238125" y="4286250"/>
            <a:ext cx="2262188" cy="0"/>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41"/>
          <p:cNvCxnSpPr/>
          <p:nvPr/>
        </p:nvCxnSpPr>
        <p:spPr>
          <a:xfrm flipV="1">
            <a:off x="238125" y="5286375"/>
            <a:ext cx="2976563" cy="0"/>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Down Arrow 20"/>
          <p:cNvSpPr/>
          <p:nvPr/>
        </p:nvSpPr>
        <p:spPr>
          <a:xfrm>
            <a:off x="2714612" y="928670"/>
            <a:ext cx="2786082" cy="3357586"/>
          </a:xfrm>
          <a:prstGeom prst="downArrow">
            <a:avLst>
              <a:gd name="adj1" fmla="val 81899"/>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AU" sz="3200" dirty="0"/>
              <a:t>Develop the program from the top down</a:t>
            </a:r>
          </a:p>
        </p:txBody>
      </p:sp>
      <p:sp>
        <p:nvSpPr>
          <p:cNvPr id="19" name="Up Arrow 22"/>
          <p:cNvSpPr/>
          <p:nvPr/>
        </p:nvSpPr>
        <p:spPr>
          <a:xfrm>
            <a:off x="5929322" y="2928934"/>
            <a:ext cx="2786082" cy="3357586"/>
          </a:xfrm>
          <a:prstGeom prst="upArrow">
            <a:avLst>
              <a:gd name="adj1" fmla="val 82394"/>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AU" sz="3200" dirty="0"/>
              <a:t>Evaluate    all aspects of the training</a:t>
            </a:r>
          </a:p>
        </p:txBody>
      </p:sp>
      <p:sp>
        <p:nvSpPr>
          <p:cNvPr id="20" name="TextBox 31"/>
          <p:cNvSpPr txBox="1">
            <a:spLocks noChangeArrowheads="1"/>
          </p:cNvSpPr>
          <p:nvPr/>
        </p:nvSpPr>
        <p:spPr bwMode="auto">
          <a:xfrm>
            <a:off x="5429250" y="1143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a:t>Are the goals met?</a:t>
            </a:r>
          </a:p>
        </p:txBody>
      </p:sp>
      <p:sp>
        <p:nvSpPr>
          <p:cNvPr id="21" name="Freeform 27"/>
          <p:cNvSpPr/>
          <p:nvPr/>
        </p:nvSpPr>
        <p:spPr>
          <a:xfrm>
            <a:off x="1428728" y="1194207"/>
            <a:ext cx="6056416" cy="1377537"/>
          </a:xfrm>
          <a:custGeom>
            <a:avLst/>
            <a:gdLst>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795158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652250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664126 w 6056416"/>
              <a:gd name="connsiteY7" fmla="*/ 724394 h 1377537"/>
              <a:gd name="connsiteX8" fmla="*/ 5652250 w 6056416"/>
              <a:gd name="connsiteY8" fmla="*/ 1377537 h 1377537"/>
              <a:gd name="connsiteX9" fmla="*/ 6056416 w 6056416"/>
              <a:gd name="connsiteY9" fmla="*/ 1365662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6416" h="1377537">
                <a:moveTo>
                  <a:pt x="6056416" y="1365662"/>
                </a:moveTo>
                <a:lnTo>
                  <a:pt x="6044540" y="308758"/>
                </a:lnTo>
                <a:lnTo>
                  <a:pt x="463138" y="308758"/>
                </a:lnTo>
                <a:lnTo>
                  <a:pt x="451262" y="0"/>
                </a:lnTo>
                <a:lnTo>
                  <a:pt x="0" y="522514"/>
                </a:lnTo>
                <a:lnTo>
                  <a:pt x="451262" y="1021278"/>
                </a:lnTo>
                <a:cubicBezTo>
                  <a:pt x="463392" y="754428"/>
                  <a:pt x="401495" y="821663"/>
                  <a:pt x="475013" y="748145"/>
                </a:cubicBezTo>
                <a:lnTo>
                  <a:pt x="5664126" y="724394"/>
                </a:lnTo>
                <a:lnTo>
                  <a:pt x="5652250" y="1377537"/>
                </a:lnTo>
                <a:lnTo>
                  <a:pt x="6056416" y="1365662"/>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AU" sz="3200" dirty="0"/>
          </a:p>
        </p:txBody>
      </p:sp>
      <p:sp>
        <p:nvSpPr>
          <p:cNvPr id="23" name="Ovaal 22"/>
          <p:cNvSpPr/>
          <p:nvPr/>
        </p:nvSpPr>
        <p:spPr bwMode="auto">
          <a:xfrm>
            <a:off x="-504056" y="836712"/>
            <a:ext cx="3203848" cy="3672408"/>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901670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2000"/>
                                        <p:tgtEl>
                                          <p:spTgt spid="19"/>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2000"/>
                                        <p:tgtEl>
                                          <p:spTgt spid="21"/>
                                        </p:tgtEl>
                                      </p:cBhvr>
                                    </p:animEffec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4000"/>
                            </p:stCondLst>
                            <p:childTnLst>
                              <p:par>
                                <p:cTn id="24" presetID="10" presetClass="exit" presetSubtype="0" fill="hold" nodeType="afterEffect">
                                  <p:stCondLst>
                                    <p:cond delay="0"/>
                                  </p:stCondLst>
                                  <p:childTnLst>
                                    <p:animEffect transition="out" filter="fade">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Reorganisation KNMI</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2" name="Tekstvak 1"/>
          <p:cNvSpPr txBox="1"/>
          <p:nvPr/>
        </p:nvSpPr>
        <p:spPr>
          <a:xfrm>
            <a:off x="467544" y="1844824"/>
            <a:ext cx="8676456" cy="1938992"/>
          </a:xfrm>
          <a:prstGeom prst="rect">
            <a:avLst/>
          </a:prstGeom>
          <a:noFill/>
        </p:spPr>
        <p:txBody>
          <a:bodyPr wrap="square" rtlCol="0">
            <a:spAutoFit/>
          </a:bodyPr>
          <a:lstStyle/>
          <a:p>
            <a:endParaRPr lang="en-GB" sz="2000" dirty="0" smtClean="0">
              <a:latin typeface="Arial"/>
              <a:cs typeface="Arial"/>
            </a:endParaRPr>
          </a:p>
          <a:p>
            <a:endParaRPr lang="en-GB" sz="2000" dirty="0" smtClean="0">
              <a:latin typeface="Arial"/>
              <a:cs typeface="Arial"/>
            </a:endParaRPr>
          </a:p>
          <a:p>
            <a:pPr marL="342900" indent="-342900">
              <a:buFont typeface="Wingdings" charset="2"/>
              <a:buChar char="ü"/>
            </a:pPr>
            <a:r>
              <a:rPr lang="en-GB" sz="2000" dirty="0" smtClean="0">
                <a:latin typeface="Arial"/>
                <a:cs typeface="Arial"/>
              </a:rPr>
              <a:t>New management</a:t>
            </a:r>
          </a:p>
          <a:p>
            <a:pPr marL="342900" indent="-342900">
              <a:buFont typeface="Wingdings" charset="2"/>
              <a:buChar char="ü"/>
            </a:pPr>
            <a:r>
              <a:rPr lang="en-GB" sz="2000" dirty="0" smtClean="0">
                <a:latin typeface="Arial"/>
                <a:cs typeface="Arial"/>
              </a:rPr>
              <a:t>Learning and development was back on the agenda </a:t>
            </a:r>
          </a:p>
          <a:p>
            <a:pPr marL="342900" indent="-342900">
              <a:buFont typeface="Wingdings" charset="2"/>
              <a:buChar char="ü"/>
            </a:pPr>
            <a:r>
              <a:rPr lang="en-GB" sz="2000" dirty="0" smtClean="0">
                <a:latin typeface="Arial"/>
                <a:cs typeface="Arial"/>
              </a:rPr>
              <a:t>Learning and development was centralised at the HRM department</a:t>
            </a:r>
          </a:p>
          <a:p>
            <a:pPr marL="342900" indent="-342900">
              <a:buFont typeface="Wingdings" charset="2"/>
              <a:buChar char="ü"/>
            </a:pPr>
            <a:r>
              <a:rPr lang="en-GB" sz="2000" dirty="0" smtClean="0">
                <a:latin typeface="Arial"/>
                <a:cs typeface="Arial"/>
              </a:rPr>
              <a:t>There was a plan </a:t>
            </a:r>
            <a:r>
              <a:rPr lang="en-GB" sz="2000" dirty="0" smtClean="0">
                <a:latin typeface="Arial"/>
                <a:cs typeface="Arial"/>
              </a:rPr>
              <a:t>to make a HR strategy</a:t>
            </a:r>
          </a:p>
        </p:txBody>
      </p:sp>
    </p:spTree>
    <p:extLst>
      <p:ext uri="{BB962C8B-B14F-4D97-AF65-F5344CB8AC3E}">
        <p14:creationId xmlns:p14="http://schemas.microsoft.com/office/powerpoint/2010/main" val="36449347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Situation Right Now: Contrast</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3" name="Afbeelding 2" descr="zakgel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560" y="2276872"/>
            <a:ext cx="2768600" cy="3276600"/>
          </a:xfrm>
          <a:prstGeom prst="rect">
            <a:avLst/>
          </a:prstGeom>
        </p:spPr>
      </p:pic>
      <p:cxnSp>
        <p:nvCxnSpPr>
          <p:cNvPr id="5" name="Rechte verbindingslijn 4"/>
          <p:cNvCxnSpPr/>
          <p:nvPr/>
        </p:nvCxnSpPr>
        <p:spPr bwMode="auto">
          <a:xfrm flipV="1">
            <a:off x="2555776" y="2204864"/>
            <a:ext cx="4320480" cy="3384376"/>
          </a:xfrm>
          <a:prstGeom prst="line">
            <a:avLst/>
          </a:prstGeom>
          <a:solidFill>
            <a:srgbClr val="00B8FF"/>
          </a:solidFill>
          <a:ln w="76200" cap="flat" cmpd="sng" algn="ctr">
            <a:solidFill>
              <a:srgbClr val="FF0000"/>
            </a:solidFill>
            <a:prstDash val="solid"/>
            <a:round/>
            <a:headEnd type="none" w="med" len="med"/>
            <a:tailEnd type="none" w="med" len="med"/>
          </a:ln>
          <a:effectLst/>
        </p:spPr>
      </p:cxnSp>
      <p:cxnSp>
        <p:nvCxnSpPr>
          <p:cNvPr id="7" name="Rechte verbindingslijn 6"/>
          <p:cNvCxnSpPr/>
          <p:nvPr/>
        </p:nvCxnSpPr>
        <p:spPr bwMode="auto">
          <a:xfrm>
            <a:off x="2555776" y="2204864"/>
            <a:ext cx="4536504" cy="3528392"/>
          </a:xfrm>
          <a:prstGeom prst="line">
            <a:avLst/>
          </a:prstGeom>
          <a:solidFill>
            <a:srgbClr val="00B8FF"/>
          </a:solidFill>
          <a:ln w="76200" cap="flat" cmpd="sng" algn="ctr">
            <a:solidFill>
              <a:srgbClr val="FF0000"/>
            </a:solidFill>
            <a:prstDash val="solid"/>
            <a:round/>
            <a:headEnd type="none" w="med" len="med"/>
            <a:tailEnd type="none" w="med" len="med"/>
          </a:ln>
          <a:effectLst/>
        </p:spPr>
      </p:cxnSp>
      <p:pic>
        <p:nvPicPr>
          <p:cNvPr id="11" name="Afbeelding 10" descr="Sinterklaas-en-zijn-Knec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1828800"/>
            <a:ext cx="5718788" cy="3976464"/>
          </a:xfrm>
          <a:prstGeom prst="rect">
            <a:avLst/>
          </a:prstGeom>
        </p:spPr>
      </p:pic>
      <p:pic>
        <p:nvPicPr>
          <p:cNvPr id="4" name="Afbeelding 3" descr="opleidingprocesKNM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1842410"/>
            <a:ext cx="5892130" cy="4970966"/>
          </a:xfrm>
          <a:prstGeom prst="rect">
            <a:avLst/>
          </a:prstGeom>
        </p:spPr>
      </p:pic>
    </p:spTree>
    <p:extLst>
      <p:ext uri="{BB962C8B-B14F-4D97-AF65-F5344CB8AC3E}">
        <p14:creationId xmlns:p14="http://schemas.microsoft.com/office/powerpoint/2010/main" val="27838794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660066"/>
                </a:solidFill>
              </a:rPr>
              <a:t>The Plan</a:t>
            </a:r>
          </a:p>
        </p:txBody>
      </p:sp>
    </p:spTree>
    <p:extLst>
      <p:ext uri="{BB962C8B-B14F-4D97-AF65-F5344CB8AC3E}">
        <p14:creationId xmlns:p14="http://schemas.microsoft.com/office/powerpoint/2010/main" val="22601069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HR strategy </a:t>
            </a:r>
            <a:r>
              <a:rPr lang="en-GB" sz="2400" dirty="0" err="1" smtClean="0"/>
              <a:t>v.s</a:t>
            </a:r>
            <a:r>
              <a:rPr lang="en-GB" sz="2400" dirty="0" smtClean="0"/>
              <a:t>. KNMI training and education</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3" name="Afbeelding 2" descr="CompleetLeerhuis.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2736"/>
            <a:ext cx="9144000" cy="5381940"/>
          </a:xfrm>
          <a:prstGeom prst="rect">
            <a:avLst/>
          </a:prstGeom>
        </p:spPr>
      </p:pic>
      <p:sp>
        <p:nvSpPr>
          <p:cNvPr id="2" name="Rechthoek 1"/>
          <p:cNvSpPr/>
          <p:nvPr/>
        </p:nvSpPr>
        <p:spPr bwMode="auto">
          <a:xfrm>
            <a:off x="2843808" y="1052736"/>
            <a:ext cx="2808312"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7498496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5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2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1_Standaard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NMI Engels Standaard">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lett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houd letter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letter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letter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KNMI Engels Standaard.pot [Compatibiliteitsmodus]" id="{6CFA9C02-FB71-4A3E-A941-A5AAE34128A8}" vid="{CFAD78CF-C8AC-4EE2-84A5-E7A048187C02}"/>
    </a:ext>
  </a:extLst>
</a:theme>
</file>

<file path=ppt/theme/theme5.xml><?xml version="1.0" encoding="utf-8"?>
<a:theme xmlns:a="http://schemas.openxmlformats.org/drawingml/2006/main" name="3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1_Standaard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2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eumetsat</Template>
  <TotalTime>13301</TotalTime>
  <Words>1639</Words>
  <Application>Microsoft Macintosh PowerPoint</Application>
  <PresentationFormat>Diavoorstelling (4:3)</PresentationFormat>
  <Paragraphs>150</Paragraphs>
  <Slides>19</Slides>
  <Notes>17</Notes>
  <HiddenSlides>0</HiddenSlides>
  <MMClips>0</MMClips>
  <ScaleCrop>false</ScaleCrop>
  <HeadingPairs>
    <vt:vector size="4" baseType="variant">
      <vt:variant>
        <vt:lpstr>Thema</vt:lpstr>
      </vt:variant>
      <vt:variant>
        <vt:i4>6</vt:i4>
      </vt:variant>
      <vt:variant>
        <vt:lpstr>Diatitels</vt:lpstr>
      </vt:variant>
      <vt:variant>
        <vt:i4>19</vt:i4>
      </vt:variant>
    </vt:vector>
  </HeadingPairs>
  <TitlesOfParts>
    <vt:vector size="25" baseType="lpstr">
      <vt:lpstr>5_Office-thema</vt:lpstr>
      <vt:lpstr>2_Standaardontwerp</vt:lpstr>
      <vt:lpstr>1_Standaardontwerp</vt:lpstr>
      <vt:lpstr>KNMI Engels Standaard</vt:lpstr>
      <vt:lpstr>3_Standaardontwerp</vt:lpstr>
      <vt:lpstr>4_Standaardontwerp</vt:lpstr>
      <vt:lpstr>PowerPoint-presentatie</vt:lpstr>
      <vt:lpstr>Context of this session</vt:lpstr>
      <vt:lpstr>PowerPoint-presentatie</vt:lpstr>
      <vt:lpstr>Train the Trainer, Sibiu, 2010</vt:lpstr>
      <vt:lpstr>PowerPoint-presentatie</vt:lpstr>
      <vt:lpstr>Reorganisation KNMI</vt:lpstr>
      <vt:lpstr>Situation Right Now: Contrast</vt:lpstr>
      <vt:lpstr>PowerPoint-presentatie</vt:lpstr>
      <vt:lpstr>HR strategy v.s. KNMI training and education</vt:lpstr>
      <vt:lpstr>PowerPoint-presentatie</vt:lpstr>
      <vt:lpstr>PowerPoint-presentatie</vt:lpstr>
      <vt:lpstr>PowerPoint-presentatie</vt:lpstr>
      <vt:lpstr>HR strategy v.s. KNMI training and education</vt:lpstr>
      <vt:lpstr>PowerPoint-presentatie</vt:lpstr>
      <vt:lpstr>PowerPoint-presentatie</vt:lpstr>
      <vt:lpstr>PowerPoint-presentatie</vt:lpstr>
      <vt:lpstr>PowerPoint-presentatie</vt:lpstr>
      <vt:lpstr>PowerPoint-presentatie</vt:lpstr>
      <vt:lpstr>PowerPoint-presentatie</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Simulators</dc:title>
  <dc:creator>Ian Mills</dc:creator>
  <cp:lastModifiedBy>Heleen ter Pelkwijk</cp:lastModifiedBy>
  <cp:revision>293</cp:revision>
  <dcterms:created xsi:type="dcterms:W3CDTF">2014-05-09T13:32:34Z</dcterms:created>
  <dcterms:modified xsi:type="dcterms:W3CDTF">2015-09-07T14:37:31Z</dcterms:modified>
</cp:coreProperties>
</file>