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1" r:id="rId2"/>
  </p:sldMasterIdLst>
  <p:notesMasterIdLst>
    <p:notesMasterId r:id="rId15"/>
  </p:notesMasterIdLst>
  <p:handoutMasterIdLst>
    <p:handoutMasterId r:id="rId16"/>
  </p:handoutMasterIdLst>
  <p:sldIdLst>
    <p:sldId id="256" r:id="rId3"/>
    <p:sldId id="264" r:id="rId4"/>
    <p:sldId id="265" r:id="rId5"/>
    <p:sldId id="270" r:id="rId6"/>
    <p:sldId id="273" r:id="rId7"/>
    <p:sldId id="279" r:id="rId8"/>
    <p:sldId id="281" r:id="rId9"/>
    <p:sldId id="283" r:id="rId10"/>
    <p:sldId id="282" r:id="rId11"/>
    <p:sldId id="274" r:id="rId12"/>
    <p:sldId id="278" r:id="rId13"/>
    <p:sldId id="280" r:id="rId14"/>
  </p:sldIdLst>
  <p:sldSz cx="9144000" cy="6858000" type="screen4x3"/>
  <p:notesSz cx="6805613" cy="99393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7" d="100"/>
          <a:sy n="87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78" d="100"/>
          <a:sy n="78" d="100"/>
        </p:scale>
        <p:origin x="-3366" y="-96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defTabSz="915988">
              <a:defRPr sz="1200" dirty="0" smtClean="0"/>
            </a:lvl1pPr>
          </a:lstStyle>
          <a:p>
            <a:pPr>
              <a:defRPr/>
            </a:pPr>
            <a:r>
              <a:rPr lang="en-GB"/>
              <a:t>© Crown copyright   2015  Met Office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41" tIns="45770" rIns="91541" bIns="45770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F4EAEA74-B516-4057-BBB0-1C19D00C41A2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47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353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D274931-E337-4011-90CB-0F3773545A95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22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4979988"/>
            <a:ext cx="8591550" cy="84931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Section slide heading Arial 40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5645150"/>
            <a:ext cx="7896225" cy="663575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GB"/>
              <a:t>Section slide subtitle heading Arial 20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47663"/>
            <a:ext cx="1733550" cy="6176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47663"/>
            <a:ext cx="5048250" cy="61769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773238"/>
            <a:ext cx="3390900" cy="4751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Ovr>
    <a:masterClrMapping/>
  </p:clrMapOvr>
  <p:transition xmlns:p14="http://schemas.microsoft.com/office/powerpoint/2010/main"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8228013" y="225425"/>
            <a:ext cx="676275" cy="688975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GB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8294688" y="6508750"/>
            <a:ext cx="762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en-GB" sz="900">
                <a:solidFill>
                  <a:schemeClr val="tx2"/>
                </a:solidFill>
              </a:rPr>
              <a:t>Page </a:t>
            </a:r>
            <a:fld id="{49AD2957-C418-4BCF-9A24-21A1C17B0F87}" type="slidenum">
              <a:rPr lang="en-GB" sz="900">
                <a:solidFill>
                  <a:schemeClr val="tx2"/>
                </a:solidFill>
              </a:rPr>
              <a:pPr eaLnBrk="0" hangingPunct="0">
                <a:defRPr/>
              </a:pPr>
              <a:t>‹nr.›</a:t>
            </a:fld>
            <a:endParaRPr lang="en-GB" sz="900">
              <a:solidFill>
                <a:schemeClr val="tx2"/>
              </a:solidFill>
            </a:endParaRPr>
          </a:p>
          <a:p>
            <a:pPr eaLnBrk="0" hangingPunct="0">
              <a:defRPr/>
            </a:pPr>
            <a:endParaRPr lang="en-GB" sz="800">
              <a:solidFill>
                <a:schemeClr val="tx2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56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FFFF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47663"/>
            <a:ext cx="6934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heading Arial 40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 Arial 24</a:t>
            </a:r>
          </a:p>
          <a:p>
            <a:pPr lvl="1"/>
            <a:r>
              <a:rPr lang="en-GB" smtClean="0"/>
              <a:t>Second level Arial 20</a:t>
            </a:r>
          </a:p>
          <a:p>
            <a:pPr lvl="2"/>
            <a:r>
              <a:rPr lang="en-GB" smtClean="0"/>
              <a:t>Third level Arial 20</a:t>
            </a:r>
          </a:p>
          <a:p>
            <a:pPr lvl="3"/>
            <a:r>
              <a:rPr lang="en-GB" smtClean="0"/>
              <a:t>Fourth level Arial 20</a:t>
            </a:r>
          </a:p>
          <a:p>
            <a:pPr lvl="4"/>
            <a:r>
              <a:rPr lang="en-GB" smtClean="0"/>
              <a:t>Fifth level Arial 20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3850" y="65532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/>
              <a:t>© Crown copyright   Met Office</a:t>
            </a:r>
            <a:endParaRPr lang="en-GB" sz="1400">
              <a:latin typeface="Times" pitchFamily="18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rgbClr val="0000FF"/>
          </a:solidFill>
          <a:latin typeface="Arial" charset="0"/>
        </a:defRPr>
      </a:lvl9pPr>
    </p:titleStyle>
    <p:bodyStyle>
      <a:lvl1pPr marL="261938" indent="-261938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623888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chemeClr val="accent2"/>
          </a:solidFill>
          <a:latin typeface="+mn-lt"/>
        </a:defRPr>
      </a:lvl2pPr>
      <a:lvl3pPr marL="987425" indent="-184150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3pPr>
      <a:lvl4pPr marL="1349375" indent="-1825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4pPr>
      <a:lvl5pPr marL="1698625" indent="-169863" algn="l" rtl="0" eaLnBrk="0" fontAlgn="base" hangingPunct="0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5pPr>
      <a:lvl6pPr marL="21558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6pPr>
      <a:lvl7pPr marL="26130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7pPr>
      <a:lvl8pPr marL="30702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8pPr>
      <a:lvl9pPr marL="3527425" indent="-169863" algn="l" rtl="0" fontAlgn="base">
        <a:lnSpc>
          <a:spcPct val="90000"/>
        </a:lnSpc>
        <a:spcBef>
          <a:spcPct val="35000"/>
        </a:spcBef>
        <a:spcAft>
          <a:spcPct val="35000"/>
        </a:spcAft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s://www.google.co.uk/url?sa=i&amp;rct=j&amp;q=&amp;esrc=s&amp;source=images&amp;cd=&amp;cad=rja&amp;uact=8&amp;ved=0CAcQjRxqFQoTCNWq88z118cCFYlvFAodwGUIGw&amp;url=https://www.flickr.com/photos/the-wanderers-eye/4494147652&amp;psig=AFQjCNGHTp-R7Lr-oFNuNrDDFLYqNm192g&amp;ust=1441268296315574" TargetMode="Externa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Quality assurance approaches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600" smtClean="0"/>
              <a:t>Philip Merritt, Met Office, UK</a:t>
            </a:r>
          </a:p>
        </p:txBody>
      </p:sp>
    </p:spTree>
  </p:cSld>
  <p:clrMapOvr>
    <a:masterClrMapping/>
  </p:clrMapOvr>
  <p:transition xmlns:p14="http://schemas.microsoft.com/office/powerpoint/2010/main" spd="med">
    <p:wipe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can we standardise assessments?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Internal Verification</a:t>
            </a:r>
          </a:p>
          <a:p>
            <a:r>
              <a:rPr lang="en-GB" smtClean="0"/>
              <a:t>Identify someone who is the lead assessor or internal verifier</a:t>
            </a:r>
          </a:p>
          <a:p>
            <a:r>
              <a:rPr lang="en-GB" smtClean="0"/>
              <a:t>This person (or persons for larger organisations) can then check consistency</a:t>
            </a:r>
          </a:p>
          <a:p>
            <a:r>
              <a:rPr lang="en-GB" smtClean="0"/>
              <a:t>They can organise and lead standardisation meetings</a:t>
            </a:r>
          </a:p>
          <a:p>
            <a:r>
              <a:rPr lang="en-GB" smtClean="0"/>
              <a:t>They can check a sample of work of other assessors to ensure standards</a:t>
            </a: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Improving the process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 standardised material should be formally documented as part of QMS</a:t>
            </a:r>
          </a:p>
          <a:p>
            <a:r>
              <a:rPr lang="en-GB" smtClean="0"/>
              <a:t>Continuing standardisation and internal verification should help to ensure these have been implemented</a:t>
            </a:r>
          </a:p>
          <a:p>
            <a:r>
              <a:rPr lang="en-GB" smtClean="0"/>
              <a:t>If not, then more formal action should take place to help raise standards and deliver best practice</a:t>
            </a:r>
          </a:p>
          <a:p>
            <a:r>
              <a:rPr lang="en-GB" smtClean="0"/>
              <a:t>Always reflect on are we doing this in the most efficient and practical way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8" descr="http://newsimg.bbc.co.uk/media/images/47355000/jpg/_47355861_sugar_bbc_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2675" y="3933825"/>
            <a:ext cx="2774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763713" y="1773238"/>
            <a:ext cx="69342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 eaLnBrk="0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en-GB" sz="2400" kern="0" dirty="0">
                <a:solidFill>
                  <a:srgbClr val="000000"/>
                </a:solidFill>
                <a:latin typeface="+mn-lt"/>
              </a:rPr>
              <a:t>If we follow these processes we will see this</a:t>
            </a:r>
          </a:p>
        </p:txBody>
      </p:sp>
      <p:sp>
        <p:nvSpPr>
          <p:cNvPr id="1536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So hopefully....</a:t>
            </a:r>
          </a:p>
        </p:txBody>
      </p:sp>
      <p:sp>
        <p:nvSpPr>
          <p:cNvPr id="1536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  <p:pic>
        <p:nvPicPr>
          <p:cNvPr id="1032" name="Picture 8" descr="http://newsimg.bbc.co.uk/media/images/47355000/jpg/_47355861_sugar_bbc_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933825"/>
            <a:ext cx="2774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1187450" y="2960688"/>
            <a:ext cx="1944688" cy="936625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Your hired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4859338" y="2960688"/>
            <a:ext cx="1944687" cy="936625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/>
              <a:t>Your hired</a:t>
            </a:r>
            <a:endParaRPr lang="en-GB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Aims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z="2800" smtClean="0"/>
              <a:t>To understand the different approaches we have to quality assurance when assessing competence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Objectives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GB" smtClean="0"/>
              <a:t>By the end of this session you should be able to: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r>
              <a:rPr lang="en-GB" smtClean="0"/>
              <a:t>Identify the right people to be involved with quality assurance processes</a:t>
            </a:r>
          </a:p>
          <a:p>
            <a:pPr eaLnBrk="1" hangingPunct="1"/>
            <a:r>
              <a:rPr lang="en-GB" smtClean="0"/>
              <a:t>Know different ways evidence can be standardised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1763713" y="1412875"/>
            <a:ext cx="6934200" cy="475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1938" indent="-261938" eaLnBrk="0" hangingPunct="0">
              <a:lnSpc>
                <a:spcPct val="90000"/>
              </a:lnSpc>
              <a:spcBef>
                <a:spcPct val="35000"/>
              </a:spcBef>
              <a:spcAft>
                <a:spcPct val="35000"/>
              </a:spcAft>
              <a:buFontTx/>
              <a:buChar char="•"/>
              <a:defRPr/>
            </a:pPr>
            <a:r>
              <a:rPr lang="en-GB" sz="2400" kern="0" dirty="0">
                <a:solidFill>
                  <a:srgbClr val="000000"/>
                </a:solidFill>
                <a:latin typeface="+mn-lt"/>
              </a:rPr>
              <a:t>If there is no formal approach to consistency then there may be differing levels to what assessors are looking for or what happens over time</a:t>
            </a:r>
          </a:p>
        </p:txBody>
      </p:sp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is it important?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  <p:pic>
        <p:nvPicPr>
          <p:cNvPr id="1032" name="Picture 8" descr="http://newsimg.bbc.co.uk/media/images/47355000/jpg/_47355861_sugar_bbc_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75" y="3933825"/>
            <a:ext cx="2774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ounded Rectangular Callout 8"/>
          <p:cNvSpPr/>
          <p:nvPr/>
        </p:nvSpPr>
        <p:spPr>
          <a:xfrm>
            <a:off x="1187450" y="2960688"/>
            <a:ext cx="1944688" cy="936625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Your hired</a:t>
            </a:r>
          </a:p>
        </p:txBody>
      </p:sp>
      <p:pic>
        <p:nvPicPr>
          <p:cNvPr id="10" name="Picture 8" descr="http://newsimg.bbc.co.uk/media/images/47355000/jpg/_47355861_sugar_bbc_2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92675" y="3933825"/>
            <a:ext cx="2774950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ounded Rectangular Callout 10"/>
          <p:cNvSpPr/>
          <p:nvPr/>
        </p:nvSpPr>
        <p:spPr>
          <a:xfrm>
            <a:off x="4859338" y="2960688"/>
            <a:ext cx="1944687" cy="936625"/>
          </a:xfrm>
          <a:prstGeom prst="wedgeRoundRect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dirty="0"/>
              <a:t>Your fired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 autoUpdateAnimBg="0"/>
      <p:bldP spid="1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Why is it important?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Therefore we need to find a way that ensures consistency between assessments</a:t>
            </a:r>
          </a:p>
          <a:p>
            <a:r>
              <a:rPr lang="en-GB" smtClean="0"/>
              <a:t>This means consistency in different forms</a:t>
            </a:r>
          </a:p>
          <a:p>
            <a:pPr lvl="1"/>
            <a:r>
              <a:rPr lang="en-GB" smtClean="0"/>
              <a:t>over time</a:t>
            </a:r>
          </a:p>
          <a:p>
            <a:pPr lvl="1"/>
            <a:r>
              <a:rPr lang="en-GB" smtClean="0"/>
              <a:t>locations</a:t>
            </a:r>
          </a:p>
          <a:p>
            <a:pPr lvl="1"/>
            <a:r>
              <a:rPr lang="en-GB" smtClean="0"/>
              <a:t>people</a:t>
            </a:r>
          </a:p>
          <a:p>
            <a:r>
              <a:rPr lang="en-GB" smtClean="0"/>
              <a:t>Any pre-existing documentation setting out what is expected from the standards will help in defining required levels and expectations</a:t>
            </a:r>
          </a:p>
          <a:p>
            <a:endParaRPr lang="en-GB" smtClean="0"/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came first......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  <p:pic>
        <p:nvPicPr>
          <p:cNvPr id="9221" name="Picture 2" descr="https://c1.staticflickr.com/3/2730/4494147652_1d241ea324_b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776413"/>
            <a:ext cx="8183563" cy="508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 are our subject matter experts?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Those with suitable qualifications in this subject</a:t>
            </a:r>
          </a:p>
          <a:p>
            <a:endParaRPr lang="en-GB" smtClean="0"/>
          </a:p>
          <a:p>
            <a:r>
              <a:rPr lang="en-GB" smtClean="0"/>
              <a:t>Those with suitable experience in this subject</a:t>
            </a:r>
          </a:p>
          <a:p>
            <a:endParaRPr lang="en-GB" smtClean="0"/>
          </a:p>
          <a:p>
            <a:r>
              <a:rPr lang="en-GB" smtClean="0"/>
              <a:t>A range of people across the subject</a:t>
            </a:r>
          </a:p>
          <a:p>
            <a:endParaRPr lang="en-GB" smtClean="0"/>
          </a:p>
          <a:p>
            <a:r>
              <a:rPr lang="en-GB" smtClean="0"/>
              <a:t>Constantly review this</a:t>
            </a:r>
          </a:p>
          <a:p>
            <a:endParaRPr lang="en-GB" smtClean="0"/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Who are our assessors?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752600" y="1557338"/>
            <a:ext cx="6934200" cy="4751387"/>
          </a:xfrm>
        </p:spPr>
        <p:txBody>
          <a:bodyPr/>
          <a:lstStyle/>
          <a:p>
            <a:r>
              <a:rPr lang="en-GB" smtClean="0"/>
              <a:t>In many ways similar to the subject matter experts</a:t>
            </a:r>
          </a:p>
          <a:p>
            <a:endParaRPr lang="en-GB" smtClean="0"/>
          </a:p>
          <a:p>
            <a:r>
              <a:rPr lang="en-GB" smtClean="0"/>
              <a:t>Can be those in certain job roles – team leaders, trainers, managers</a:t>
            </a:r>
          </a:p>
          <a:p>
            <a:endParaRPr lang="en-GB" smtClean="0"/>
          </a:p>
          <a:p>
            <a:r>
              <a:rPr lang="en-GB" smtClean="0"/>
              <a:t>Need to have currency in the subject</a:t>
            </a:r>
          </a:p>
          <a:p>
            <a:endParaRPr lang="en-GB" smtClean="0"/>
          </a:p>
          <a:p>
            <a:r>
              <a:rPr lang="en-GB" smtClean="0"/>
              <a:t>Need to have the expertise but also skilled in areas like feedback</a:t>
            </a:r>
          </a:p>
          <a:p>
            <a:endParaRPr lang="en-GB" smtClean="0"/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How can we standardise assessments?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/>
              <a:t>Standardisation meetings</a:t>
            </a:r>
          </a:p>
          <a:p>
            <a:r>
              <a:rPr lang="en-GB" smtClean="0"/>
              <a:t>If several people are assessing within your organisation then have occasional meetings</a:t>
            </a:r>
          </a:p>
          <a:p>
            <a:r>
              <a:rPr lang="en-GB" smtClean="0"/>
              <a:t>The assessors look at pieces of evidence and blind mark them</a:t>
            </a:r>
          </a:p>
          <a:p>
            <a:r>
              <a:rPr lang="en-GB" smtClean="0"/>
              <a:t>Try to get agreement over what is deemed as sufficient evidence</a:t>
            </a:r>
          </a:p>
          <a:p>
            <a:r>
              <a:rPr lang="en-GB" smtClean="0"/>
              <a:t>See if the assessments could have been completed in a more thorough way or in a different style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GB" smtClean="0"/>
              <a:t>© Crown copyright   Met Office</a:t>
            </a:r>
            <a:endParaRPr lang="en-GB" sz="1400" smtClean="0">
              <a:latin typeface="Times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1_Blank Presentation 14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ED2939"/>
      </a:accent2>
      <a:accent3>
        <a:srgbClr val="AAAAAA"/>
      </a:accent3>
      <a:accent4>
        <a:srgbClr val="DADADA"/>
      </a:accent4>
      <a:accent5>
        <a:srgbClr val="DAEDEF"/>
      </a:accent5>
      <a:accent6>
        <a:srgbClr val="D72433"/>
      </a:accent6>
      <a:hlink>
        <a:srgbClr val="009999"/>
      </a:hlink>
      <a:folHlink>
        <a:srgbClr val="B9DB0E"/>
      </a:folHlink>
    </a:clrScheme>
    <a:fontScheme name="1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">
      <a:dk1>
        <a:srgbClr val="808080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CCFF33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3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14">
        <a:dk1>
          <a:srgbClr val="808080"/>
        </a:dk1>
        <a:lt1>
          <a:srgbClr val="FFFFFF"/>
        </a:lt1>
        <a:dk2>
          <a:srgbClr val="000000"/>
        </a:dk2>
        <a:lt2>
          <a:srgbClr val="FFFFFF"/>
        </a:lt2>
        <a:accent1>
          <a:srgbClr val="BBE0E3"/>
        </a:accent1>
        <a:accent2>
          <a:srgbClr val="ED2939"/>
        </a:accent2>
        <a:accent3>
          <a:srgbClr val="AAAAAA"/>
        </a:accent3>
        <a:accent4>
          <a:srgbClr val="DADADA"/>
        </a:accent4>
        <a:accent5>
          <a:srgbClr val="DAEDEF"/>
        </a:accent5>
        <a:accent6>
          <a:srgbClr val="D72433"/>
        </a:accent6>
        <a:hlink>
          <a:srgbClr val="009999"/>
        </a:hlink>
        <a:folHlink>
          <a:srgbClr val="B9DB0E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799</TotalTime>
  <Words>473</Words>
  <Application>Microsoft Macintosh PowerPoint</Application>
  <PresentationFormat>Diavoorstelling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12</vt:i4>
      </vt:variant>
    </vt:vector>
  </HeadingPairs>
  <TitlesOfParts>
    <vt:vector size="14" baseType="lpstr">
      <vt:lpstr>1_Blank Presentation</vt:lpstr>
      <vt:lpstr>2_Blank Presentation</vt:lpstr>
      <vt:lpstr>Quality assurance approaches</vt:lpstr>
      <vt:lpstr>Aims</vt:lpstr>
      <vt:lpstr>Objectives</vt:lpstr>
      <vt:lpstr>Why is it important?</vt:lpstr>
      <vt:lpstr>Why is it important?</vt:lpstr>
      <vt:lpstr>What came first......</vt:lpstr>
      <vt:lpstr>Who are our subject matter experts?</vt:lpstr>
      <vt:lpstr>Who are our assessors?</vt:lpstr>
      <vt:lpstr>How can we standardise assessments?</vt:lpstr>
      <vt:lpstr>How can we standardise assessments?</vt:lpstr>
      <vt:lpstr>Improving the process</vt:lpstr>
      <vt:lpstr>So hopefully....</vt:lpstr>
    </vt:vector>
  </TitlesOfParts>
  <Company>Met Office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QMS means to me…</dc:title>
  <dc:creator>Karen Shorey</dc:creator>
  <cp:lastModifiedBy>Heleen ter Pelkwijk</cp:lastModifiedBy>
  <cp:revision>69</cp:revision>
  <dcterms:created xsi:type="dcterms:W3CDTF">2010-09-15T14:46:44Z</dcterms:created>
  <dcterms:modified xsi:type="dcterms:W3CDTF">2015-09-07T23:47:01Z</dcterms:modified>
</cp:coreProperties>
</file>