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0" r:id="rId4"/>
    <p:sldId id="256" r:id="rId5"/>
    <p:sldId id="261" r:id="rId6"/>
    <p:sldId id="262" r:id="rId7"/>
    <p:sldId id="263" r:id="rId8"/>
    <p:sldId id="275" r:id="rId9"/>
    <p:sldId id="273" r:id="rId10"/>
    <p:sldId id="259" r:id="rId11"/>
    <p:sldId id="257" r:id="rId12"/>
    <p:sldId id="274" r:id="rId13"/>
    <p:sldId id="269" r:id="rId14"/>
    <p:sldId id="272" r:id="rId15"/>
    <p:sldId id="258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7F0"/>
    <a:srgbClr val="FF57D3"/>
    <a:srgbClr val="A705AB"/>
    <a:srgbClr val="C106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0" autoAdjust="0"/>
    <p:restoredTop sz="90000" autoAdjust="0"/>
  </p:normalViewPr>
  <p:slideViewPr>
    <p:cSldViewPr>
      <p:cViewPr>
        <p:scale>
          <a:sx n="87" d="100"/>
          <a:sy n="87" d="100"/>
        </p:scale>
        <p:origin x="72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B52E-5841-4620-A23D-6CE2AC2B485F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1582-CE78-4D8C-A03B-294D6300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1582-CE78-4D8C-A03B-294D6300B9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sera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712968" cy="2708920"/>
          </a:xfrm>
        </p:spPr>
        <p:txBody>
          <a:bodyPr>
            <a:normAutofit lnSpcReduction="10000"/>
          </a:bodyPr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Larisa </a:t>
            </a:r>
            <a:r>
              <a:rPr lang="en-US" sz="2400" b="1" smtClean="0">
                <a:solidFill>
                  <a:schemeClr val="tx1"/>
                </a:solidFill>
              </a:rPr>
              <a:t>Timofeeva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PhD, Ass. Prof., Hydrological Faculty</a:t>
            </a:r>
          </a:p>
          <a:p>
            <a:r>
              <a:rPr lang="en-US" sz="2400" b="1" dirty="0" smtClean="0">
                <a:solidFill>
                  <a:srgbClr val="A705AB"/>
                </a:solidFill>
              </a:rPr>
              <a:t>Russian State </a:t>
            </a:r>
            <a:r>
              <a:rPr lang="en-US" sz="2400" b="1" dirty="0" err="1" smtClean="0">
                <a:solidFill>
                  <a:srgbClr val="A705AB"/>
                </a:solidFill>
              </a:rPr>
              <a:t>Hydrometeorological</a:t>
            </a:r>
            <a:r>
              <a:rPr lang="en-US" sz="2400" b="1" dirty="0" smtClean="0">
                <a:solidFill>
                  <a:srgbClr val="A705AB"/>
                </a:solidFill>
              </a:rPr>
              <a:t> University, Saint Petersburg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CALMet</a:t>
            </a:r>
            <a:r>
              <a:rPr lang="en-US" sz="2400" b="1" dirty="0" smtClean="0">
                <a:solidFill>
                  <a:schemeClr val="tx1"/>
                </a:solidFill>
              </a:rPr>
              <a:t> XI,  Seoul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7-11 September, 2015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8600" y="0"/>
            <a:ext cx="9972600" cy="172819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        Assessment </a:t>
            </a:r>
            <a:r>
              <a:rPr lang="en-US" b="1" dirty="0" smtClean="0">
                <a:solidFill>
                  <a:srgbClr val="C106C6"/>
                </a:solidFill>
                <a:latin typeface="Comic Sans MS" pitchFamily="66" charset="0"/>
              </a:rPr>
              <a:t>FOR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Learning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0" name="AutoShape 2" descr="Картинки по запросу rs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rs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www.rshu.ru/eng/logo/rshu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77272"/>
            <a:ext cx="1096107" cy="980728"/>
          </a:xfrm>
          <a:prstGeom prst="rect">
            <a:avLst/>
          </a:prstGeom>
          <a:noFill/>
        </p:spPr>
      </p:pic>
      <p:pic>
        <p:nvPicPr>
          <p:cNvPr id="22536" name="Picture 8" descr="http://www.eranetmundus.ub.edu/news/rshu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352928" cy="2690846"/>
          </a:xfrm>
          <a:prstGeom prst="rect">
            <a:avLst/>
          </a:prstGeom>
          <a:noFill/>
        </p:spPr>
      </p:pic>
      <p:sp>
        <p:nvSpPr>
          <p:cNvPr id="22538" name="AutoShape 10" descr="Картинки по запросу calmet x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http://eumetrain.org/the_training_bulletin/newsletter/images/content/i002_calmet_x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760" y="5777880"/>
            <a:ext cx="216024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strath.ac.uk/media/other/learningteaching/studentleaf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905735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8092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705AB"/>
                </a:solidFill>
                <a:latin typeface="Comic Sans MS" pitchFamily="66" charset="0"/>
              </a:rPr>
              <a:t>Feedback …</a:t>
            </a:r>
          </a:p>
          <a:p>
            <a:endParaRPr lang="en-US" dirty="0" smtClean="0"/>
          </a:p>
          <a:p>
            <a:r>
              <a:rPr lang="en-US" sz="2400" dirty="0" smtClean="0"/>
              <a:t>Is not evaluation, but information about how we are doing in our efforts to reach a goal</a:t>
            </a:r>
          </a:p>
          <a:p>
            <a:endParaRPr lang="en-US" sz="1200" dirty="0" smtClean="0"/>
          </a:p>
          <a:p>
            <a:r>
              <a:rPr lang="en-US" sz="2400" dirty="0" smtClean="0"/>
              <a:t>Is goal-referenced. Must be so tangible that anyone who has a goal can learn from it</a:t>
            </a:r>
          </a:p>
          <a:p>
            <a:endParaRPr lang="en-US" sz="1200" dirty="0" smtClean="0"/>
          </a:p>
          <a:p>
            <a:r>
              <a:rPr lang="en-US" sz="2400" dirty="0" smtClean="0"/>
              <a:t>Must be  user-friendly: consistent, concrete, specific, useful. </a:t>
            </a:r>
          </a:p>
          <a:p>
            <a:pPr lvl="0"/>
            <a:r>
              <a:rPr lang="en-US" sz="2400" dirty="0" smtClean="0"/>
              <a:t>Too much feedback is counterproductive</a:t>
            </a: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Must be "timely“, occur while there is still time to act on it</a:t>
            </a: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Needs a safe environment, where mistakes can be made</a:t>
            </a: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In classroom mostly comes  from peers, and much of it is wrong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Is most powerful when it is from the student to the teacher</a:t>
            </a: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lvl="0" algn="ctr"/>
            <a:r>
              <a:rPr lang="en-US" sz="2400" b="1" dirty="0" smtClean="0">
                <a:solidFill>
                  <a:srgbClr val="A705AB"/>
                </a:solidFill>
              </a:rPr>
              <a:t>Adapted from </a:t>
            </a:r>
            <a:r>
              <a:rPr lang="en-US" sz="2400" i="1" dirty="0" smtClean="0">
                <a:solidFill>
                  <a:prstClr val="black"/>
                </a:solidFill>
              </a:rPr>
              <a:t>Educational Leadership/September </a:t>
            </a:r>
            <a:r>
              <a:rPr lang="en-US" sz="2400" dirty="0" smtClean="0">
                <a:solidFill>
                  <a:prstClr val="black"/>
                </a:solidFill>
              </a:rPr>
              <a:t>2012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Vol. 70, Issue 1, pp. 10-16, 96</a:t>
            </a: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517232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764704"/>
            <a:ext cx="440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A705AB"/>
                </a:solidFill>
                <a:latin typeface="Comic Sans MS" pitchFamily="66" charset="0"/>
              </a:rPr>
              <a:t>Peer Assessment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Peer assessment requires students to provide either feedback or grades (or both) to their peers on a product or a performance, based on the criteria of excellence for that product</a:t>
            </a:r>
          </a:p>
          <a:p>
            <a:pPr algn="just"/>
            <a:r>
              <a:rPr lang="en-US" sz="2800" dirty="0" smtClean="0"/>
              <a:t>						</a:t>
            </a:r>
            <a:r>
              <a:rPr lang="en-US" sz="2800" dirty="0" err="1" smtClean="0"/>
              <a:t>Falchikov</a:t>
            </a:r>
            <a:r>
              <a:rPr lang="en-US" sz="2800" dirty="0" smtClean="0"/>
              <a:t>, 2007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7" y="5805264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A705AB"/>
                </a:solidFill>
              </a:rPr>
              <a:t>Effect size =</a:t>
            </a:r>
            <a:endParaRPr lang="ru-RU" sz="4000" b="1" dirty="0">
              <a:solidFill>
                <a:srgbClr val="A705A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80526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B07F0"/>
                </a:solidFill>
              </a:rPr>
              <a:t>0.5</a:t>
            </a:r>
            <a:endParaRPr lang="ru-RU" sz="4000" b="1" dirty="0">
              <a:solidFill>
                <a:srgbClr val="EB07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Картинки по запросу peer asses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peer asses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88230"/>
            <a:ext cx="748883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Each rubric has at least </a:t>
            </a:r>
          </a:p>
          <a:p>
            <a:r>
              <a:rPr lang="en-US" sz="2800" b="1" dirty="0" smtClean="0"/>
              <a:t>			         </a:t>
            </a:r>
            <a:r>
              <a:rPr lang="en-US" sz="2800" b="1" dirty="0" smtClean="0">
                <a:solidFill>
                  <a:srgbClr val="A705AB"/>
                </a:solidFill>
              </a:rPr>
              <a:t>2 criteria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			</a:t>
            </a:r>
            <a:r>
              <a:rPr lang="en-US" sz="2800" b="1" dirty="0" smtClean="0">
                <a:solidFill>
                  <a:srgbClr val="A705AB"/>
                </a:solidFill>
              </a:rPr>
              <a:t>         2 levels of performance</a:t>
            </a:r>
          </a:p>
          <a:p>
            <a:endParaRPr lang="en-US" sz="1000" b="1" dirty="0" smtClean="0">
              <a:solidFill>
                <a:srgbClr val="A705AB"/>
              </a:solidFill>
            </a:endParaRPr>
          </a:p>
          <a:p>
            <a:r>
              <a:rPr lang="en-US" sz="2800" b="1" dirty="0" smtClean="0"/>
              <a:t>A rubric might not have descriptors</a:t>
            </a:r>
            <a:endParaRPr lang="ru-RU" sz="2800" b="1" dirty="0">
              <a:solidFill>
                <a:srgbClr val="A705AB"/>
              </a:solidFill>
            </a:endParaRPr>
          </a:p>
        </p:txBody>
      </p:sp>
      <p:pic>
        <p:nvPicPr>
          <p:cNvPr id="9" name="Рисунок 8" descr="rubric 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87221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40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A705AB"/>
                </a:solidFill>
                <a:latin typeface="Comic Sans MS" pitchFamily="66" charset="0"/>
              </a:rPr>
              <a:t>Peer Assessment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40768"/>
          <a:ext cx="9144000" cy="569760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80074"/>
                <a:gridCol w="2307364"/>
                <a:gridCol w="2089376"/>
                <a:gridCol w="2867186"/>
              </a:tblGrid>
              <a:tr h="767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students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</a:rPr>
                        <a:t>academics</a:t>
                      </a:r>
                      <a:endParaRPr lang="ru-R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698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A705AB"/>
                          </a:solidFill>
                        </a:rPr>
                        <a:t>challenges</a:t>
                      </a:r>
                      <a:endParaRPr lang="ru-RU" sz="2400" b="1" dirty="0">
                        <a:solidFill>
                          <a:srgbClr val="A705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benefits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A705AB"/>
                          </a:solidFill>
                        </a:rPr>
                        <a:t>challenges</a:t>
                      </a:r>
                      <a:endParaRPr lang="ru-RU" sz="2400" b="1" dirty="0">
                        <a:solidFill>
                          <a:srgbClr val="A705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benefits</a:t>
                      </a:r>
                      <a:endParaRPr lang="ru-RU" sz="2400" b="1" dirty="0"/>
                    </a:p>
                  </a:txBody>
                  <a:tcPr>
                    <a:solidFill>
                      <a:schemeClr val="accent2">
                        <a:alpha val="26000"/>
                      </a:schemeClr>
                    </a:solidFill>
                  </a:tcPr>
                </a:tc>
              </a:tr>
              <a:tr h="8359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learning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reflection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How to start?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way to monitor students  progress</a:t>
                      </a:r>
                      <a:endParaRPr lang="ru-RU" dirty="0"/>
                    </a:p>
                  </a:txBody>
                  <a:tcPr/>
                </a:tc>
              </a:tr>
              <a:tr h="8359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enhance the students learning experience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reduce the lecturer assessment workload</a:t>
                      </a:r>
                      <a:endParaRPr lang="ru-RU" dirty="0"/>
                    </a:p>
                  </a:txBody>
                  <a:tcPr/>
                </a:tc>
              </a:tr>
              <a:tr h="10867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learning from seeing other students’ successes and weaknesses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feedback, not only given by the lecturer</a:t>
                      </a:r>
                      <a:endParaRPr lang="ru-RU" dirty="0"/>
                    </a:p>
                  </a:txBody>
                  <a:tcPr/>
                </a:tc>
              </a:tr>
              <a:tr h="10867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eliminates the mystery  of the assessment process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toondoo.com/public/w/h/a/whatedsaid/toons/cool-cartoon-107994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9000" contrast="56000"/>
          </a:blip>
          <a:srcRect/>
          <a:stretch>
            <a:fillRect/>
          </a:stretch>
        </p:blipFill>
        <p:spPr bwMode="auto">
          <a:xfrm>
            <a:off x="199067" y="836712"/>
            <a:ext cx="878451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532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Assessment can contribute </a:t>
            </a:r>
          </a:p>
          <a:p>
            <a:pPr algn="ctr"/>
            <a:r>
              <a:rPr lang="en-US" sz="3600" b="1" dirty="0" smtClean="0"/>
              <a:t> to improving </a:t>
            </a:r>
          </a:p>
          <a:p>
            <a:pPr algn="ctr"/>
            <a:r>
              <a:rPr lang="en-US" sz="3600" b="1" dirty="0" smtClean="0"/>
              <a:t>students’ learning and </a:t>
            </a:r>
          </a:p>
          <a:p>
            <a:pPr algn="ctr"/>
            <a:r>
              <a:rPr lang="en-US" sz="3600" b="1" dirty="0" smtClean="0"/>
              <a:t>teachers’ teaching</a:t>
            </a:r>
          </a:p>
          <a:p>
            <a:endParaRPr lang="en-US" sz="1600" b="1" dirty="0" smtClean="0"/>
          </a:p>
          <a:p>
            <a:pPr algn="r"/>
            <a:r>
              <a:rPr lang="en-US" sz="2800" b="1" dirty="0" smtClean="0"/>
              <a:t>Newton, 2007</a:t>
            </a:r>
          </a:p>
          <a:p>
            <a:pPr algn="r"/>
            <a:endParaRPr lang="ru-RU" sz="3200" dirty="0"/>
          </a:p>
        </p:txBody>
      </p:sp>
      <p:pic>
        <p:nvPicPr>
          <p:cNvPr id="3074" name="Picture 2" descr="Картинки по запросу asses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2143125" cy="2143125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asses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232248" cy="2232248"/>
          </a:xfrm>
          <a:prstGeom prst="rect">
            <a:avLst/>
          </a:prstGeom>
          <a:noFill/>
        </p:spPr>
      </p:pic>
      <p:pic>
        <p:nvPicPr>
          <p:cNvPr id="3080" name="Picture 8" descr="http://www.creative-curriculum.com/teaching-resources/STAMPER-PCR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149080"/>
            <a:ext cx="2193032" cy="219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blog.datacamp.com/wp-content/uploads/2014/09/coursera_logo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64904"/>
            <a:ext cx="4067944" cy="12425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2852936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  					</a:t>
            </a:r>
            <a:r>
              <a:rPr lang="en-US" sz="2800" dirty="0" smtClean="0">
                <a:solidFill>
                  <a:schemeClr val="tx2"/>
                </a:solidFill>
                <a:hlinkClick r:id="rId3"/>
              </a:rPr>
              <a:t>www.coursera.org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sv-SE" sz="2800" b="1" dirty="0" smtClean="0">
              <a:solidFill>
                <a:schemeClr val="tx2"/>
              </a:solidFill>
            </a:endParaRPr>
          </a:p>
          <a:p>
            <a:r>
              <a:rPr lang="sv-SE" sz="2800" b="1" dirty="0" smtClean="0">
                <a:solidFill>
                  <a:srgbClr val="C106C6"/>
                </a:solidFill>
              </a:rPr>
              <a:t>				Judy Halbert and Linda Kaser  </a:t>
            </a:r>
          </a:p>
          <a:p>
            <a:r>
              <a:rPr lang="en-US" sz="2400" dirty="0" smtClean="0"/>
              <a:t>Co-directors, Centre for Innovative Educational Leadership</a:t>
            </a:r>
          </a:p>
          <a:p>
            <a:r>
              <a:rPr lang="en-US" sz="2400" dirty="0" smtClean="0"/>
              <a:t>Vancouver Island University, British Columbia, Canada</a:t>
            </a:r>
          </a:p>
          <a:p>
            <a:endParaRPr lang="en-US" sz="1400" dirty="0" smtClean="0"/>
          </a:p>
          <a:p>
            <a:r>
              <a:rPr lang="en-US" sz="2800" b="1" dirty="0" smtClean="0">
                <a:solidFill>
                  <a:srgbClr val="C106C6"/>
                </a:solidFill>
              </a:rPr>
              <a:t>				Assoc. Prof. Gavin T L Brown </a:t>
            </a:r>
          </a:p>
          <a:p>
            <a:r>
              <a:rPr lang="en-US" sz="2400" dirty="0" smtClean="0"/>
              <a:t>The University of Auckland, New Zealand</a:t>
            </a:r>
            <a:endParaRPr lang="en-US" sz="2400" b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ru-RU" sz="2800" b="1" dirty="0">
              <a:solidFill>
                <a:srgbClr val="C106C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"/>
            <a:ext cx="313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A705AB"/>
                </a:solidFill>
                <a:latin typeface="Comic Sans MS" pitchFamily="66" charset="0"/>
              </a:rPr>
              <a:t>  </a:t>
            </a:r>
            <a:r>
              <a:rPr lang="en-US" sz="4000" b="1" dirty="0" smtClean="0">
                <a:solidFill>
                  <a:srgbClr val="C106C6"/>
                </a:solidFill>
                <a:latin typeface="Comic Sans MS" pitchFamily="66" charset="0"/>
              </a:rPr>
              <a:t>Resources</a:t>
            </a:r>
            <a:endParaRPr lang="ru-RU" sz="4000" b="1" dirty="0">
              <a:solidFill>
                <a:srgbClr val="A705AB"/>
              </a:solidFill>
              <a:latin typeface="Comic Sans MS" pitchFamily="66" charset="0"/>
            </a:endParaRPr>
          </a:p>
        </p:txBody>
      </p:sp>
      <p:sp>
        <p:nvSpPr>
          <p:cNvPr id="27650" name="AutoShape 2" descr="Картинки по запросу aits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pbs.twimg.com/profile_images/413524109805367296/-F2zaSKd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1728192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908720"/>
            <a:ext cx="56618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Australian Institute for Teaching and School Leadership</a:t>
            </a:r>
          </a:p>
          <a:p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www.aitsl.edu.au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egavit39.ru/userfiles/image/%D0%9F%D0%B8%D1%82%D0%B5%D1%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37"/>
            <a:ext cx="9144000" cy="68551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5229200"/>
            <a:ext cx="9324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</a:rPr>
              <a:t>Thank you!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Welcome to Saint Petersburg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A705AB"/>
                </a:solidFill>
                <a:latin typeface="Comic Sans MS" pitchFamily="66" charset="0"/>
              </a:rPr>
              <a:t>Assessment</a:t>
            </a:r>
            <a:endParaRPr lang="ru-RU" b="1" dirty="0">
              <a:solidFill>
                <a:srgbClr val="A705AB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4846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i="1" dirty="0" smtClean="0"/>
              <a:t>    </a:t>
            </a:r>
            <a:r>
              <a:rPr lang="en-US" dirty="0" smtClean="0"/>
              <a:t>A way of measuring what individuals have learnt as a result of a learning activity </a:t>
            </a:r>
            <a:r>
              <a:rPr lang="en-US" i="1" dirty="0" smtClean="0"/>
              <a:t>– </a:t>
            </a:r>
            <a:r>
              <a:rPr lang="en-US" dirty="0" smtClean="0"/>
              <a:t>for example, </a:t>
            </a:r>
          </a:p>
          <a:p>
            <a:pPr algn="just">
              <a:buNone/>
            </a:pPr>
            <a:r>
              <a:rPr lang="en-US" dirty="0" smtClean="0"/>
              <a:t>   by testing a learner’s knowledge, skill or </a:t>
            </a:r>
            <a:r>
              <a:rPr lang="en-US" dirty="0" err="1" smtClean="0"/>
              <a:t>behaviour</a:t>
            </a:r>
            <a:r>
              <a:rPr lang="en-US" dirty="0" smtClean="0"/>
              <a:t> – or of determining current knowledge or competency.</a:t>
            </a:r>
          </a:p>
          <a:p>
            <a:pPr algn="just">
              <a:buNone/>
            </a:pPr>
            <a:r>
              <a:rPr lang="en-US" dirty="0" smtClean="0"/>
              <a:t>   The assessment should be based upon the objectives of the learning situation or job requirements.</a:t>
            </a: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517232"/>
            <a:ext cx="8424936" cy="1138773"/>
          </a:xfrm>
          <a:prstGeom prst="rect">
            <a:avLst/>
          </a:prstGeom>
          <a:solidFill>
            <a:srgbClr val="FF57D3">
              <a:alpha val="27000"/>
            </a:srgbClr>
          </a:solidFill>
          <a:ln w="47625">
            <a:solidFill>
              <a:srgbClr val="A705AB">
                <a:alpha val="89000"/>
              </a:srgb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000" b="1" dirty="0" smtClean="0"/>
          </a:p>
          <a:p>
            <a:pPr algn="just"/>
            <a:r>
              <a:rPr lang="en-US" sz="2400" b="1" dirty="0" smtClean="0"/>
              <a:t>Guidelines for Trainers in Meteorological, Hydrological and Climate Services, Glossary (WMO, 2013)</a:t>
            </a:r>
          </a:p>
          <a:p>
            <a:pPr algn="just"/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latin typeface="Comic Sans MS" pitchFamily="66" charset="0"/>
            </a:endParaRPr>
          </a:p>
          <a:p>
            <a:pPr algn="ctr"/>
            <a:endParaRPr lang="en-US" sz="3200" b="1" dirty="0" smtClean="0">
              <a:latin typeface="Comic Sans MS" pitchFamily="66" charset="0"/>
            </a:endParaRPr>
          </a:p>
          <a:p>
            <a:pPr algn="ctr"/>
            <a:endParaRPr lang="en-US" sz="3200" b="1" dirty="0" smtClean="0"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Students can survive (with difficulty) </a:t>
            </a:r>
            <a:r>
              <a:rPr lang="en-US" sz="3200" b="1" dirty="0" smtClean="0">
                <a:solidFill>
                  <a:srgbClr val="A705AB"/>
                </a:solidFill>
                <a:latin typeface="Comic Sans MS" pitchFamily="66" charset="0"/>
              </a:rPr>
              <a:t>poor teaching</a:t>
            </a:r>
            <a:r>
              <a:rPr lang="en-US" sz="3200" b="1" dirty="0" smtClean="0">
                <a:latin typeface="Comic Sans MS" pitchFamily="66" charset="0"/>
              </a:rPr>
              <a:t>,</a:t>
            </a:r>
          </a:p>
          <a:p>
            <a:pPr algn="ctr"/>
            <a:endParaRPr lang="en-US" sz="3200" b="1" dirty="0" smtClean="0"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but they can't escape the effects of </a:t>
            </a:r>
            <a:r>
              <a:rPr lang="en-US" sz="3200" b="1" dirty="0" smtClean="0">
                <a:solidFill>
                  <a:srgbClr val="A705AB"/>
                </a:solidFill>
                <a:latin typeface="Comic Sans MS" pitchFamily="66" charset="0"/>
              </a:rPr>
              <a:t>poor assessment</a:t>
            </a:r>
            <a:r>
              <a:rPr lang="en-US" sz="3200" b="1" dirty="0" smtClean="0">
                <a:latin typeface="Comic Sans MS" pitchFamily="66" charset="0"/>
              </a:rPr>
              <a:t>.</a:t>
            </a:r>
            <a:r>
              <a:rPr lang="en-US" sz="3200" b="1" dirty="0" smtClean="0">
                <a:solidFill>
                  <a:srgbClr val="A705AB"/>
                </a:solidFill>
                <a:latin typeface="Comic Sans MS" pitchFamily="66" charset="0"/>
              </a:rPr>
              <a:t> </a:t>
            </a:r>
          </a:p>
          <a:p>
            <a:pPr algn="r"/>
            <a:r>
              <a:rPr lang="en-US" sz="2800" b="1" dirty="0" err="1" smtClean="0">
                <a:latin typeface="Comic Sans MS" pitchFamily="66" charset="0"/>
              </a:rPr>
              <a:t>Boud</a:t>
            </a:r>
            <a:r>
              <a:rPr lang="en-US" sz="2800" b="1" dirty="0" smtClean="0">
                <a:latin typeface="Comic Sans MS" pitchFamily="66" charset="0"/>
              </a:rPr>
              <a:t>, 1995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6146" name="AutoShape 2" descr="Картинки по запросу rs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MO Competenc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730" y="311001"/>
            <a:ext cx="7856709" cy="6185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25649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sz="3600" b="1" dirty="0" smtClean="0"/>
              <a:t>1.38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1115616" y="1844824"/>
            <a:ext cx="3240360" cy="1800200"/>
          </a:xfrm>
          <a:prstGeom prst="ellipse">
            <a:avLst/>
          </a:prstGeom>
          <a:noFill/>
          <a:ln w="57150" cmpd="sng">
            <a:solidFill>
              <a:srgbClr val="EB0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1934" y="514351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B07F0"/>
                </a:solidFill>
                <a:latin typeface="Comic Sans MS" pitchFamily="66" charset="0"/>
              </a:rPr>
              <a:t> for </a:t>
            </a:r>
            <a:endParaRPr lang="ru-RU" sz="4800" b="1" dirty="0">
              <a:solidFill>
                <a:srgbClr val="EB07F0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836712"/>
            <a:ext cx="9144000" cy="280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If educational measurement </a:t>
            </a:r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doesn’t lead </a:t>
            </a:r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to </a:t>
            </a:r>
            <a:r>
              <a:rPr lang="en-US" sz="3200" b="1" dirty="0" smtClean="0">
                <a:solidFill>
                  <a:srgbClr val="A705AB"/>
                </a:solidFill>
                <a:latin typeface="Comic Sans MS" pitchFamily="66" charset="0"/>
              </a:rPr>
              <a:t>better education </a:t>
            </a:r>
            <a:r>
              <a:rPr lang="en-US" sz="3200" b="1" dirty="0" smtClean="0">
                <a:latin typeface="Comic Sans MS" pitchFamily="66" charset="0"/>
              </a:rPr>
              <a:t>for students,</a:t>
            </a:r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then we shouldn’t be doing it</a:t>
            </a:r>
          </a:p>
          <a:p>
            <a:pPr algn="ctr"/>
            <a:endParaRPr lang="en-US" sz="1400" b="1" dirty="0" smtClean="0">
              <a:latin typeface="Comic Sans MS" pitchFamily="66" charset="0"/>
            </a:endParaRPr>
          </a:p>
          <a:p>
            <a:pPr algn="r"/>
            <a:r>
              <a:rPr lang="en-US" sz="2800" b="1" dirty="0" smtClean="0">
                <a:latin typeface="Comic Sans MS" pitchFamily="66" charset="0"/>
              </a:rPr>
              <a:t>J. </a:t>
            </a:r>
            <a:r>
              <a:rPr lang="en-US" sz="2800" b="1" dirty="0" err="1" smtClean="0">
                <a:latin typeface="Comic Sans MS" pitchFamily="66" charset="0"/>
              </a:rPr>
              <a:t>Popham</a:t>
            </a:r>
            <a:r>
              <a:rPr lang="en-US" sz="2800" b="1" dirty="0" smtClean="0">
                <a:latin typeface="Comic Sans MS" pitchFamily="66" charset="0"/>
              </a:rPr>
              <a:t>, 2000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4293096"/>
            <a:ext cx="27363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     </a:t>
            </a:r>
          </a:p>
          <a:p>
            <a:r>
              <a:rPr lang="en-US" sz="4000" b="1" dirty="0" smtClean="0">
                <a:latin typeface="Comic Sans MS" pitchFamily="66" charset="0"/>
              </a:rPr>
              <a:t>     Learning </a:t>
            </a:r>
          </a:p>
          <a:p>
            <a:r>
              <a:rPr lang="en-US" sz="4000" b="1" dirty="0" smtClean="0">
                <a:latin typeface="Comic Sans MS" pitchFamily="66" charset="0"/>
              </a:rPr>
              <a:t>		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22920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Comic Sans MS" pitchFamily="66" charset="0"/>
              </a:rPr>
              <a:t>  Assessment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514351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B07F0"/>
                </a:solidFill>
                <a:latin typeface="Comic Sans MS" pitchFamily="66" charset="0"/>
              </a:rPr>
              <a:t> of </a:t>
            </a:r>
            <a:endParaRPr lang="ru-RU" sz="4800" b="1" dirty="0">
              <a:solidFill>
                <a:srgbClr val="EB07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A705AB"/>
                </a:solidFill>
                <a:latin typeface="Comic Sans MS" pitchFamily="66" charset="0"/>
              </a:rPr>
              <a:t>Formativ</a:t>
            </a:r>
            <a:r>
              <a:rPr lang="ru-RU" sz="3600" b="1" dirty="0" smtClean="0">
                <a:solidFill>
                  <a:srgbClr val="A705AB"/>
                </a:solidFill>
                <a:latin typeface="Comic Sans MS" pitchFamily="66" charset="0"/>
              </a:rPr>
              <a:t>е</a:t>
            </a:r>
            <a:r>
              <a:rPr lang="en-US" sz="3600" b="1" dirty="0" smtClean="0">
                <a:solidFill>
                  <a:srgbClr val="A705AB"/>
                </a:solidFill>
                <a:latin typeface="Comic Sans MS" pitchFamily="66" charset="0"/>
              </a:rPr>
              <a:t> assessment</a:t>
            </a:r>
          </a:p>
          <a:p>
            <a:pPr algn="just">
              <a:buNone/>
            </a:pPr>
            <a:r>
              <a:rPr lang="en-US" sz="2800" i="1" dirty="0" smtClean="0">
                <a:latin typeface="Comic Sans MS" pitchFamily="66" charset="0"/>
              </a:rPr>
              <a:t>     </a:t>
            </a:r>
          </a:p>
          <a:p>
            <a:pPr algn="just">
              <a:buNone/>
            </a:pPr>
            <a:endParaRPr lang="en-US" sz="2800" i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sz="2800" dirty="0" smtClean="0">
                <a:latin typeface="Comic Sans MS" pitchFamily="66" charset="0"/>
              </a:rPr>
              <a:t>Gathering information during training to provide </a:t>
            </a:r>
            <a:r>
              <a:rPr lang="en-US" sz="2800" b="1" dirty="0" smtClean="0">
                <a:solidFill>
                  <a:srgbClr val="A705AB"/>
                </a:solidFill>
                <a:latin typeface="Comic Sans MS" pitchFamily="66" charset="0"/>
              </a:rPr>
              <a:t>feedback</a:t>
            </a:r>
            <a:r>
              <a:rPr lang="en-US" sz="2800" dirty="0" smtClean="0">
                <a:latin typeface="Comic Sans MS" pitchFamily="66" charset="0"/>
              </a:rPr>
              <a:t> to both learners and trainers about progress and to identify any alterations that might be required.</a:t>
            </a:r>
          </a:p>
          <a:p>
            <a:pPr algn="just">
              <a:buNone/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157192"/>
            <a:ext cx="8208912" cy="1200329"/>
          </a:xfrm>
          <a:prstGeom prst="rect">
            <a:avLst/>
          </a:prstGeom>
          <a:solidFill>
            <a:srgbClr val="FF57D3">
              <a:alpha val="27000"/>
            </a:srgbClr>
          </a:solidFill>
          <a:ln w="47625">
            <a:solidFill>
              <a:srgbClr val="A705AB">
                <a:alpha val="89000"/>
              </a:srgb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            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Guidelines …, Glossary (WMO, 2013)</a:t>
            </a:r>
          </a:p>
          <a:p>
            <a:pPr algn="just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eatmathsteachingideas.com/wp-content/uploads/2014/04/barometer_of_influ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560840" cy="5835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188640"/>
            <a:ext cx="320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John Hattie, 2009 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6093296"/>
            <a:ext cx="435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Average effect size = 0.4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cite.soton.ac.uk/wp-content/uploads/2014/06/feedb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087751" cy="30618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5805264"/>
            <a:ext cx="4166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A705AB"/>
                </a:solidFill>
              </a:rPr>
              <a:t>Effect size = 1.13 </a:t>
            </a:r>
            <a:endParaRPr lang="ru-RU" sz="4400" b="1" dirty="0">
              <a:solidFill>
                <a:srgbClr val="A705A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omic Sans MS" pitchFamily="66" charset="0"/>
              </a:rPr>
              <a:t>Feedback needs to provide information specifically relating to the task or process of learning that fills a gap between what is understood and what is aimed to be understood </a:t>
            </a:r>
          </a:p>
          <a:p>
            <a:r>
              <a:rPr lang="en-US" dirty="0" smtClean="0"/>
              <a:t>							</a:t>
            </a:r>
            <a:r>
              <a:rPr lang="en-US" sz="2800" dirty="0" smtClean="0"/>
              <a:t>Sadler, 1989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For me\Конференции\Seoul 7-11 September 2015\fa-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541202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8" y="6021288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Sadler (1989)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392</Words>
  <Application>Microsoft Office PowerPoint</Application>
  <PresentationFormat>Экран (4:3)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Assessment FOR Learning</vt:lpstr>
      <vt:lpstr>Assessment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122</cp:revision>
  <dcterms:created xsi:type="dcterms:W3CDTF">2015-09-02T04:33:07Z</dcterms:created>
  <dcterms:modified xsi:type="dcterms:W3CDTF">2015-09-04T18:18:26Z</dcterms:modified>
</cp:coreProperties>
</file>