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58" r:id="rId4"/>
    <p:sldId id="259" r:id="rId5"/>
    <p:sldId id="257" r:id="rId6"/>
    <p:sldId id="261" r:id="rId7"/>
    <p:sldId id="263" r:id="rId8"/>
    <p:sldId id="267" r:id="rId9"/>
    <p:sldId id="264" r:id="rId10"/>
    <p:sldId id="265"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87" autoAdjust="0"/>
  </p:normalViewPr>
  <p:slideViewPr>
    <p:cSldViewPr showGuides="1">
      <p:cViewPr varScale="1">
        <p:scale>
          <a:sx n="62" d="100"/>
          <a:sy n="62" d="100"/>
        </p:scale>
        <p:origin x="-2032" y="-112"/>
      </p:cViewPr>
      <p:guideLst>
        <p:guide orient="horz" pos="4156"/>
        <p:guide pos="7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34B11A-126A-114C-B126-3524BC3F109A}" type="datetimeFigureOut">
              <a:rPr lang="en-US" smtClean="0"/>
              <a:t>06/09/15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3E7B0-7707-A741-838C-188ED3127002}" type="slidenum">
              <a:rPr lang="en-US" smtClean="0"/>
              <a:t>‹#›</a:t>
            </a:fld>
            <a:endParaRPr lang="en-US"/>
          </a:p>
        </p:txBody>
      </p:sp>
    </p:spTree>
    <p:extLst>
      <p:ext uri="{BB962C8B-B14F-4D97-AF65-F5344CB8AC3E}">
        <p14:creationId xmlns:p14="http://schemas.microsoft.com/office/powerpoint/2010/main" val="3037284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Elizabeth_Magie" TargetMode="External"/><Relationship Id="rId4" Type="http://schemas.openxmlformats.org/officeDocument/2006/relationships/hyperlink" Target="https://en.wikipedia.org/wiki/Georgism" TargetMode="External"/><Relationship Id="rId5" Type="http://schemas.openxmlformats.org/officeDocument/2006/relationships/hyperlink" Target="https://en.wikipedia.org/wiki/Henry_George" TargetMode="External"/><Relationship Id="rId6" Type="http://schemas.openxmlformats.org/officeDocument/2006/relationships/hyperlink" Target="https://en.wikipedia.org/wiki/Monopoly"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history of </a:t>
            </a:r>
            <a:r>
              <a:rPr lang="en-US" sz="1200" i="1" kern="1200" dirty="0" smtClean="0">
                <a:solidFill>
                  <a:schemeClr val="tx1"/>
                </a:solidFill>
                <a:latin typeface="+mn-lt"/>
                <a:ea typeface="+mn-ea"/>
                <a:cs typeface="+mn-cs"/>
              </a:rPr>
              <a:t>Monopoly</a:t>
            </a:r>
            <a:r>
              <a:rPr lang="en-US" sz="1200" i="0" kern="1200" dirty="0" smtClean="0">
                <a:solidFill>
                  <a:schemeClr val="tx1"/>
                </a:solidFill>
                <a:latin typeface="+mn-lt"/>
                <a:ea typeface="+mn-ea"/>
                <a:cs typeface="+mn-cs"/>
              </a:rPr>
              <a:t> can be traced back to 1903,</a:t>
            </a:r>
            <a:r>
              <a:rPr lang="en-US" sz="1200" i="0" kern="1200" baseline="30000" dirty="0" smtClean="0">
                <a:solidFill>
                  <a:schemeClr val="tx1"/>
                </a:solidFill>
                <a:latin typeface="+mn-lt"/>
                <a:ea typeface="+mn-ea"/>
                <a:cs typeface="+mn-cs"/>
              </a:rPr>
              <a:t>[1][4]</a:t>
            </a:r>
            <a:r>
              <a:rPr lang="en-US" sz="1200" i="0" kern="1200" baseline="0" dirty="0" smtClean="0">
                <a:solidFill>
                  <a:schemeClr val="tx1"/>
                </a:solidFill>
                <a:latin typeface="+mn-lt"/>
                <a:ea typeface="+mn-ea"/>
                <a:cs typeface="+mn-cs"/>
              </a:rPr>
              <a:t> when American anti-monopolist </a:t>
            </a:r>
            <a:r>
              <a:rPr lang="en-US" sz="1200" i="0" u="none" kern="1200" baseline="0" dirty="0" smtClean="0">
                <a:solidFill>
                  <a:srgbClr val="000000"/>
                </a:solidFill>
                <a:latin typeface="+mn-lt"/>
                <a:ea typeface="+mn-ea"/>
                <a:cs typeface="+mn-cs"/>
                <a:hlinkClick r:id="rId3"/>
              </a:rPr>
              <a:t>Elizabeth (Lizzie) J. Magie Phillips, created a game through which she hoped to be able to explain the </a:t>
            </a:r>
            <a:r>
              <a:rPr lang="en-US" sz="1200" i="0" u="none" kern="1200" baseline="0" dirty="0" smtClean="0">
                <a:solidFill>
                  <a:srgbClr val="000000"/>
                </a:solidFill>
                <a:latin typeface="+mn-lt"/>
                <a:ea typeface="+mn-ea"/>
                <a:cs typeface="+mn-cs"/>
                <a:hlinkClick r:id="rId4"/>
              </a:rPr>
              <a:t>single tax theory of </a:t>
            </a:r>
            <a:r>
              <a:rPr lang="en-US" sz="1200" i="0" u="none" kern="1200" baseline="0" dirty="0" smtClean="0">
                <a:solidFill>
                  <a:srgbClr val="000000"/>
                </a:solidFill>
                <a:latin typeface="+mn-lt"/>
                <a:ea typeface="+mn-ea"/>
                <a:cs typeface="+mn-cs"/>
                <a:hlinkClick r:id="rId5"/>
              </a:rPr>
              <a:t>Henry George. It was intended as an educational tool to illustrate the negative aspects of concentrating land in private </a:t>
            </a:r>
            <a:r>
              <a:rPr lang="en-US" sz="1200" i="0" u="none" kern="1200" baseline="0" dirty="0" smtClean="0">
                <a:solidFill>
                  <a:srgbClr val="000000"/>
                </a:solidFill>
                <a:latin typeface="+mn-lt"/>
                <a:ea typeface="+mn-ea"/>
                <a:cs typeface="+mn-cs"/>
                <a:hlinkClick r:id="rId6"/>
              </a:rPr>
              <a:t>monopolies.</a:t>
            </a:r>
            <a:endParaRPr lang="en-US" sz="1200" i="0" u="none" kern="1200" baseline="0" dirty="0" smtClean="0">
              <a:solidFill>
                <a:srgbClr val="000000"/>
              </a:solidFill>
              <a:latin typeface="+mn-lt"/>
              <a:ea typeface="+mn-ea"/>
              <a:cs typeface="+mn-cs"/>
            </a:endParaRPr>
          </a:p>
          <a:p>
            <a:endParaRPr lang="en-US" sz="1200" i="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object of the game is to own as much land (property) and be the richest person</a:t>
            </a:r>
            <a:endParaRPr lang="en-US" dirty="0"/>
          </a:p>
        </p:txBody>
      </p:sp>
      <p:sp>
        <p:nvSpPr>
          <p:cNvPr id="4" name="Slide Number Placeholder 3"/>
          <p:cNvSpPr>
            <a:spLocks noGrp="1"/>
          </p:cNvSpPr>
          <p:nvPr>
            <p:ph type="sldNum" sz="quarter" idx="10"/>
          </p:nvPr>
        </p:nvSpPr>
        <p:spPr/>
        <p:txBody>
          <a:bodyPr/>
          <a:lstStyle/>
          <a:p>
            <a:fld id="{B6A3E7B0-7707-A741-838C-188ED3127002}" type="slidenum">
              <a:rPr lang="en-US" smtClean="0"/>
              <a:t>2</a:t>
            </a:fld>
            <a:endParaRPr lang="en-US"/>
          </a:p>
        </p:txBody>
      </p:sp>
    </p:spTree>
    <p:extLst>
      <p:ext uri="{BB962C8B-B14F-4D97-AF65-F5344CB8AC3E}">
        <p14:creationId xmlns:p14="http://schemas.microsoft.com/office/powerpoint/2010/main" val="261769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BrainPoP</a:t>
            </a:r>
            <a:r>
              <a:rPr lang="en-US" dirty="0" smtClean="0"/>
              <a:t> sponsored a survey in 2013 on use of technology and game-based learning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878787"/>
                </a:solidFill>
                <a:latin typeface="Times-Roman"/>
              </a:rPr>
              <a:t>Since 2003, Project Tomorrow</a:t>
            </a:r>
            <a:r>
              <a:rPr lang="en-US" sz="1200" baseline="0" dirty="0" smtClean="0">
                <a:solidFill>
                  <a:srgbClr val="878787"/>
                </a:solidFill>
                <a:latin typeface="Times-Roman"/>
              </a:rPr>
              <a:t> </a:t>
            </a:r>
            <a:r>
              <a:rPr lang="en-US" sz="1200" baseline="0" dirty="0" err="1" smtClean="0">
                <a:solidFill>
                  <a:srgbClr val="878787"/>
                </a:solidFill>
                <a:latin typeface="Times-Roman"/>
              </a:rPr>
              <a:t>SpeakUp</a:t>
            </a:r>
            <a:r>
              <a:rPr lang="en-US" sz="1200" baseline="0" dirty="0" smtClean="0">
                <a:solidFill>
                  <a:srgbClr val="878787"/>
                </a:solidFill>
                <a:latin typeface="Times-Roman"/>
              </a:rPr>
              <a:t> survey has captured more than 3.4 million perspectives on the use of technology for learning (results above are for 2013 and are for secondary school students)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878787"/>
              </a:solidFill>
              <a:latin typeface="Times-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878787"/>
                </a:solidFill>
                <a:latin typeface="Times-Roman"/>
              </a:rPr>
              <a:t>Much literature on using games for adult learning. Games are appreciated and more teachers/trainers try to incorporate them in their </a:t>
            </a:r>
            <a:r>
              <a:rPr lang="en-US" sz="1200" baseline="0" dirty="0" err="1" smtClean="0">
                <a:solidFill>
                  <a:srgbClr val="878787"/>
                </a:solidFill>
                <a:latin typeface="Times-Roman"/>
              </a:rPr>
              <a:t>programmes</a:t>
            </a:r>
            <a:r>
              <a:rPr lang="en-US" sz="1200" baseline="0" dirty="0" smtClean="0">
                <a:solidFill>
                  <a:srgbClr val="878787"/>
                </a:solidFill>
                <a:latin typeface="Times-Roman"/>
              </a:rPr>
              <a:t>. It is not true that games make adults feel childish. They created a safe environment, good dynamics and willingness to participate more in the learning activities --</a:t>
            </a:r>
            <a:r>
              <a:rPr lang="en-US" sz="1200" baseline="0" dirty="0" smtClean="0">
                <a:solidFill>
                  <a:srgbClr val="878787"/>
                </a:solidFill>
                <a:latin typeface="Times-Roman"/>
                <a:sym typeface="Wingdings"/>
              </a:rPr>
              <a:t> especially if there is a price for the winners!!!!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878787"/>
              </a:solidFill>
              <a:latin typeface="Times-Roman"/>
              <a:sym typeface="Wingding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BrainPOP</a:t>
            </a:r>
            <a:r>
              <a:rPr lang="en-US" sz="1200" kern="1200" dirty="0" smtClean="0">
                <a:solidFill>
                  <a:schemeClr val="tx1"/>
                </a:solidFill>
                <a:latin typeface="+mn-lt"/>
                <a:ea typeface="+mn-ea"/>
                <a:cs typeface="+mn-cs"/>
              </a:rPr>
              <a:t> was founded in 1999 by </a:t>
            </a:r>
            <a:r>
              <a:rPr lang="en-US" sz="1200" kern="1200" dirty="0" err="1" smtClean="0">
                <a:solidFill>
                  <a:schemeClr val="tx1"/>
                </a:solidFill>
                <a:latin typeface="+mn-lt"/>
                <a:ea typeface="+mn-ea"/>
                <a:cs typeface="+mn-cs"/>
              </a:rPr>
              <a:t>Avraham</a:t>
            </a:r>
            <a:r>
              <a:rPr lang="en-US" sz="1200" kern="1200" dirty="0" smtClean="0">
                <a:solidFill>
                  <a:schemeClr val="tx1"/>
                </a:solidFill>
                <a:latin typeface="+mn-lt"/>
                <a:ea typeface="+mn-ea"/>
                <a:cs typeface="+mn-cs"/>
              </a:rPr>
              <a:t> Kadar, M.D., an immunologist and pediatrician, as a creative way to explain difficult concepts to his young patients. Today, we're used in more than 20 percent of U.S. schools, and are growing internationally: </a:t>
            </a:r>
            <a:endParaRPr lang="en-US" sz="1200" baseline="0" dirty="0" smtClean="0">
              <a:solidFill>
                <a:srgbClr val="878787"/>
              </a:solidFill>
              <a:latin typeface="Times-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6A3E7B0-7707-A741-838C-188ED3127002}" type="slidenum">
              <a:rPr lang="en-US" smtClean="0"/>
              <a:t>4</a:t>
            </a:fld>
            <a:endParaRPr lang="en-US"/>
          </a:p>
        </p:txBody>
      </p:sp>
    </p:spTree>
    <p:extLst>
      <p:ext uri="{BB962C8B-B14F-4D97-AF65-F5344CB8AC3E}">
        <p14:creationId xmlns:p14="http://schemas.microsoft.com/office/powerpoint/2010/main" val="402518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Problem</a:t>
            </a:r>
            <a:r>
              <a:rPr lang="en-US" b="1" baseline="0" dirty="0" smtClean="0"/>
              <a:t> solving</a:t>
            </a:r>
            <a:r>
              <a:rPr lang="en-US" baseline="0" dirty="0" smtClean="0"/>
              <a:t>: </a:t>
            </a:r>
            <a:r>
              <a:rPr lang="en-US" sz="1200" kern="1200" dirty="0" smtClean="0">
                <a:solidFill>
                  <a:schemeClr val="tx1"/>
                </a:solidFill>
                <a:latin typeface="+mn-lt"/>
                <a:ea typeface="+mn-ea"/>
                <a:cs typeface="+mn-cs"/>
              </a:rPr>
              <a:t>The problem solver’s approach to fixing something that is broken is likely to take the error or behavior that is being observed and start to research it using a tool like Google, or any other search engine. 7/10 times this will yield results for the most common of issues. The challenge is in the other 30% of issues that will take the problem solver down the rabbit hole and cause them not to surface for days on end while every avenue is explored for the cause of the problem. In the end, they will probably find the cause of the issue and resolve it, but the cost can be days, or weeks of work.</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Solution finding</a:t>
            </a:r>
            <a:r>
              <a:rPr lang="en-US" sz="1200" kern="1200" dirty="0" smtClean="0">
                <a:solidFill>
                  <a:schemeClr val="tx1"/>
                </a:solidFill>
                <a:latin typeface="+mn-lt"/>
                <a:ea typeface="+mn-ea"/>
                <a:cs typeface="+mn-cs"/>
              </a:rPr>
              <a:t>: The solution finder’s approach to a problem will begin the same way the Problem Solver’s approach will. The difference comes in the more difficult cases. Rather than stick to the pure “This has to work so I am going to work with it until it does” approach, the Solution Finder will look for other ways to get the requirements satisfied that may or may not be using the original approach. </a:t>
            </a:r>
            <a:endParaRPr lang="en-US" dirty="0"/>
          </a:p>
        </p:txBody>
      </p:sp>
      <p:sp>
        <p:nvSpPr>
          <p:cNvPr id="4" name="Slide Number Placeholder 3"/>
          <p:cNvSpPr>
            <a:spLocks noGrp="1"/>
          </p:cNvSpPr>
          <p:nvPr>
            <p:ph type="sldNum" sz="quarter" idx="10"/>
          </p:nvPr>
        </p:nvSpPr>
        <p:spPr/>
        <p:txBody>
          <a:bodyPr/>
          <a:lstStyle/>
          <a:p>
            <a:fld id="{B6A3E7B0-7707-A741-838C-188ED3127002}" type="slidenum">
              <a:rPr lang="en-US" smtClean="0"/>
              <a:t>5</a:t>
            </a:fld>
            <a:endParaRPr lang="en-US"/>
          </a:p>
        </p:txBody>
      </p:sp>
    </p:spTree>
    <p:extLst>
      <p:ext uri="{BB962C8B-B14F-4D97-AF65-F5344CB8AC3E}">
        <p14:creationId xmlns:p14="http://schemas.microsoft.com/office/powerpoint/2010/main" val="19479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IE" b="1" dirty="0" smtClean="0">
                <a:latin typeface="Calibri" charset="0"/>
              </a:rPr>
              <a:t>Learning activities </a:t>
            </a:r>
            <a:r>
              <a:rPr lang="en-IE" dirty="0" smtClean="0">
                <a:latin typeface="Calibri" charset="0"/>
              </a:rPr>
              <a:t>are planned interactions between learner and the instructor/content/or other learners that intend to facilitate learning. They ask learners to go beyond just memorizing or understanding, but to also engage in analytical thinking, decision making, creative thinking, problem solving, evaluation, or practical tasks that require some combination of these. These forms of learning activities develop deeper knowledge and knowledge that can be more easily applied to tasks. </a:t>
            </a:r>
          </a:p>
          <a:p>
            <a:pPr>
              <a:spcBef>
                <a:spcPct val="0"/>
              </a:spcBef>
            </a:pPr>
            <a:r>
              <a:rPr lang="en-IE" dirty="0" smtClean="0">
                <a:latin typeface="Calibri" charset="0"/>
              </a:rPr>
              <a:t> </a:t>
            </a:r>
          </a:p>
          <a:p>
            <a:endParaRPr lang="en-US" dirty="0"/>
          </a:p>
        </p:txBody>
      </p:sp>
      <p:sp>
        <p:nvSpPr>
          <p:cNvPr id="4" name="Slide Number Placeholder 3"/>
          <p:cNvSpPr>
            <a:spLocks noGrp="1"/>
          </p:cNvSpPr>
          <p:nvPr>
            <p:ph type="sldNum" sz="quarter" idx="10"/>
          </p:nvPr>
        </p:nvSpPr>
        <p:spPr/>
        <p:txBody>
          <a:bodyPr/>
          <a:lstStyle/>
          <a:p>
            <a:fld id="{B6A3E7B0-7707-A741-838C-188ED3127002}" type="slidenum">
              <a:rPr lang="en-US" smtClean="0"/>
              <a:t>6</a:t>
            </a:fld>
            <a:endParaRPr lang="en-US"/>
          </a:p>
        </p:txBody>
      </p:sp>
    </p:spTree>
    <p:extLst>
      <p:ext uri="{BB962C8B-B14F-4D97-AF65-F5344CB8AC3E}">
        <p14:creationId xmlns:p14="http://schemas.microsoft.com/office/powerpoint/2010/main" val="2778803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dirty="0" smtClean="0"/>
              <a:t>Value of forecast is controlled by the perceived event risk</a:t>
            </a:r>
          </a:p>
          <a:p>
            <a:pPr marL="457200" indent="-457200">
              <a:buFont typeface="Arial"/>
              <a:buChar char="•"/>
            </a:pPr>
            <a:r>
              <a:rPr lang="en-US" dirty="0" smtClean="0"/>
              <a:t>Importance of knowing skills of forecasts</a:t>
            </a:r>
          </a:p>
          <a:p>
            <a:pPr marL="457200" indent="-457200">
              <a:buFont typeface="Arial"/>
              <a:buChar char="•"/>
            </a:pPr>
            <a:endParaRPr lang="en-US" dirty="0" smtClean="0"/>
          </a:p>
          <a:p>
            <a:pPr marL="0" indent="0">
              <a:buFont typeface="Arial"/>
              <a:buNone/>
            </a:pPr>
            <a:r>
              <a:rPr lang="en-US" dirty="0" smtClean="0"/>
              <a:t>People do not follow the forecasts because of the higher level of initial risk (river levels</a:t>
            </a:r>
            <a:r>
              <a:rPr lang="en-US" baseline="0" dirty="0" smtClean="0"/>
              <a:t> are getting higher) -</a:t>
            </a:r>
            <a:r>
              <a:rPr lang="en-US" baseline="0" dirty="0" smtClean="0">
                <a:sym typeface="Wingdings"/>
              </a:rPr>
              <a:t> see bars for case 3 and 4</a:t>
            </a:r>
          </a:p>
          <a:p>
            <a:pPr marL="0" indent="0">
              <a:buFont typeface="Arial"/>
              <a:buNone/>
            </a:pPr>
            <a:endParaRPr lang="en-US" baseline="0" dirty="0" smtClean="0">
              <a:sym typeface="Wingdings"/>
            </a:endParaRPr>
          </a:p>
          <a:p>
            <a:pPr marL="0" indent="0">
              <a:buFont typeface="Arial"/>
              <a:buNone/>
            </a:pPr>
            <a:r>
              <a:rPr lang="en-US" baseline="0" dirty="0" smtClean="0">
                <a:sym typeface="Wingdings"/>
              </a:rPr>
              <a:t>People need info on the skills of the forecasts before using them. See case 5 where a large number of people in group 3 did not use the forecast (</a:t>
            </a:r>
            <a:r>
              <a:rPr lang="en-US" baseline="0" dirty="0" err="1" smtClean="0">
                <a:sym typeface="Wingdings"/>
              </a:rPr>
              <a:t>ie</a:t>
            </a:r>
            <a:r>
              <a:rPr lang="en-US" baseline="0" dirty="0" smtClean="0">
                <a:sym typeface="Wingdings"/>
              </a:rPr>
              <a:t> protected against floods) because they had </a:t>
            </a:r>
            <a:r>
              <a:rPr lang="en-US" baseline="0" dirty="0" err="1" smtClean="0">
                <a:sym typeface="Wingdings"/>
              </a:rPr>
              <a:t>realised</a:t>
            </a:r>
            <a:r>
              <a:rPr lang="en-US" baseline="0" dirty="0" smtClean="0">
                <a:sym typeface="Wingdings"/>
              </a:rPr>
              <a:t> that their forecasts were biased.</a:t>
            </a:r>
            <a:endParaRPr lang="en-US" dirty="0" smtClean="0"/>
          </a:p>
          <a:p>
            <a:endParaRPr lang="en-US" dirty="0"/>
          </a:p>
        </p:txBody>
      </p:sp>
      <p:sp>
        <p:nvSpPr>
          <p:cNvPr id="4" name="Slide Number Placeholder 3"/>
          <p:cNvSpPr>
            <a:spLocks noGrp="1"/>
          </p:cNvSpPr>
          <p:nvPr>
            <p:ph type="sldNum" sz="quarter" idx="10"/>
          </p:nvPr>
        </p:nvSpPr>
        <p:spPr/>
        <p:txBody>
          <a:bodyPr/>
          <a:lstStyle/>
          <a:p>
            <a:fld id="{B6A3E7B0-7707-A741-838C-188ED3127002}" type="slidenum">
              <a:rPr lang="en-US" smtClean="0"/>
              <a:t>11</a:t>
            </a:fld>
            <a:endParaRPr lang="en-US"/>
          </a:p>
        </p:txBody>
      </p:sp>
    </p:spTree>
    <p:extLst>
      <p:ext uri="{BB962C8B-B14F-4D97-AF65-F5344CB8AC3E}">
        <p14:creationId xmlns:p14="http://schemas.microsoft.com/office/powerpoint/2010/main" val="12649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90% bid for more forecasts) </a:t>
            </a:r>
            <a:r>
              <a:rPr lang="en-US" dirty="0" smtClean="0">
                <a:sym typeface="Wingdings"/>
              </a:rPr>
              <a:t>- this will give us an idea on the perceived usefulness of </a:t>
            </a:r>
            <a:r>
              <a:rPr lang="en-US" dirty="0" err="1" smtClean="0">
                <a:sym typeface="Wingdings"/>
              </a:rPr>
              <a:t>ens</a:t>
            </a:r>
            <a:endParaRPr lang="en-US" dirty="0" smtClean="0"/>
          </a:p>
          <a:p>
            <a:endParaRPr lang="en-US" dirty="0"/>
          </a:p>
        </p:txBody>
      </p:sp>
      <p:sp>
        <p:nvSpPr>
          <p:cNvPr id="4" name="Slide Number Placeholder 3"/>
          <p:cNvSpPr>
            <a:spLocks noGrp="1"/>
          </p:cNvSpPr>
          <p:nvPr>
            <p:ph type="sldNum" sz="quarter" idx="10"/>
          </p:nvPr>
        </p:nvSpPr>
        <p:spPr/>
        <p:txBody>
          <a:bodyPr/>
          <a:lstStyle/>
          <a:p>
            <a:fld id="{B6A3E7B0-7707-A741-838C-188ED3127002}" type="slidenum">
              <a:rPr lang="en-US" smtClean="0"/>
              <a:t>12</a:t>
            </a:fld>
            <a:endParaRPr lang="en-US"/>
          </a:p>
        </p:txBody>
      </p:sp>
    </p:spTree>
    <p:extLst>
      <p:ext uri="{BB962C8B-B14F-4D97-AF65-F5344CB8AC3E}">
        <p14:creationId xmlns:p14="http://schemas.microsoft.com/office/powerpoint/2010/main" val="371641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132856"/>
            <a:ext cx="7342584" cy="1470025"/>
          </a:xfrm>
        </p:spPr>
        <p:txBody>
          <a:bodyPr/>
          <a:lstStyle/>
          <a:p>
            <a:r>
              <a:rPr lang="en-GB" smtClean="0"/>
              <a:t>Click to edit Master title style</a:t>
            </a:r>
            <a:endParaRPr lang="en-GB" dirty="0"/>
          </a:p>
        </p:txBody>
      </p:sp>
      <p:sp>
        <p:nvSpPr>
          <p:cNvPr id="3" name="Subtitle 2"/>
          <p:cNvSpPr>
            <a:spLocks noGrp="1"/>
          </p:cNvSpPr>
          <p:nvPr>
            <p:ph type="subTitle" idx="1"/>
          </p:nvPr>
        </p:nvSpPr>
        <p:spPr>
          <a:xfrm>
            <a:off x="1691680" y="3886200"/>
            <a:ext cx="60807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dirty="0"/>
          </a:p>
        </p:txBody>
      </p:sp>
      <p:sp>
        <p:nvSpPr>
          <p:cNvPr id="4" name="Date Placeholder 3"/>
          <p:cNvSpPr>
            <a:spLocks noGrp="1"/>
          </p:cNvSpPr>
          <p:nvPr>
            <p:ph type="dt" sz="half" idx="10"/>
          </p:nvPr>
        </p:nvSpPr>
        <p:spPr>
          <a:xfrm>
            <a:off x="7236296" y="6378653"/>
            <a:ext cx="952416" cy="365125"/>
          </a:xfrm>
        </p:spPr>
        <p:txBody>
          <a:bodyPr/>
          <a:lstStyle>
            <a:lvl1pPr>
              <a:defRPr>
                <a:solidFill>
                  <a:schemeClr val="accent1">
                    <a:lumMod val="75000"/>
                  </a:schemeClr>
                </a:solidFill>
              </a:defRPr>
            </a:lvl1pPr>
          </a:lstStyle>
          <a:p>
            <a:fld id="{3D453335-DA42-40B6-8F20-5EBA8B548E60}" type="datetimeFigureOut">
              <a:rPr lang="en-GB" smtClean="0"/>
              <a:pPr/>
              <a:t>06/09/15</a:t>
            </a:fld>
            <a:endParaRPr lang="en-GB" dirty="0"/>
          </a:p>
        </p:txBody>
      </p:sp>
      <p:sp>
        <p:nvSpPr>
          <p:cNvPr id="6" name="Slide Number Placeholder 5"/>
          <p:cNvSpPr>
            <a:spLocks noGrp="1"/>
          </p:cNvSpPr>
          <p:nvPr>
            <p:ph type="sldNum" sz="quarter" idx="12"/>
          </p:nvPr>
        </p:nvSpPr>
        <p:spPr>
          <a:xfrm>
            <a:off x="8460432" y="6361038"/>
            <a:ext cx="405408" cy="365125"/>
          </a:xfrm>
        </p:spPr>
        <p:txBody>
          <a:bodyPr/>
          <a:lstStyle>
            <a:lvl1pPr>
              <a:defRPr>
                <a:solidFill>
                  <a:schemeClr val="accent1">
                    <a:lumMod val="75000"/>
                  </a:schemeClr>
                </a:solidFill>
              </a:defRPr>
            </a:lvl1pPr>
          </a:lstStyle>
          <a:p>
            <a:fld id="{1E6F7D49-625A-4DC0-89B0-0AC14CBD2779}" type="slidenum">
              <a:rPr lang="en-GB" smtClean="0"/>
              <a:pPr/>
              <a:t>‹#›</a:t>
            </a:fld>
            <a:endParaRPr lang="en-GB" dirty="0"/>
          </a:p>
        </p:txBody>
      </p:sp>
      <p:cxnSp>
        <p:nvCxnSpPr>
          <p:cNvPr id="12" name="Straight Connector 11"/>
          <p:cNvCxnSpPr/>
          <p:nvPr userDrawn="1"/>
        </p:nvCxnSpPr>
        <p:spPr>
          <a:xfrm>
            <a:off x="613731" y="6181724"/>
            <a:ext cx="8157407" cy="0"/>
          </a:xfrm>
          <a:prstGeom prst="line">
            <a:avLst/>
          </a:prstGeom>
          <a:ln w="31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65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Date Placeholder 3"/>
          <p:cNvSpPr>
            <a:spLocks noGrp="1"/>
          </p:cNvSpPr>
          <p:nvPr>
            <p:ph type="dt" sz="half" idx="10"/>
          </p:nvPr>
        </p:nvSpPr>
        <p:spPr/>
        <p:txBody>
          <a:bodyPr/>
          <a:lstStyle/>
          <a:p>
            <a:fld id="{3D453335-DA42-40B6-8F20-5EBA8B548E60}" type="datetimeFigureOut">
              <a:rPr lang="en-GB" smtClean="0"/>
              <a:t>06/09/15</a:t>
            </a:fld>
            <a:endParaRPr lang="en-GB"/>
          </a:p>
        </p:txBody>
      </p:sp>
      <p:sp>
        <p:nvSpPr>
          <p:cNvPr id="6" name="Slide Number Placeholder 5"/>
          <p:cNvSpPr>
            <a:spLocks noGrp="1"/>
          </p:cNvSpPr>
          <p:nvPr>
            <p:ph type="sldNum" sz="quarter" idx="12"/>
          </p:nvPr>
        </p:nvSpPr>
        <p:spPr/>
        <p:txBody>
          <a:bodyPr/>
          <a:lstStyle/>
          <a:p>
            <a:fld id="{1E6F7D49-625A-4DC0-89B0-0AC14CBD2779}" type="slidenum">
              <a:rPr lang="en-GB" smtClean="0"/>
              <a:t>‹#›</a:t>
            </a:fld>
            <a:endParaRPr lang="en-GB"/>
          </a:p>
        </p:txBody>
      </p:sp>
    </p:spTree>
    <p:extLst>
      <p:ext uri="{BB962C8B-B14F-4D97-AF65-F5344CB8AC3E}">
        <p14:creationId xmlns:p14="http://schemas.microsoft.com/office/powerpoint/2010/main" val="308447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9632" y="4406900"/>
            <a:ext cx="7235080" cy="1362075"/>
          </a:xfrm>
        </p:spPr>
        <p:txBody>
          <a:bodyPr anchor="t"/>
          <a:lstStyle>
            <a:lvl1pPr algn="l">
              <a:defRPr sz="4000" b="1" cap="all"/>
            </a:lvl1pPr>
          </a:lstStyle>
          <a:p>
            <a:r>
              <a:rPr lang="en-GB" smtClean="0"/>
              <a:t>Click to edit Master title style</a:t>
            </a:r>
            <a:endParaRPr lang="en-GB" dirty="0"/>
          </a:p>
        </p:txBody>
      </p:sp>
      <p:sp>
        <p:nvSpPr>
          <p:cNvPr id="3" name="Text Placeholder 2"/>
          <p:cNvSpPr>
            <a:spLocks noGrp="1"/>
          </p:cNvSpPr>
          <p:nvPr>
            <p:ph type="body" idx="1"/>
          </p:nvPr>
        </p:nvSpPr>
        <p:spPr>
          <a:xfrm>
            <a:off x="1259632" y="2780928"/>
            <a:ext cx="7235081" cy="15303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D453335-DA42-40B6-8F20-5EBA8B548E60}" type="datetimeFigureOut">
              <a:rPr lang="en-GB" smtClean="0"/>
              <a:t>06/09/15</a:t>
            </a:fld>
            <a:endParaRPr lang="en-GB"/>
          </a:p>
        </p:txBody>
      </p:sp>
      <p:sp>
        <p:nvSpPr>
          <p:cNvPr id="6" name="Slide Number Placeholder 5"/>
          <p:cNvSpPr>
            <a:spLocks noGrp="1"/>
          </p:cNvSpPr>
          <p:nvPr>
            <p:ph type="sldNum" sz="quarter" idx="12"/>
          </p:nvPr>
        </p:nvSpPr>
        <p:spPr/>
        <p:txBody>
          <a:bodyPr/>
          <a:lstStyle/>
          <a:p>
            <a:fld id="{1E6F7D49-625A-4DC0-89B0-0AC14CBD2779}" type="slidenum">
              <a:rPr lang="en-GB" smtClean="0"/>
              <a:t>‹#›</a:t>
            </a:fld>
            <a:endParaRPr lang="en-GB"/>
          </a:p>
        </p:txBody>
      </p:sp>
    </p:spTree>
    <p:extLst>
      <p:ext uri="{BB962C8B-B14F-4D97-AF65-F5344CB8AC3E}">
        <p14:creationId xmlns:p14="http://schemas.microsoft.com/office/powerpoint/2010/main" val="7720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dirty="0"/>
          </a:p>
        </p:txBody>
      </p:sp>
      <p:sp>
        <p:nvSpPr>
          <p:cNvPr id="3" name="Content Placeholder 2"/>
          <p:cNvSpPr>
            <a:spLocks noGrp="1"/>
          </p:cNvSpPr>
          <p:nvPr>
            <p:ph sz="half" idx="1"/>
          </p:nvPr>
        </p:nvSpPr>
        <p:spPr>
          <a:xfrm>
            <a:off x="1547664" y="1628800"/>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Content Placeholder 3"/>
          <p:cNvSpPr>
            <a:spLocks noGrp="1"/>
          </p:cNvSpPr>
          <p:nvPr>
            <p:ph sz="half" idx="2"/>
          </p:nvPr>
        </p:nvSpPr>
        <p:spPr>
          <a:xfrm>
            <a:off x="5148064" y="16288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5" name="Date Placeholder 4"/>
          <p:cNvSpPr>
            <a:spLocks noGrp="1"/>
          </p:cNvSpPr>
          <p:nvPr>
            <p:ph type="dt" sz="half" idx="10"/>
          </p:nvPr>
        </p:nvSpPr>
        <p:spPr/>
        <p:txBody>
          <a:bodyPr/>
          <a:lstStyle/>
          <a:p>
            <a:fld id="{3D453335-DA42-40B6-8F20-5EBA8B548E60}" type="datetimeFigureOut">
              <a:rPr lang="en-GB" smtClean="0"/>
              <a:t>06/09/15</a:t>
            </a:fld>
            <a:endParaRPr lang="en-GB"/>
          </a:p>
        </p:txBody>
      </p:sp>
      <p:sp>
        <p:nvSpPr>
          <p:cNvPr id="7" name="Slide Number Placeholder 6"/>
          <p:cNvSpPr>
            <a:spLocks noGrp="1"/>
          </p:cNvSpPr>
          <p:nvPr>
            <p:ph type="sldNum" sz="quarter" idx="12"/>
          </p:nvPr>
        </p:nvSpPr>
        <p:spPr/>
        <p:txBody>
          <a:bodyPr/>
          <a:lstStyle/>
          <a:p>
            <a:fld id="{1E6F7D49-625A-4DC0-89B0-0AC14CBD2779}" type="slidenum">
              <a:rPr lang="en-GB" smtClean="0"/>
              <a:t>‹#›</a:t>
            </a:fld>
            <a:endParaRPr lang="en-GB"/>
          </a:p>
        </p:txBody>
      </p:sp>
    </p:spTree>
    <p:extLst>
      <p:ext uri="{BB962C8B-B14F-4D97-AF65-F5344CB8AC3E}">
        <p14:creationId xmlns:p14="http://schemas.microsoft.com/office/powerpoint/2010/main" val="4129313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dirty="0"/>
          </a:p>
        </p:txBody>
      </p:sp>
      <p:sp>
        <p:nvSpPr>
          <p:cNvPr id="3" name="Text Placeholder 2"/>
          <p:cNvSpPr>
            <a:spLocks noGrp="1"/>
          </p:cNvSpPr>
          <p:nvPr>
            <p:ph type="body" idx="1"/>
          </p:nvPr>
        </p:nvSpPr>
        <p:spPr>
          <a:xfrm>
            <a:off x="1259632" y="1556791"/>
            <a:ext cx="3672408" cy="7920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259632" y="2348879"/>
            <a:ext cx="3672408"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5" name="Text Placeholder 4"/>
          <p:cNvSpPr>
            <a:spLocks noGrp="1"/>
          </p:cNvSpPr>
          <p:nvPr>
            <p:ph type="body" sz="quarter" idx="3"/>
          </p:nvPr>
        </p:nvSpPr>
        <p:spPr>
          <a:xfrm>
            <a:off x="5292080" y="1535112"/>
            <a:ext cx="3394720" cy="8137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292080" y="2348879"/>
            <a:ext cx="3394720"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7" name="Date Placeholder 6"/>
          <p:cNvSpPr>
            <a:spLocks noGrp="1"/>
          </p:cNvSpPr>
          <p:nvPr>
            <p:ph type="dt" sz="half" idx="10"/>
          </p:nvPr>
        </p:nvSpPr>
        <p:spPr/>
        <p:txBody>
          <a:bodyPr/>
          <a:lstStyle/>
          <a:p>
            <a:fld id="{3D453335-DA42-40B6-8F20-5EBA8B548E60}" type="datetimeFigureOut">
              <a:rPr lang="en-GB" smtClean="0"/>
              <a:t>06/09/15</a:t>
            </a:fld>
            <a:endParaRPr lang="en-GB"/>
          </a:p>
        </p:txBody>
      </p:sp>
      <p:sp>
        <p:nvSpPr>
          <p:cNvPr id="9" name="Slide Number Placeholder 8"/>
          <p:cNvSpPr>
            <a:spLocks noGrp="1"/>
          </p:cNvSpPr>
          <p:nvPr>
            <p:ph type="sldNum" sz="quarter" idx="12"/>
          </p:nvPr>
        </p:nvSpPr>
        <p:spPr/>
        <p:txBody>
          <a:bodyPr/>
          <a:lstStyle/>
          <a:p>
            <a:fld id="{1E6F7D49-625A-4DC0-89B0-0AC14CBD2779}" type="slidenum">
              <a:rPr lang="en-GB" smtClean="0"/>
              <a:t>‹#›</a:t>
            </a:fld>
            <a:endParaRPr lang="en-GB"/>
          </a:p>
        </p:txBody>
      </p:sp>
    </p:spTree>
    <p:extLst>
      <p:ext uri="{BB962C8B-B14F-4D97-AF65-F5344CB8AC3E}">
        <p14:creationId xmlns:p14="http://schemas.microsoft.com/office/powerpoint/2010/main" val="260870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9632" y="620688"/>
            <a:ext cx="7427168" cy="1143000"/>
          </a:xfrm>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3D453335-DA42-40B6-8F20-5EBA8B548E60}" type="datetimeFigureOut">
              <a:rPr lang="en-GB" smtClean="0"/>
              <a:t>06/09/15</a:t>
            </a:fld>
            <a:endParaRPr lang="en-GB"/>
          </a:p>
        </p:txBody>
      </p:sp>
      <p:sp>
        <p:nvSpPr>
          <p:cNvPr id="5" name="Slide Number Placeholder 4"/>
          <p:cNvSpPr>
            <a:spLocks noGrp="1"/>
          </p:cNvSpPr>
          <p:nvPr>
            <p:ph type="sldNum" sz="quarter" idx="12"/>
          </p:nvPr>
        </p:nvSpPr>
        <p:spPr/>
        <p:txBody>
          <a:bodyPr/>
          <a:lstStyle/>
          <a:p>
            <a:fld id="{1E6F7D49-625A-4DC0-89B0-0AC14CBD2779}" type="slidenum">
              <a:rPr lang="en-GB" smtClean="0"/>
              <a:t>‹#›</a:t>
            </a:fld>
            <a:endParaRPr lang="en-GB"/>
          </a:p>
        </p:txBody>
      </p:sp>
    </p:spTree>
    <p:extLst>
      <p:ext uri="{BB962C8B-B14F-4D97-AF65-F5344CB8AC3E}">
        <p14:creationId xmlns:p14="http://schemas.microsoft.com/office/powerpoint/2010/main" val="278415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53335-DA42-40B6-8F20-5EBA8B548E60}" type="datetimeFigureOut">
              <a:rPr lang="en-GB" smtClean="0"/>
              <a:t>06/09/15</a:t>
            </a:fld>
            <a:endParaRPr lang="en-GB"/>
          </a:p>
        </p:txBody>
      </p:sp>
      <p:sp>
        <p:nvSpPr>
          <p:cNvPr id="4" name="Slide Number Placeholder 3"/>
          <p:cNvSpPr>
            <a:spLocks noGrp="1"/>
          </p:cNvSpPr>
          <p:nvPr>
            <p:ph type="sldNum" sz="quarter" idx="12"/>
          </p:nvPr>
        </p:nvSpPr>
        <p:spPr/>
        <p:txBody>
          <a:bodyPr/>
          <a:lstStyle/>
          <a:p>
            <a:fld id="{1E6F7D49-625A-4DC0-89B0-0AC14CBD2779}" type="slidenum">
              <a:rPr lang="en-GB" smtClean="0"/>
              <a:t>‹#›</a:t>
            </a:fld>
            <a:endParaRPr lang="en-GB"/>
          </a:p>
        </p:txBody>
      </p:sp>
    </p:spTree>
    <p:extLst>
      <p:ext uri="{BB962C8B-B14F-4D97-AF65-F5344CB8AC3E}">
        <p14:creationId xmlns:p14="http://schemas.microsoft.com/office/powerpoint/2010/main" val="165512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2736304" cy="886420"/>
          </a:xfrm>
        </p:spPr>
        <p:txBody>
          <a:bodyPr anchor="b"/>
          <a:lstStyle>
            <a:lvl1pPr algn="l">
              <a:defRPr sz="2000" b="1"/>
            </a:lvl1pPr>
          </a:lstStyle>
          <a:p>
            <a:r>
              <a:rPr lang="en-GB" smtClean="0"/>
              <a:t>Click to edit Master title style</a:t>
            </a:r>
            <a:endParaRPr lang="en-GB" dirty="0"/>
          </a:p>
        </p:txBody>
      </p:sp>
      <p:sp>
        <p:nvSpPr>
          <p:cNvPr id="3" name="Content Placeholder 2"/>
          <p:cNvSpPr>
            <a:spLocks noGrp="1"/>
          </p:cNvSpPr>
          <p:nvPr>
            <p:ph idx="1"/>
          </p:nvPr>
        </p:nvSpPr>
        <p:spPr>
          <a:xfrm>
            <a:off x="3851920" y="548681"/>
            <a:ext cx="4834880" cy="5472608"/>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Text Placeholder 3"/>
          <p:cNvSpPr>
            <a:spLocks noGrp="1"/>
          </p:cNvSpPr>
          <p:nvPr>
            <p:ph type="body" sz="half" idx="2"/>
          </p:nvPr>
        </p:nvSpPr>
        <p:spPr>
          <a:xfrm>
            <a:off x="899592" y="1628801"/>
            <a:ext cx="2736304" cy="4392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D453335-DA42-40B6-8F20-5EBA8B548E60}" type="datetimeFigureOut">
              <a:rPr lang="en-GB" smtClean="0"/>
              <a:t>06/09/15</a:t>
            </a:fld>
            <a:endParaRPr lang="en-GB"/>
          </a:p>
        </p:txBody>
      </p:sp>
      <p:sp>
        <p:nvSpPr>
          <p:cNvPr id="7" name="Slide Number Placeholder 6"/>
          <p:cNvSpPr>
            <a:spLocks noGrp="1"/>
          </p:cNvSpPr>
          <p:nvPr>
            <p:ph type="sldNum" sz="quarter" idx="12"/>
          </p:nvPr>
        </p:nvSpPr>
        <p:spPr/>
        <p:txBody>
          <a:bodyPr/>
          <a:lstStyle/>
          <a:p>
            <a:fld id="{1E6F7D49-625A-4DC0-89B0-0AC14CBD2779}" type="slidenum">
              <a:rPr lang="en-GB" smtClean="0"/>
              <a:t>‹#›</a:t>
            </a:fld>
            <a:endParaRPr lang="en-GB"/>
          </a:p>
        </p:txBody>
      </p:sp>
    </p:spTree>
    <p:extLst>
      <p:ext uri="{BB962C8B-B14F-4D97-AF65-F5344CB8AC3E}">
        <p14:creationId xmlns:p14="http://schemas.microsoft.com/office/powerpoint/2010/main" val="300913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D453335-DA42-40B6-8F20-5EBA8B548E60}" type="datetimeFigureOut">
              <a:rPr lang="en-GB" smtClean="0"/>
              <a:t>06/09/15</a:t>
            </a:fld>
            <a:endParaRPr lang="en-GB"/>
          </a:p>
        </p:txBody>
      </p:sp>
      <p:sp>
        <p:nvSpPr>
          <p:cNvPr id="7" name="Slide Number Placeholder 6"/>
          <p:cNvSpPr>
            <a:spLocks noGrp="1"/>
          </p:cNvSpPr>
          <p:nvPr>
            <p:ph type="sldNum" sz="quarter" idx="12"/>
          </p:nvPr>
        </p:nvSpPr>
        <p:spPr/>
        <p:txBody>
          <a:bodyPr/>
          <a:lstStyle/>
          <a:p>
            <a:fld id="{1E6F7D49-625A-4DC0-89B0-0AC14CBD2779}" type="slidenum">
              <a:rPr lang="en-GB" smtClean="0"/>
              <a:t>‹#›</a:t>
            </a:fld>
            <a:endParaRPr lang="en-GB"/>
          </a:p>
        </p:txBody>
      </p:sp>
    </p:spTree>
    <p:extLst>
      <p:ext uri="{BB962C8B-B14F-4D97-AF65-F5344CB8AC3E}">
        <p14:creationId xmlns:p14="http://schemas.microsoft.com/office/powerpoint/2010/main" val="3771004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GB" smtClean="0"/>
              <a:t>Click to edit Master title style</a:t>
            </a:r>
            <a:endParaRPr lang="en-GB" dirty="0"/>
          </a:p>
        </p:txBody>
      </p:sp>
      <p:sp>
        <p:nvSpPr>
          <p:cNvPr id="3" name="Text Placeholder 2"/>
          <p:cNvSpPr>
            <a:spLocks noGrp="1"/>
          </p:cNvSpPr>
          <p:nvPr>
            <p:ph type="body" idx="1"/>
          </p:nvPr>
        </p:nvSpPr>
        <p:spPr>
          <a:xfrm>
            <a:off x="1259632" y="1600200"/>
            <a:ext cx="7427168"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Date Placeholder 3"/>
          <p:cNvSpPr>
            <a:spLocks noGrp="1"/>
          </p:cNvSpPr>
          <p:nvPr>
            <p:ph type="dt" sz="half" idx="2"/>
          </p:nvPr>
        </p:nvSpPr>
        <p:spPr>
          <a:xfrm>
            <a:off x="7092280" y="6361038"/>
            <a:ext cx="1197496" cy="365125"/>
          </a:xfrm>
          <a:prstGeom prst="rect">
            <a:avLst/>
          </a:prstGeom>
        </p:spPr>
        <p:txBody>
          <a:bodyPr vert="horz" lIns="91440" tIns="45720" rIns="91440" bIns="45720" rtlCol="0" anchor="ctr"/>
          <a:lstStyle>
            <a:lvl1pPr algn="l">
              <a:defRPr sz="1100">
                <a:solidFill>
                  <a:schemeClr val="accent1">
                    <a:lumMod val="75000"/>
                  </a:schemeClr>
                </a:solidFill>
                <a:latin typeface="Helvetica" pitchFamily="34" charset="0"/>
              </a:defRPr>
            </a:lvl1pPr>
          </a:lstStyle>
          <a:p>
            <a:fld id="{3D453335-DA42-40B6-8F20-5EBA8B548E60}" type="datetimeFigureOut">
              <a:rPr lang="en-GB" smtClean="0"/>
              <a:pPr/>
              <a:t>06/09/15</a:t>
            </a:fld>
            <a:endParaRPr lang="en-GB" dirty="0"/>
          </a:p>
        </p:txBody>
      </p:sp>
      <p:sp>
        <p:nvSpPr>
          <p:cNvPr id="6" name="Slide Number Placeholder 5"/>
          <p:cNvSpPr>
            <a:spLocks noGrp="1"/>
          </p:cNvSpPr>
          <p:nvPr>
            <p:ph type="sldNum" sz="quarter" idx="4"/>
          </p:nvPr>
        </p:nvSpPr>
        <p:spPr>
          <a:xfrm>
            <a:off x="8316416" y="6356350"/>
            <a:ext cx="370384" cy="365125"/>
          </a:xfrm>
          <a:prstGeom prst="rect">
            <a:avLst/>
          </a:prstGeom>
        </p:spPr>
        <p:txBody>
          <a:bodyPr vert="horz" lIns="91440" tIns="45720" rIns="91440" bIns="45720" rtlCol="0" anchor="ctr"/>
          <a:lstStyle>
            <a:lvl1pPr algn="r">
              <a:defRPr sz="1100">
                <a:solidFill>
                  <a:schemeClr val="accent1">
                    <a:lumMod val="75000"/>
                  </a:schemeClr>
                </a:solidFill>
                <a:latin typeface="Helvetica" pitchFamily="34" charset="0"/>
              </a:defRPr>
            </a:lvl1pPr>
          </a:lstStyle>
          <a:p>
            <a:fld id="{1E6F7D49-625A-4DC0-89B0-0AC14CBD2779}" type="slidenum">
              <a:rPr lang="en-GB" smtClean="0"/>
              <a:pPr/>
              <a:t>‹#›</a:t>
            </a:fld>
            <a:endParaRPr lang="en-GB" dirty="0"/>
          </a:p>
        </p:txBody>
      </p:sp>
      <p:pic>
        <p:nvPicPr>
          <p:cNvPr id="7" name="Picture 6" descr="bluesideba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395536" cy="6858000"/>
          </a:xfrm>
          <a:prstGeom prst="rect">
            <a:avLst/>
          </a:prstGeom>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584" y="6202633"/>
            <a:ext cx="5937866" cy="63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217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accent1">
              <a:lumMod val="75000"/>
            </a:schemeClr>
          </a:solidFill>
          <a:latin typeface="Helvetica"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lumMod val="50000"/>
              <a:lumOff val="50000"/>
            </a:schemeClr>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through gaming</a:t>
            </a:r>
            <a:endParaRPr lang="en-GB" dirty="0"/>
          </a:p>
        </p:txBody>
      </p:sp>
      <p:sp>
        <p:nvSpPr>
          <p:cNvPr id="3" name="Subtitle 2"/>
          <p:cNvSpPr>
            <a:spLocks noGrp="1"/>
          </p:cNvSpPr>
          <p:nvPr>
            <p:ph type="subTitle" idx="1"/>
          </p:nvPr>
        </p:nvSpPr>
        <p:spPr/>
        <p:txBody>
          <a:bodyPr>
            <a:normAutofit fontScale="92500" lnSpcReduction="10000"/>
          </a:bodyPr>
          <a:lstStyle/>
          <a:p>
            <a:r>
              <a:rPr lang="en-GB" dirty="0" smtClean="0"/>
              <a:t>Anna Ghelli, ECMWF</a:t>
            </a:r>
          </a:p>
          <a:p>
            <a:r>
              <a:rPr lang="en-GB" sz="2400" dirty="0" smtClean="0"/>
              <a:t>(</a:t>
            </a:r>
            <a:r>
              <a:rPr lang="en-GB" sz="2400" dirty="0" err="1" smtClean="0"/>
              <a:t>anna.ghelli@ecmwf.int</a:t>
            </a:r>
            <a:r>
              <a:rPr lang="en-GB" sz="2400" dirty="0" smtClean="0"/>
              <a:t>)</a:t>
            </a:r>
          </a:p>
          <a:p>
            <a:r>
              <a:rPr lang="en-GB" dirty="0" smtClean="0"/>
              <a:t>Louise </a:t>
            </a:r>
            <a:r>
              <a:rPr lang="en-GB" dirty="0" err="1" smtClean="0"/>
              <a:t>Arnal</a:t>
            </a:r>
            <a:r>
              <a:rPr lang="en-GB" dirty="0" smtClean="0"/>
              <a:t>, ECMWF</a:t>
            </a:r>
          </a:p>
          <a:p>
            <a:r>
              <a:rPr lang="en-GB" sz="2400" dirty="0" smtClean="0"/>
              <a:t>(</a:t>
            </a:r>
            <a:r>
              <a:rPr lang="en-GB" sz="2400" dirty="0" err="1" smtClean="0"/>
              <a:t>louise.arnal@ecmwf.int</a:t>
            </a:r>
            <a:r>
              <a:rPr lang="en-GB" sz="2400" dirty="0" smtClean="0"/>
              <a:t>)</a:t>
            </a:r>
          </a:p>
          <a:p>
            <a:endParaRPr lang="en-GB" dirty="0"/>
          </a:p>
        </p:txBody>
      </p:sp>
      <p:pic>
        <p:nvPicPr>
          <p:cNvPr id="4" name="Picture 7"/>
          <p:cNvPicPr>
            <a:picLocks noChangeAspect="1"/>
          </p:cNvPicPr>
          <p:nvPr/>
        </p:nvPicPr>
        <p:blipFill>
          <a:blip r:embed="rId2"/>
          <a:srcRect/>
          <a:stretch>
            <a:fillRect/>
          </a:stretch>
        </p:blipFill>
        <p:spPr bwMode="auto">
          <a:xfrm flipH="1">
            <a:off x="541" y="-1"/>
            <a:ext cx="391343" cy="6858001"/>
          </a:xfrm>
          <a:prstGeom prst="rect">
            <a:avLst/>
          </a:prstGeom>
          <a:noFill/>
          <a:ln w="9525">
            <a:noFill/>
            <a:miter lim="800000"/>
            <a:headEnd/>
            <a:tailEnd/>
          </a:ln>
        </p:spPr>
      </p:pic>
      <p:sp>
        <p:nvSpPr>
          <p:cNvPr id="7" name="Date Placeholder 3"/>
          <p:cNvSpPr>
            <a:spLocks noGrp="1"/>
          </p:cNvSpPr>
          <p:nvPr>
            <p:ph type="dt" sz="half" idx="4294967295"/>
          </p:nvPr>
        </p:nvSpPr>
        <p:spPr>
          <a:xfrm>
            <a:off x="7111014" y="6392863"/>
            <a:ext cx="1261461" cy="365125"/>
          </a:xfrm>
          <a:prstGeom prst="rect">
            <a:avLst/>
          </a:prstGeom>
          <a:noFill/>
          <a:ln w="0">
            <a:noFill/>
          </a:ln>
        </p:spPr>
        <p:txBody>
          <a:bodyPr vert="horz" lIns="91440" tIns="45720" rIns="91440" bIns="45720" rtlCol="0" anchor="b"/>
          <a:lstStyle>
            <a:lvl1pPr algn="r" fontAlgn="auto">
              <a:spcBef>
                <a:spcPts val="0"/>
              </a:spcBef>
              <a:spcAft>
                <a:spcPts val="0"/>
              </a:spcAft>
              <a:defRPr sz="1000">
                <a:solidFill>
                  <a:srgbClr val="002060"/>
                </a:solidFill>
                <a:latin typeface="Helvetica" pitchFamily="34" charset="0"/>
                <a:ea typeface="+mn-ea"/>
                <a:cs typeface="+mn-cs"/>
              </a:defRPr>
            </a:lvl1pPr>
          </a:lstStyle>
          <a:p>
            <a:pPr>
              <a:defRPr/>
            </a:pPr>
            <a:fld id="{7D012BD3-A033-6247-93C7-6287B34FF6D7}" type="datetime1">
              <a:rPr lang="en-US" smtClean="0"/>
              <a:pPr>
                <a:defRPr/>
              </a:pPr>
              <a:t>06/09/15</a:t>
            </a:fld>
            <a:endParaRPr lang="en-US" dirty="0"/>
          </a:p>
        </p:txBody>
      </p:sp>
      <p:sp>
        <p:nvSpPr>
          <p:cNvPr id="8" name="Slide Number Placeholder 5"/>
          <p:cNvSpPr>
            <a:spLocks noGrp="1"/>
          </p:cNvSpPr>
          <p:nvPr>
            <p:ph type="sldNum" sz="quarter" idx="4294967295"/>
          </p:nvPr>
        </p:nvSpPr>
        <p:spPr>
          <a:xfrm>
            <a:off x="8443389" y="6399213"/>
            <a:ext cx="466725" cy="365125"/>
          </a:xfrm>
          <a:prstGeom prst="rect">
            <a:avLst/>
          </a:prstGeom>
          <a:noFill/>
          <a:ln w="0">
            <a:noFill/>
          </a:ln>
        </p:spPr>
        <p:txBody>
          <a:bodyPr vert="horz" lIns="91440" tIns="45720" rIns="91440" bIns="45720" rtlCol="0" anchor="b"/>
          <a:lstStyle>
            <a:lvl1pPr algn="r" fontAlgn="auto">
              <a:spcBef>
                <a:spcPts val="0"/>
              </a:spcBef>
              <a:spcAft>
                <a:spcPts val="0"/>
              </a:spcAft>
              <a:defRPr sz="1200">
                <a:solidFill>
                  <a:srgbClr val="002060"/>
                </a:solidFill>
                <a:latin typeface="+mn-lt"/>
                <a:ea typeface="+mn-ea"/>
                <a:cs typeface="+mn-cs"/>
              </a:defRPr>
            </a:lvl1pPr>
          </a:lstStyle>
          <a:p>
            <a:pPr>
              <a:defRPr/>
            </a:pPr>
            <a:r>
              <a:rPr lang="en-US" dirty="0" smtClean="0"/>
              <a:t>1</a:t>
            </a:r>
            <a:endParaRPr lang="en-US" dirty="0"/>
          </a:p>
        </p:txBody>
      </p:sp>
    </p:spTree>
    <p:extLst>
      <p:ext uri="{BB962C8B-B14F-4D97-AF65-F5344CB8AC3E}">
        <p14:creationId xmlns:p14="http://schemas.microsoft.com/office/powerpoint/2010/main" val="37453494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solidFill>
              </a:rPr>
              <a:t>Team work:</a:t>
            </a:r>
          </a:p>
          <a:p>
            <a:pPr algn="ctr"/>
            <a:r>
              <a:rPr lang="en-US" sz="3000" dirty="0" smtClean="0"/>
              <a:t>Was it easy to come to a “common decision”?</a:t>
            </a:r>
          </a:p>
          <a:p>
            <a:pPr algn="ctr"/>
            <a:endParaRPr lang="en-US" sz="3000" dirty="0" smtClean="0"/>
          </a:p>
          <a:p>
            <a:r>
              <a:rPr lang="en-US" dirty="0" smtClean="0">
                <a:solidFill>
                  <a:srgbClr val="000000"/>
                </a:solidFill>
              </a:rPr>
              <a:t>Under pressure</a:t>
            </a:r>
            <a:r>
              <a:rPr lang="en-US" dirty="0" smtClean="0"/>
              <a:t>:</a:t>
            </a:r>
          </a:p>
          <a:p>
            <a:r>
              <a:rPr lang="en-US" sz="2800" dirty="0" smtClean="0"/>
              <a:t>How did you handle the time constraints?</a:t>
            </a:r>
          </a:p>
          <a:p>
            <a:pPr algn="ctr"/>
            <a:endParaRPr lang="en-US" dirty="0" smtClean="0"/>
          </a:p>
          <a:p>
            <a:r>
              <a:rPr lang="en-US" dirty="0" smtClean="0">
                <a:solidFill>
                  <a:srgbClr val="000000"/>
                </a:solidFill>
              </a:rPr>
              <a:t>Communicating importance of ENS</a:t>
            </a:r>
            <a:endParaRPr lang="en-US" dirty="0">
              <a:solidFill>
                <a:srgbClr val="000000"/>
              </a:solidFill>
            </a:endParaRPr>
          </a:p>
          <a:p>
            <a:r>
              <a:rPr lang="en-US" sz="2800" dirty="0" smtClean="0"/>
              <a:t>Do you feel you have used the information you had in the best way?</a:t>
            </a:r>
          </a:p>
          <a:p>
            <a:endParaRPr lang="en-US" dirty="0" smtClean="0"/>
          </a:p>
          <a:p>
            <a:endParaRPr lang="en-US" dirty="0" smtClean="0"/>
          </a:p>
        </p:txBody>
      </p:sp>
    </p:spTree>
    <p:extLst>
      <p:ext uri="{BB962C8B-B14F-4D97-AF65-F5344CB8AC3E}">
        <p14:creationId xmlns:p14="http://schemas.microsoft.com/office/powerpoint/2010/main" val="22633877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ome statistics ……</a:t>
            </a:r>
            <a:endParaRPr lang="en-US" dirty="0"/>
          </a:p>
        </p:txBody>
      </p:sp>
      <p:pic>
        <p:nvPicPr>
          <p:cNvPr id="4" name="Content Placeholder 3" descr="yellow_forecasts2.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0" t="6854" r="-1243"/>
          <a:stretch/>
        </p:blipFill>
        <p:spPr>
          <a:xfrm>
            <a:off x="1365927" y="1316182"/>
            <a:ext cx="7022497" cy="4849122"/>
          </a:xfrm>
        </p:spPr>
      </p:pic>
      <p:sp>
        <p:nvSpPr>
          <p:cNvPr id="5" name="TextBox 4"/>
          <p:cNvSpPr txBox="1"/>
          <p:nvPr/>
        </p:nvSpPr>
        <p:spPr>
          <a:xfrm>
            <a:off x="3131840" y="5949280"/>
            <a:ext cx="4113175" cy="461665"/>
          </a:xfrm>
          <a:prstGeom prst="rect">
            <a:avLst/>
          </a:prstGeom>
          <a:noFill/>
        </p:spPr>
        <p:txBody>
          <a:bodyPr wrap="none" rtlCol="0">
            <a:spAutoFit/>
          </a:bodyPr>
          <a:lstStyle/>
          <a:p>
            <a:r>
              <a:rPr lang="en-US" sz="2400" b="1" dirty="0" smtClean="0"/>
              <a:t>Event risk and skills of forecast</a:t>
            </a:r>
            <a:endParaRPr lang="en-US" sz="2400" b="1" dirty="0"/>
          </a:p>
        </p:txBody>
      </p:sp>
    </p:spTree>
    <p:extLst>
      <p:ext uri="{BB962C8B-B14F-4D97-AF65-F5344CB8AC3E}">
        <p14:creationId xmlns:p14="http://schemas.microsoft.com/office/powerpoint/2010/main" val="42882632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more statistics</a:t>
            </a:r>
            <a:endParaRPr lang="en-US" dirty="0"/>
          </a:p>
        </p:txBody>
      </p:sp>
      <p:pic>
        <p:nvPicPr>
          <p:cNvPr id="6" name="Content Placeholder 5" descr="bid_fpurse1_anna.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58" t="6003" r="5757"/>
          <a:stretch/>
        </p:blipFill>
        <p:spPr>
          <a:xfrm>
            <a:off x="1763688" y="1235893"/>
            <a:ext cx="6270413" cy="4713387"/>
          </a:xfrm>
        </p:spPr>
      </p:pic>
      <p:sp>
        <p:nvSpPr>
          <p:cNvPr id="7" name="TextBox 6"/>
          <p:cNvSpPr txBox="1"/>
          <p:nvPr/>
        </p:nvSpPr>
        <p:spPr>
          <a:xfrm>
            <a:off x="3789712" y="5805264"/>
            <a:ext cx="2854117" cy="461665"/>
          </a:xfrm>
          <a:prstGeom prst="rect">
            <a:avLst/>
          </a:prstGeom>
          <a:noFill/>
        </p:spPr>
        <p:txBody>
          <a:bodyPr wrap="none" rtlCol="0">
            <a:spAutoFit/>
          </a:bodyPr>
          <a:lstStyle/>
          <a:p>
            <a:r>
              <a:rPr lang="en-US" sz="2400" b="1" dirty="0" smtClean="0"/>
              <a:t>Perceived usefulness</a:t>
            </a:r>
            <a:endParaRPr lang="en-US" sz="2400" b="1" dirty="0"/>
          </a:p>
        </p:txBody>
      </p:sp>
    </p:spTree>
    <p:extLst>
      <p:ext uri="{BB962C8B-B14F-4D97-AF65-F5344CB8AC3E}">
        <p14:creationId xmlns:p14="http://schemas.microsoft.com/office/powerpoint/2010/main" val="11378037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08547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8-25 at 12.02.39.png"/>
          <p:cNvPicPr>
            <a:picLocks noGrp="1" noChangeAspect="1"/>
          </p:cNvPicPr>
          <p:nvPr>
            <p:ph idx="4294967295"/>
          </p:nvPr>
        </p:nvPicPr>
        <p:blipFill>
          <a:blip r:embed="rId3">
            <a:extLst>
              <a:ext uri="{28A0092B-C50C-407E-A947-70E740481C1C}">
                <a14:useLocalDpi xmlns:a14="http://schemas.microsoft.com/office/drawing/2010/main" val="0"/>
              </a:ext>
            </a:extLst>
          </a:blip>
          <a:srcRect t="15890" b="15890"/>
          <a:stretch>
            <a:fillRect/>
          </a:stretch>
        </p:blipFill>
        <p:spPr>
          <a:xfrm>
            <a:off x="1187624" y="1196752"/>
            <a:ext cx="7426325" cy="4525963"/>
          </a:xfrm>
        </p:spPr>
      </p:pic>
    </p:spTree>
    <p:extLst>
      <p:ext uri="{BB962C8B-B14F-4D97-AF65-F5344CB8AC3E}">
        <p14:creationId xmlns:p14="http://schemas.microsoft.com/office/powerpoint/2010/main" val="4856149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a:t>
            </a:r>
            <a:endParaRPr lang="en-US" dirty="0"/>
          </a:p>
        </p:txBody>
      </p:sp>
      <p:sp>
        <p:nvSpPr>
          <p:cNvPr id="3" name="Content Placeholder 2"/>
          <p:cNvSpPr>
            <a:spLocks noGrp="1"/>
          </p:cNvSpPr>
          <p:nvPr>
            <p:ph idx="1"/>
          </p:nvPr>
        </p:nvSpPr>
        <p:spPr/>
        <p:txBody>
          <a:bodyPr/>
          <a:lstStyle/>
          <a:p>
            <a:r>
              <a:rPr lang="en-US" dirty="0" smtClean="0">
                <a:solidFill>
                  <a:schemeClr val="bg2">
                    <a:lumMod val="25000"/>
                  </a:schemeClr>
                </a:solidFill>
              </a:rPr>
              <a:t>Meet learners where they are</a:t>
            </a:r>
          </a:p>
          <a:p>
            <a:pPr>
              <a:lnSpc>
                <a:spcPct val="80000"/>
              </a:lnSpc>
            </a:pPr>
            <a:endParaRPr lang="en-US" dirty="0" smtClean="0"/>
          </a:p>
          <a:p>
            <a:r>
              <a:rPr lang="en-US" dirty="0" smtClean="0">
                <a:solidFill>
                  <a:schemeClr val="tx2">
                    <a:lumMod val="75000"/>
                  </a:schemeClr>
                </a:solidFill>
              </a:rPr>
              <a:t>Learner’s engagement is at the core of learning</a:t>
            </a:r>
          </a:p>
          <a:p>
            <a:pPr>
              <a:lnSpc>
                <a:spcPct val="80000"/>
              </a:lnSpc>
            </a:pPr>
            <a:endParaRPr lang="en-US" dirty="0"/>
          </a:p>
          <a:p>
            <a:r>
              <a:rPr lang="en-US" dirty="0" smtClean="0">
                <a:solidFill>
                  <a:schemeClr val="accent1">
                    <a:lumMod val="75000"/>
                  </a:schemeClr>
                </a:solidFill>
              </a:rPr>
              <a:t>Games offer an atmosphere where risk taking is safe and encouraged</a:t>
            </a:r>
            <a:endParaRPr lang="en-US" dirty="0">
              <a:solidFill>
                <a:schemeClr val="accent1">
                  <a:lumMod val="75000"/>
                </a:schemeClr>
              </a:solidFill>
            </a:endParaRPr>
          </a:p>
          <a:p>
            <a:endParaRPr lang="en-US" dirty="0"/>
          </a:p>
        </p:txBody>
      </p:sp>
    </p:spTree>
    <p:extLst>
      <p:ext uri="{BB962C8B-B14F-4D97-AF65-F5344CB8AC3E}">
        <p14:creationId xmlns:p14="http://schemas.microsoft.com/office/powerpoint/2010/main" val="3899608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BrainPoP</a:t>
            </a:r>
            <a:r>
              <a:rPr lang="en-US" dirty="0" smtClean="0"/>
              <a:t> survey</a:t>
            </a:r>
            <a:endParaRPr lang="en-US" dirty="0"/>
          </a:p>
        </p:txBody>
      </p:sp>
      <p:sp>
        <p:nvSpPr>
          <p:cNvPr id="3" name="Content Placeholder 2"/>
          <p:cNvSpPr>
            <a:spLocks noGrp="1"/>
          </p:cNvSpPr>
          <p:nvPr>
            <p:ph idx="1"/>
          </p:nvPr>
        </p:nvSpPr>
        <p:spPr>
          <a:xfrm>
            <a:off x="1259632" y="1600201"/>
            <a:ext cx="4824536" cy="2980927"/>
          </a:xfrm>
        </p:spPr>
        <p:txBody>
          <a:bodyPr>
            <a:normAutofit fontScale="92500" lnSpcReduction="10000"/>
          </a:bodyPr>
          <a:lstStyle/>
          <a:p>
            <a:pPr marL="457200" indent="-457200">
              <a:buFont typeface="Arial"/>
              <a:buChar char="•"/>
            </a:pPr>
            <a:r>
              <a:rPr lang="en-US" sz="2400" dirty="0" smtClean="0"/>
              <a:t>57% respondents say that games </a:t>
            </a:r>
            <a:r>
              <a:rPr lang="en-US" sz="2400" dirty="0"/>
              <a:t>make it easier </a:t>
            </a:r>
            <a:r>
              <a:rPr lang="en-US" sz="2400" dirty="0" smtClean="0"/>
              <a:t>to </a:t>
            </a:r>
            <a:r>
              <a:rPr lang="en-US" sz="2400" dirty="0"/>
              <a:t>learn </a:t>
            </a:r>
            <a:endParaRPr lang="en-US" sz="2400" dirty="0" smtClean="0"/>
          </a:p>
          <a:p>
            <a:pPr marL="457200" indent="-457200">
              <a:buFont typeface="Arial"/>
              <a:buChar char="•"/>
            </a:pPr>
            <a:r>
              <a:rPr lang="en-US" sz="2400" dirty="0" smtClean="0"/>
              <a:t>49% respondents say that the use of games increased their  learning</a:t>
            </a:r>
          </a:p>
          <a:p>
            <a:pPr marL="457200" indent="-457200">
              <a:buFont typeface="Arial"/>
              <a:buChar char="•"/>
            </a:pPr>
            <a:r>
              <a:rPr lang="en-US" sz="2400" dirty="0" smtClean="0"/>
              <a:t>44</a:t>
            </a:r>
            <a:r>
              <a:rPr lang="en-US" sz="2400" smtClean="0"/>
              <a:t>% respondents </a:t>
            </a:r>
            <a:r>
              <a:rPr lang="en-US" sz="2400" dirty="0" smtClean="0"/>
              <a:t>say that the use of games helps to become better </a:t>
            </a:r>
            <a:r>
              <a:rPr lang="en-US" sz="2400" dirty="0"/>
              <a:t>thinkers and problem solvers </a:t>
            </a:r>
            <a:endParaRPr lang="en-US" sz="2400" dirty="0" smtClean="0"/>
          </a:p>
        </p:txBody>
      </p:sp>
      <p:pic>
        <p:nvPicPr>
          <p:cNvPr id="4" name="Picture 3" descr="Screen Shot 2015-09-01 at 16.30.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579244"/>
            <a:ext cx="2768228" cy="2785860"/>
          </a:xfrm>
          <a:prstGeom prst="rect">
            <a:avLst/>
          </a:prstGeom>
        </p:spPr>
      </p:pic>
      <p:sp>
        <p:nvSpPr>
          <p:cNvPr id="5" name="TextBox 4"/>
          <p:cNvSpPr txBox="1"/>
          <p:nvPr/>
        </p:nvSpPr>
        <p:spPr>
          <a:xfrm>
            <a:off x="1468520" y="4725144"/>
            <a:ext cx="6866934" cy="1600438"/>
          </a:xfrm>
          <a:prstGeom prst="rect">
            <a:avLst/>
          </a:prstGeom>
          <a:noFill/>
        </p:spPr>
        <p:txBody>
          <a:bodyPr wrap="none" rtlCol="0">
            <a:spAutoFit/>
          </a:bodyPr>
          <a:lstStyle/>
          <a:p>
            <a:pPr algn="ctr"/>
            <a:r>
              <a:rPr lang="en-US" sz="4000" dirty="0" smtClean="0">
                <a:solidFill>
                  <a:schemeClr val="tx1">
                    <a:lumMod val="65000"/>
                    <a:lumOff val="35000"/>
                  </a:schemeClr>
                </a:solidFill>
                <a:latin typeface="Arial"/>
                <a:cs typeface="Arial"/>
              </a:rPr>
              <a:t>“learning </a:t>
            </a:r>
            <a:r>
              <a:rPr lang="en-US" sz="4000" dirty="0">
                <a:solidFill>
                  <a:schemeClr val="tx1">
                    <a:lumMod val="65000"/>
                    <a:lumOff val="35000"/>
                  </a:schemeClr>
                </a:solidFill>
                <a:latin typeface="Arial"/>
                <a:cs typeface="Arial"/>
              </a:rPr>
              <a:t>games simply make </a:t>
            </a:r>
            <a:endParaRPr lang="en-US" sz="4000" dirty="0" smtClean="0">
              <a:solidFill>
                <a:schemeClr val="tx1">
                  <a:lumMod val="65000"/>
                  <a:lumOff val="35000"/>
                </a:schemeClr>
              </a:solidFill>
              <a:latin typeface="Arial"/>
              <a:cs typeface="Arial"/>
            </a:endParaRPr>
          </a:p>
          <a:p>
            <a:pPr algn="ctr"/>
            <a:r>
              <a:rPr lang="en-US" sz="4000" dirty="0" smtClean="0">
                <a:solidFill>
                  <a:schemeClr val="tx1">
                    <a:lumMod val="65000"/>
                    <a:lumOff val="35000"/>
                  </a:schemeClr>
                </a:solidFill>
                <a:latin typeface="Arial"/>
                <a:cs typeface="Arial"/>
              </a:rPr>
              <a:t>school </a:t>
            </a:r>
            <a:r>
              <a:rPr lang="en-US" sz="4000" dirty="0">
                <a:solidFill>
                  <a:schemeClr val="tx1">
                    <a:lumMod val="65000"/>
                    <a:lumOff val="35000"/>
                  </a:schemeClr>
                </a:solidFill>
                <a:latin typeface="Arial"/>
                <a:cs typeface="Arial"/>
              </a:rPr>
              <a:t>more </a:t>
            </a:r>
            <a:r>
              <a:rPr lang="en-US" sz="4000" dirty="0" smtClean="0">
                <a:solidFill>
                  <a:schemeClr val="tx1">
                    <a:lumMod val="65000"/>
                    <a:lumOff val="35000"/>
                  </a:schemeClr>
                </a:solidFill>
                <a:latin typeface="Arial"/>
                <a:cs typeface="Arial"/>
              </a:rPr>
              <a:t>fun!”</a:t>
            </a:r>
            <a:endParaRPr lang="en-US" sz="4000" dirty="0">
              <a:solidFill>
                <a:schemeClr val="tx1">
                  <a:lumMod val="65000"/>
                  <a:lumOff val="35000"/>
                </a:schemeClr>
              </a:solidFill>
              <a:latin typeface="Arial"/>
              <a:cs typeface="Arial"/>
            </a:endParaRPr>
          </a:p>
          <a:p>
            <a:endParaRPr lang="en-US" dirty="0"/>
          </a:p>
        </p:txBody>
      </p:sp>
    </p:spTree>
    <p:extLst>
      <p:ext uri="{BB962C8B-B14F-4D97-AF65-F5344CB8AC3E}">
        <p14:creationId xmlns:p14="http://schemas.microsoft.com/office/powerpoint/2010/main" val="9390293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through playing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2">
                    <a:lumMod val="25000"/>
                  </a:schemeClr>
                </a:solidFill>
              </a:rPr>
              <a:t>Learn critical skills: teamwork, creativity, solution finding</a:t>
            </a:r>
          </a:p>
          <a:p>
            <a:endParaRPr lang="en-US" dirty="0" smtClean="0"/>
          </a:p>
          <a:p>
            <a:r>
              <a:rPr lang="en-US" dirty="0" smtClean="0">
                <a:solidFill>
                  <a:schemeClr val="tx2">
                    <a:lumMod val="75000"/>
                  </a:schemeClr>
                </a:solidFill>
              </a:rPr>
              <a:t>Develop </a:t>
            </a:r>
            <a:r>
              <a:rPr lang="en-US" dirty="0">
                <a:solidFill>
                  <a:schemeClr val="tx2">
                    <a:lumMod val="75000"/>
                  </a:schemeClr>
                </a:solidFill>
              </a:rPr>
              <a:t>a variety of connections with the content </a:t>
            </a:r>
            <a:endParaRPr lang="en-US" dirty="0" smtClean="0">
              <a:solidFill>
                <a:schemeClr val="tx2">
                  <a:lumMod val="75000"/>
                </a:schemeClr>
              </a:solidFill>
            </a:endParaRPr>
          </a:p>
          <a:p>
            <a:endParaRPr lang="en-US" dirty="0"/>
          </a:p>
          <a:p>
            <a:r>
              <a:rPr lang="en-US" dirty="0" smtClean="0">
                <a:solidFill>
                  <a:schemeClr val="accent1">
                    <a:lumMod val="75000"/>
                  </a:schemeClr>
                </a:solidFill>
              </a:rPr>
              <a:t>Form </a:t>
            </a:r>
            <a:r>
              <a:rPr lang="en-US" dirty="0">
                <a:solidFill>
                  <a:schemeClr val="accent1">
                    <a:lumMod val="75000"/>
                  </a:schemeClr>
                </a:solidFill>
              </a:rPr>
              <a:t>positive memories of </a:t>
            </a:r>
            <a:r>
              <a:rPr lang="en-US" dirty="0" smtClean="0">
                <a:solidFill>
                  <a:schemeClr val="accent1">
                    <a:lumMod val="75000"/>
                  </a:schemeClr>
                </a:solidFill>
              </a:rPr>
              <a:t>learning</a:t>
            </a:r>
          </a:p>
          <a:p>
            <a:endParaRPr lang="en-US" dirty="0" smtClean="0">
              <a:solidFill>
                <a:schemeClr val="accent1">
                  <a:lumMod val="75000"/>
                </a:schemeClr>
              </a:solidFill>
            </a:endParaRPr>
          </a:p>
          <a:p>
            <a:r>
              <a:rPr lang="en-US" dirty="0" smtClean="0">
                <a:solidFill>
                  <a:schemeClr val="accent2">
                    <a:lumMod val="75000"/>
                  </a:schemeClr>
                </a:solidFill>
              </a:rPr>
              <a:t>Grab </a:t>
            </a:r>
            <a:r>
              <a:rPr lang="en-US" dirty="0">
                <a:solidFill>
                  <a:schemeClr val="accent2">
                    <a:lumMod val="75000"/>
                  </a:schemeClr>
                </a:solidFill>
              </a:rPr>
              <a:t>students’ </a:t>
            </a:r>
            <a:r>
              <a:rPr lang="en-US" dirty="0" smtClean="0">
                <a:solidFill>
                  <a:schemeClr val="accent2">
                    <a:lumMod val="75000"/>
                  </a:schemeClr>
                </a:solidFill>
              </a:rPr>
              <a:t>attention, creating a context for engaging practices</a:t>
            </a:r>
            <a:endParaRPr lang="en-US" dirty="0">
              <a:solidFill>
                <a:schemeClr val="accent2">
                  <a:lumMod val="75000"/>
                </a:schemeClr>
              </a:solidFill>
            </a:endParaRPr>
          </a:p>
        </p:txBody>
      </p:sp>
    </p:spTree>
    <p:extLst>
      <p:ext uri="{BB962C8B-B14F-4D97-AF65-F5344CB8AC3E}">
        <p14:creationId xmlns:p14="http://schemas.microsoft.com/office/powerpoint/2010/main" val="17961824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Last year</a:t>
            </a:r>
            <a:endParaRPr lang="en-US" dirty="0"/>
          </a:p>
        </p:txBody>
      </p:sp>
      <p:sp>
        <p:nvSpPr>
          <p:cNvPr id="3" name="Content Placeholder 2"/>
          <p:cNvSpPr>
            <a:spLocks noGrp="1"/>
          </p:cNvSpPr>
          <p:nvPr>
            <p:ph idx="1"/>
          </p:nvPr>
        </p:nvSpPr>
        <p:spPr>
          <a:xfrm>
            <a:off x="1259632" y="1600200"/>
            <a:ext cx="7704856" cy="4525963"/>
          </a:xfrm>
        </p:spPr>
        <p:txBody>
          <a:bodyPr>
            <a:normAutofit/>
          </a:bodyPr>
          <a:lstStyle/>
          <a:p>
            <a:r>
              <a:rPr lang="en-US" sz="3000" dirty="0" smtClean="0"/>
              <a:t>Kuna – Parrish (</a:t>
            </a:r>
            <a:r>
              <a:rPr lang="en-US" sz="3000" dirty="0" err="1" smtClean="0"/>
              <a:t>Eumetcal</a:t>
            </a:r>
            <a:r>
              <a:rPr lang="en-US" sz="3000" dirty="0" smtClean="0"/>
              <a:t> workshop 2014)</a:t>
            </a:r>
          </a:p>
          <a:p>
            <a:endParaRPr lang="en-US" sz="3000" dirty="0" smtClean="0"/>
          </a:p>
          <a:p>
            <a:endParaRPr lang="en-US" dirty="0" smtClean="0"/>
          </a:p>
          <a:p>
            <a:endParaRPr lang="en-US" dirty="0"/>
          </a:p>
          <a:p>
            <a:pPr>
              <a:spcBef>
                <a:spcPct val="0"/>
              </a:spcBef>
            </a:pPr>
            <a:r>
              <a:rPr lang="en-IE" dirty="0">
                <a:latin typeface="Calibri" charset="0"/>
              </a:rPr>
              <a:t> </a:t>
            </a:r>
          </a:p>
          <a:p>
            <a:endParaRPr lang="en-US" dirty="0"/>
          </a:p>
        </p:txBody>
      </p:sp>
      <p:pic>
        <p:nvPicPr>
          <p:cNvPr id="4" name="Picture 3" descr="Screen Shot 2015-08-25 at 11.30.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132856"/>
            <a:ext cx="5359400" cy="3975100"/>
          </a:xfrm>
          <a:prstGeom prst="rect">
            <a:avLst/>
          </a:prstGeom>
        </p:spPr>
      </p:pic>
    </p:spTree>
    <p:extLst>
      <p:ext uri="{BB962C8B-B14F-4D97-AF65-F5344CB8AC3E}">
        <p14:creationId xmlns:p14="http://schemas.microsoft.com/office/powerpoint/2010/main" val="42543414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laying games at ECMWF…..</a:t>
            </a:r>
            <a:endParaRPr lang="en-US" dirty="0"/>
          </a:p>
        </p:txBody>
      </p:sp>
      <p:sp>
        <p:nvSpPr>
          <p:cNvPr id="3" name="Content Placeholder 2"/>
          <p:cNvSpPr>
            <a:spLocks noGrp="1"/>
          </p:cNvSpPr>
          <p:nvPr>
            <p:ph idx="1"/>
          </p:nvPr>
        </p:nvSpPr>
        <p:spPr>
          <a:xfrm>
            <a:off x="1259632" y="1600200"/>
            <a:ext cx="7128792" cy="4525963"/>
          </a:xfrm>
        </p:spPr>
        <p:txBody>
          <a:bodyPr>
            <a:normAutofit fontScale="85000" lnSpcReduction="10000"/>
          </a:bodyPr>
          <a:lstStyle/>
          <a:p>
            <a:pPr marL="457200" indent="-457200">
              <a:buFont typeface="Arial"/>
              <a:buChar char="•"/>
            </a:pPr>
            <a:r>
              <a:rPr lang="en-US" dirty="0" smtClean="0">
                <a:solidFill>
                  <a:schemeClr val="bg2">
                    <a:lumMod val="25000"/>
                  </a:schemeClr>
                </a:solidFill>
                <a:sym typeface="Wingdings"/>
              </a:rPr>
              <a:t>What will the temperature in Moscow be?  ENS or HRES: which will score better?</a:t>
            </a:r>
          </a:p>
          <a:p>
            <a:pPr marL="457200" indent="-457200">
              <a:buFont typeface="Arial"/>
              <a:buChar char="•"/>
            </a:pPr>
            <a:r>
              <a:rPr lang="en-US" dirty="0" smtClean="0">
                <a:solidFill>
                  <a:schemeClr val="tx2">
                    <a:lumMod val="75000"/>
                  </a:schemeClr>
                </a:solidFill>
                <a:sym typeface="Wingdings"/>
              </a:rPr>
              <a:t>Make your decision using probability</a:t>
            </a:r>
          </a:p>
          <a:p>
            <a:pPr marL="457200" indent="-457200">
              <a:buFont typeface="Arial"/>
              <a:buChar char="•"/>
            </a:pPr>
            <a:r>
              <a:rPr lang="en-US" dirty="0" smtClean="0">
                <a:solidFill>
                  <a:schemeClr val="accent1">
                    <a:lumMod val="75000"/>
                  </a:schemeClr>
                </a:solidFill>
                <a:sym typeface="Wingdings"/>
              </a:rPr>
              <a:t>Should I open the flood gate?</a:t>
            </a:r>
          </a:p>
          <a:p>
            <a:pPr marL="457200" indent="-457200">
              <a:buFont typeface="Arial"/>
              <a:buChar char="•"/>
            </a:pPr>
            <a:r>
              <a:rPr lang="en-US" dirty="0" smtClean="0">
                <a:solidFill>
                  <a:schemeClr val="accent2">
                    <a:lumMod val="75000"/>
                  </a:schemeClr>
                </a:solidFill>
                <a:sym typeface="Wingdings"/>
              </a:rPr>
              <a:t>Manage your reservoir with probability forecasts</a:t>
            </a:r>
          </a:p>
          <a:p>
            <a:pPr marL="457200" indent="-457200">
              <a:buFont typeface="Arial"/>
              <a:buChar char="•"/>
            </a:pPr>
            <a:r>
              <a:rPr lang="en-US" dirty="0" smtClean="0">
                <a:solidFill>
                  <a:schemeClr val="accent3">
                    <a:lumMod val="75000"/>
                  </a:schemeClr>
                </a:solidFill>
                <a:sym typeface="Wingdings"/>
              </a:rPr>
              <a:t>When and how big will the peak of river discharge be?</a:t>
            </a:r>
          </a:p>
          <a:p>
            <a:pPr marL="457200" indent="-457200">
              <a:buFont typeface="Arial"/>
              <a:buChar char="•"/>
            </a:pPr>
            <a:r>
              <a:rPr lang="en-US" dirty="0" smtClean="0">
                <a:solidFill>
                  <a:schemeClr val="accent4">
                    <a:lumMod val="75000"/>
                  </a:schemeClr>
                </a:solidFill>
                <a:sym typeface="Wingdings"/>
              </a:rPr>
              <a:t>How much are you willing to pay for having forecast information?......</a:t>
            </a:r>
            <a:endParaRPr lang="en-US" dirty="0">
              <a:solidFill>
                <a:schemeClr val="accent4">
                  <a:lumMod val="75000"/>
                </a:schemeClr>
              </a:solidFill>
              <a:sym typeface="Wingdings"/>
            </a:endParaRPr>
          </a:p>
        </p:txBody>
      </p:sp>
      <p:pic>
        <p:nvPicPr>
          <p:cNvPr id="4" name="Picture 3" descr="EFAS-logo-201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5445224"/>
            <a:ext cx="1957883" cy="864096"/>
          </a:xfrm>
          <a:prstGeom prst="rect">
            <a:avLst/>
          </a:prstGeom>
        </p:spPr>
      </p:pic>
      <p:pic>
        <p:nvPicPr>
          <p:cNvPr id="5" name="Picture 4" descr="new-hepex-logo.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889" y="4671915"/>
            <a:ext cx="1747615" cy="701301"/>
          </a:xfrm>
          <a:prstGeom prst="rect">
            <a:avLst/>
          </a:prstGeom>
        </p:spPr>
      </p:pic>
    </p:spTree>
    <p:extLst>
      <p:ext uri="{BB962C8B-B14F-4D97-AF65-F5344CB8AC3E}">
        <p14:creationId xmlns:p14="http://schemas.microsoft.com/office/powerpoint/2010/main" val="12814705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recapping: the box and whiskers plots! </a:t>
            </a:r>
            <a:endParaRPr lang="en-US" dirty="0"/>
          </a:p>
        </p:txBody>
      </p:sp>
      <p:sp>
        <p:nvSpPr>
          <p:cNvPr id="3" name="Content Placeholder 2"/>
          <p:cNvSpPr>
            <a:spLocks noGrp="1"/>
          </p:cNvSpPr>
          <p:nvPr>
            <p:ph idx="1"/>
          </p:nvPr>
        </p:nvSpPr>
        <p:spPr/>
        <p:txBody>
          <a:bodyPr>
            <a:normAutofit lnSpcReduction="10000"/>
          </a:bodyPr>
          <a:lstStyle/>
          <a:p>
            <a:r>
              <a:rPr lang="en-US" dirty="0" smtClean="0"/>
              <a:t>      77, 79, 80, 86, 87, 87, 94, 99</a:t>
            </a:r>
          </a:p>
          <a:p>
            <a:pPr marL="914400" lvl="2" indent="0">
              <a:lnSpc>
                <a:spcPct val="120000"/>
              </a:lnSpc>
              <a:buNone/>
            </a:pPr>
            <a:r>
              <a:rPr lang="en-US" dirty="0" smtClean="0">
                <a:sym typeface="Wingdings"/>
              </a:rPr>
              <a:t>Max  99</a:t>
            </a:r>
          </a:p>
          <a:p>
            <a:pPr marL="914400" lvl="2" indent="0">
              <a:lnSpc>
                <a:spcPct val="140000"/>
              </a:lnSpc>
              <a:buNone/>
            </a:pPr>
            <a:endParaRPr lang="en-US" dirty="0" smtClean="0">
              <a:sym typeface="Wingdings"/>
            </a:endParaRPr>
          </a:p>
          <a:p>
            <a:pPr marL="914400" lvl="2" indent="0">
              <a:buNone/>
            </a:pPr>
            <a:r>
              <a:rPr lang="en-US" dirty="0">
                <a:sym typeface="Wingdings"/>
              </a:rPr>
              <a:t>Q75  (87 + 94)/2 = </a:t>
            </a:r>
            <a:r>
              <a:rPr lang="en-US" dirty="0" smtClean="0">
                <a:sym typeface="Wingdings"/>
              </a:rPr>
              <a:t>90.5</a:t>
            </a:r>
          </a:p>
          <a:p>
            <a:pPr marL="914400" lvl="2" indent="0">
              <a:lnSpc>
                <a:spcPct val="80000"/>
              </a:lnSpc>
              <a:buNone/>
            </a:pPr>
            <a:endParaRPr lang="en-US" dirty="0">
              <a:sym typeface="Wingdings"/>
            </a:endParaRPr>
          </a:p>
          <a:p>
            <a:pPr marL="914400" lvl="2" indent="0">
              <a:buNone/>
            </a:pPr>
            <a:r>
              <a:rPr lang="en-US" dirty="0" smtClean="0">
                <a:sym typeface="Wingdings"/>
              </a:rPr>
              <a:t>Median  (86 + 87)/2 = 86.5</a:t>
            </a:r>
          </a:p>
          <a:p>
            <a:pPr marL="914400" lvl="2" indent="0">
              <a:lnSpc>
                <a:spcPct val="120000"/>
              </a:lnSpc>
              <a:buNone/>
            </a:pPr>
            <a:endParaRPr lang="en-US" dirty="0" smtClean="0">
              <a:sym typeface="Wingdings"/>
            </a:endParaRPr>
          </a:p>
          <a:p>
            <a:pPr marL="914400" lvl="2" indent="0">
              <a:buNone/>
            </a:pPr>
            <a:r>
              <a:rPr lang="en-US" dirty="0" smtClean="0">
                <a:sym typeface="Wingdings"/>
              </a:rPr>
              <a:t>Q25  (79 + 80)/2 = 79.5</a:t>
            </a:r>
          </a:p>
          <a:p>
            <a:pPr marL="914400" lvl="2" indent="0">
              <a:lnSpc>
                <a:spcPct val="60000"/>
              </a:lnSpc>
              <a:buNone/>
            </a:pPr>
            <a:endParaRPr lang="en-US" dirty="0" smtClean="0">
              <a:sym typeface="Wingdings"/>
            </a:endParaRPr>
          </a:p>
          <a:p>
            <a:pPr marL="914400" lvl="2" indent="0">
              <a:buNone/>
            </a:pPr>
            <a:r>
              <a:rPr lang="en-US" dirty="0" smtClean="0"/>
              <a:t>Min </a:t>
            </a:r>
            <a:r>
              <a:rPr lang="en-US" dirty="0">
                <a:sym typeface="Wingdings"/>
              </a:rPr>
              <a:t> 77</a:t>
            </a:r>
          </a:p>
          <a:p>
            <a:endParaRPr lang="en-US" dirty="0" smtClean="0">
              <a:sym typeface="Wingdings"/>
            </a:endParaRPr>
          </a:p>
          <a:p>
            <a:endParaRPr lang="en-US" dirty="0">
              <a:sym typeface="Wingdings"/>
            </a:endParaRPr>
          </a:p>
          <a:p>
            <a:endParaRPr lang="en-US" dirty="0"/>
          </a:p>
        </p:txBody>
      </p:sp>
      <p:pic>
        <p:nvPicPr>
          <p:cNvPr id="4" name="Picture 3" descr="Screen Shot 2015-09-01 at 11.48.44.png"/>
          <p:cNvPicPr>
            <a:picLocks noChangeAspect="1"/>
          </p:cNvPicPr>
          <p:nvPr/>
        </p:nvPicPr>
        <p:blipFill rotWithShape="1">
          <a:blip r:embed="rId2">
            <a:extLst>
              <a:ext uri="{28A0092B-C50C-407E-A947-70E740481C1C}">
                <a14:useLocalDpi xmlns:a14="http://schemas.microsoft.com/office/drawing/2010/main" val="0"/>
              </a:ext>
            </a:extLst>
          </a:blip>
          <a:srcRect l="7812" r="4846"/>
          <a:stretch/>
        </p:blipFill>
        <p:spPr>
          <a:xfrm rot="16200000">
            <a:off x="5605757" y="3107435"/>
            <a:ext cx="5125397" cy="1304032"/>
          </a:xfrm>
          <a:prstGeom prst="rect">
            <a:avLst/>
          </a:prstGeom>
        </p:spPr>
      </p:pic>
      <p:cxnSp>
        <p:nvCxnSpPr>
          <p:cNvPr id="6" name="Straight Arrow Connector 5"/>
          <p:cNvCxnSpPr/>
          <p:nvPr/>
        </p:nvCxnSpPr>
        <p:spPr>
          <a:xfrm flipV="1">
            <a:off x="6300192" y="2204864"/>
            <a:ext cx="1296144"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6444208" y="3429000"/>
            <a:ext cx="1080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6444208" y="4077072"/>
            <a:ext cx="10801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444208" y="5085184"/>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444208" y="5517232"/>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9680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Today’s game</a:t>
            </a:r>
            <a:br>
              <a:rPr lang="en-US" dirty="0" smtClean="0"/>
            </a:br>
            <a:endParaRPr lang="en-US" dirty="0"/>
          </a:p>
        </p:txBody>
      </p:sp>
      <p:sp>
        <p:nvSpPr>
          <p:cNvPr id="3" name="Subtitle 2"/>
          <p:cNvSpPr>
            <a:spLocks noGrp="1"/>
          </p:cNvSpPr>
          <p:nvPr>
            <p:ph type="subTitle" idx="1"/>
          </p:nvPr>
        </p:nvSpPr>
        <p:spPr/>
        <p:txBody>
          <a:bodyPr/>
          <a:lstStyle/>
          <a:p>
            <a:r>
              <a:rPr lang="en-US" dirty="0"/>
              <a:t>How much are you willing to pay for having forecast information? </a:t>
            </a:r>
          </a:p>
        </p:txBody>
      </p:sp>
    </p:spTree>
    <p:extLst>
      <p:ext uri="{BB962C8B-B14F-4D97-AF65-F5344CB8AC3E}">
        <p14:creationId xmlns:p14="http://schemas.microsoft.com/office/powerpoint/2010/main" val="30917598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MWF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ECMWF_2014.potx</Template>
  <TotalTime>8824</TotalTime>
  <Words>934</Words>
  <Application>Microsoft Macintosh PowerPoint</Application>
  <PresentationFormat>On-screen Show (4:3)</PresentationFormat>
  <Paragraphs>96</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ECMWF_2014</vt:lpstr>
      <vt:lpstr>Learning through gaming</vt:lpstr>
      <vt:lpstr>PowerPoint Presentation</vt:lpstr>
      <vt:lpstr>Key points …..</vt:lpstr>
      <vt:lpstr>BrainPoP survey</vt:lpstr>
      <vt:lpstr>Learning through playing</vt:lpstr>
      <vt:lpstr>….. Last year</vt:lpstr>
      <vt:lpstr>Playing games at ECMWF…..</vt:lpstr>
      <vt:lpstr>… recapping: the box and whiskers plots! </vt:lpstr>
      <vt:lpstr>Today’s game </vt:lpstr>
      <vt:lpstr>Debrief…….</vt:lpstr>
      <vt:lpstr>Some statistics ……</vt:lpstr>
      <vt:lpstr>… and more statistics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Hilda Carr</dc:creator>
  <cp:lastModifiedBy>Microsoft Office User</cp:lastModifiedBy>
  <cp:revision>35</cp:revision>
  <dcterms:created xsi:type="dcterms:W3CDTF">2014-07-04T10:18:40Z</dcterms:created>
  <dcterms:modified xsi:type="dcterms:W3CDTF">2015-09-06T08:18:26Z</dcterms:modified>
</cp:coreProperties>
</file>