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6" r:id="rId2"/>
    <p:sldId id="290" r:id="rId3"/>
    <p:sldId id="258" r:id="rId4"/>
    <p:sldId id="277" r:id="rId5"/>
    <p:sldId id="299" r:id="rId6"/>
    <p:sldId id="281" r:id="rId7"/>
    <p:sldId id="285" r:id="rId8"/>
    <p:sldId id="295" r:id="rId9"/>
    <p:sldId id="260" r:id="rId10"/>
    <p:sldId id="282" r:id="rId11"/>
    <p:sldId id="283" r:id="rId12"/>
    <p:sldId id="287" r:id="rId13"/>
    <p:sldId id="291" r:id="rId14"/>
    <p:sldId id="263" r:id="rId15"/>
    <p:sldId id="264" r:id="rId16"/>
    <p:sldId id="303" r:id="rId17"/>
    <p:sldId id="297" r:id="rId18"/>
    <p:sldId id="292" r:id="rId19"/>
    <p:sldId id="270" r:id="rId20"/>
    <p:sldId id="289" r:id="rId21"/>
    <p:sldId id="302" r:id="rId2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2469" autoAdjust="0"/>
  </p:normalViewPr>
  <p:slideViewPr>
    <p:cSldViewPr showGuides="1">
      <p:cViewPr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16" y="-90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5A94-58DE-46B7-8338-B81F12A4ACFB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64EE5-91D7-4CF0-AE55-12A302CD8F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420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A8AE0-61C3-439A-A6E5-2FCEAF26C786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4C24C-FF0D-403F-8E29-9ABEC84FB39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51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Motivation:</a:t>
            </a:r>
            <a:r>
              <a:rPr lang="en-US" baseline="0" dirty="0" smtClean="0"/>
              <a:t> to underline the importance of Learner Retention </a:t>
            </a:r>
          </a:p>
          <a:p>
            <a:endParaRPr lang="en-US" baseline="0" dirty="0" smtClean="0"/>
          </a:p>
          <a:p>
            <a:r>
              <a:rPr lang="en-US" dirty="0" smtClean="0"/>
              <a:t>Most</a:t>
            </a:r>
            <a:r>
              <a:rPr lang="en-US" baseline="0" dirty="0" smtClean="0"/>
              <a:t> of the material here is from the book Make it Stick and Art Kohn who offered this…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46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CA" b="1" dirty="0" smtClean="0"/>
              <a:t>So, we want to strengthen </a:t>
            </a:r>
          </a:p>
          <a:p>
            <a:pPr lvl="1"/>
            <a:endParaRPr lang="en-CA" b="1" dirty="0" smtClean="0"/>
          </a:p>
          <a:p>
            <a:pPr lvl="1"/>
            <a:endParaRPr lang="en-CA" b="1" dirty="0" smtClean="0"/>
          </a:p>
          <a:p>
            <a:pPr lvl="1"/>
            <a:r>
              <a:rPr lang="en-CA" b="1" dirty="0" smtClean="0"/>
              <a:t>Consolidation</a:t>
            </a:r>
          </a:p>
          <a:p>
            <a:pPr lvl="1"/>
            <a:r>
              <a:rPr lang="en-CA" b="1" dirty="0" smtClean="0"/>
              <a:t>Retrieval</a:t>
            </a:r>
          </a:p>
          <a:p>
            <a:endParaRPr lang="en-CA" sz="1800" dirty="0" smtClean="0"/>
          </a:p>
          <a:p>
            <a:r>
              <a:rPr lang="en-CA" sz="1800" dirty="0" smtClean="0"/>
              <a:t>The next few slides will introduce some strategies that we can adopt to help maximise the return on our training investment</a:t>
            </a:r>
          </a:p>
          <a:p>
            <a:endParaRPr lang="en-CA" sz="1800" dirty="0" smtClean="0"/>
          </a:p>
          <a:p>
            <a:endParaRPr lang="en-CA" sz="18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953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 smtClean="0"/>
          </a:p>
          <a:p>
            <a:r>
              <a:rPr lang="en-CA" b="1" dirty="0" smtClean="0"/>
              <a:t>Strategies where the learner is forced to retrieve information are going to improve learner retention</a:t>
            </a:r>
          </a:p>
          <a:p>
            <a:endParaRPr lang="en-CA" dirty="0" smtClean="0"/>
          </a:p>
          <a:p>
            <a:pPr marL="0" indent="0">
              <a:buNone/>
            </a:pPr>
            <a:r>
              <a:rPr lang="en-CA" u="sng" dirty="0" smtClean="0"/>
              <a:t>Some of these include - </a:t>
            </a:r>
          </a:p>
          <a:p>
            <a:r>
              <a:rPr lang="en-CA" sz="1100" dirty="0" smtClean="0"/>
              <a:t>Quizzes &amp; Self-testing</a:t>
            </a:r>
          </a:p>
          <a:p>
            <a:r>
              <a:rPr lang="en-CA" sz="1100" dirty="0" smtClean="0"/>
              <a:t>Reflection</a:t>
            </a:r>
          </a:p>
          <a:p>
            <a:r>
              <a:rPr lang="en-CA" sz="1100" dirty="0" smtClean="0"/>
              <a:t>Spacing out practice</a:t>
            </a:r>
            <a:r>
              <a:rPr lang="en-CA" sz="1100" baseline="0" dirty="0" smtClean="0"/>
              <a:t> and </a:t>
            </a:r>
            <a:r>
              <a:rPr lang="en-CA" sz="1100" dirty="0" smtClean="0"/>
              <a:t>Interleaving with other related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184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Two groups – Group 1 studied the material twice; Group 2, studied once and took a recall test.</a:t>
            </a:r>
          </a:p>
          <a:p>
            <a:r>
              <a:rPr lang="en-CA" dirty="0" smtClean="0"/>
              <a:t>After 5 </a:t>
            </a:r>
            <a:r>
              <a:rPr lang="en-CA" dirty="0" err="1" smtClean="0"/>
              <a:t>mins</a:t>
            </a:r>
            <a:r>
              <a:rPr lang="en-CA" dirty="0" smtClean="0"/>
              <a:t>, Group 1 recalled more.  </a:t>
            </a:r>
          </a:p>
          <a:p>
            <a:r>
              <a:rPr lang="en-CA" dirty="0" smtClean="0"/>
              <a:t>After one week, the results reversed…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68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Two groups – Group 1 studied the material twice; Group 2, studied once and took a recall test.</a:t>
            </a:r>
          </a:p>
          <a:p>
            <a:r>
              <a:rPr lang="en-CA" dirty="0" smtClean="0"/>
              <a:t>After 5 </a:t>
            </a:r>
            <a:r>
              <a:rPr lang="en-CA" dirty="0" err="1" smtClean="0"/>
              <a:t>mins</a:t>
            </a:r>
            <a:r>
              <a:rPr lang="en-CA" dirty="0" smtClean="0"/>
              <a:t>, Group 1 recalled more.  </a:t>
            </a:r>
          </a:p>
          <a:p>
            <a:r>
              <a:rPr lang="en-CA" dirty="0" smtClean="0"/>
              <a:t>After one week, the results reversed…</a:t>
            </a:r>
          </a:p>
          <a:p>
            <a:endParaRPr lang="en-CA" dirty="0" smtClean="0"/>
          </a:p>
          <a:p>
            <a:r>
              <a:rPr lang="en-CA" b="1" dirty="0" smtClean="0"/>
              <a:t>Incorporating testing resulted in enhanced learner retention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668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Reflection –  Reinforces the pathways through the forest</a:t>
            </a:r>
          </a:p>
          <a:p>
            <a:pPr marL="457200" lvl="1" indent="0">
              <a:buNone/>
            </a:pPr>
            <a:endParaRPr lang="en-CA" dirty="0" smtClean="0"/>
          </a:p>
          <a:p>
            <a:r>
              <a:rPr lang="en-CA" dirty="0" smtClean="0"/>
              <a:t>Studies have also shown that the physical act of </a:t>
            </a:r>
            <a:r>
              <a:rPr lang="en-CA" u="sng" dirty="0" smtClean="0"/>
              <a:t>writing</a:t>
            </a:r>
            <a:r>
              <a:rPr lang="en-CA" dirty="0" smtClean="0"/>
              <a:t> one’s thoughts down, further improves retention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850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Distributed</a:t>
            </a:r>
            <a:r>
              <a:rPr lang="en-CA" b="1" baseline="0" dirty="0" smtClean="0">
                <a:solidFill>
                  <a:srgbClr val="FF0000"/>
                </a:solidFill>
              </a:rPr>
              <a:t> study episodes over time leads to better long term retention than does cramming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Pre</a:t>
            </a:r>
            <a:r>
              <a:rPr lang="en-CA" dirty="0" smtClean="0"/>
              <a:t>-course practice</a:t>
            </a:r>
          </a:p>
          <a:p>
            <a:pPr lvl="1"/>
            <a:r>
              <a:rPr lang="en-CA" dirty="0" smtClean="0"/>
              <a:t>pre-course reading</a:t>
            </a:r>
          </a:p>
          <a:p>
            <a:pPr lvl="1"/>
            <a:r>
              <a:rPr lang="en-CA" dirty="0" smtClean="0"/>
              <a:t>Flipped classroom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213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FF0000"/>
                </a:solidFill>
              </a:rPr>
              <a:t>Distributed</a:t>
            </a:r>
            <a:r>
              <a:rPr lang="en-CA" b="1" baseline="0" dirty="0" smtClean="0">
                <a:solidFill>
                  <a:srgbClr val="FF0000"/>
                </a:solidFill>
              </a:rPr>
              <a:t> study episodes over time leads to better long term retention than does cramming</a:t>
            </a:r>
            <a:endParaRPr lang="en-CA" b="1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endParaRPr lang="en-CA" dirty="0" smtClean="0">
              <a:solidFill>
                <a:srgbClr val="FF0000"/>
              </a:solidFill>
            </a:endParaRPr>
          </a:p>
          <a:p>
            <a:r>
              <a:rPr lang="en-CA" dirty="0" smtClean="0">
                <a:solidFill>
                  <a:srgbClr val="FF0000"/>
                </a:solidFill>
              </a:rPr>
              <a:t>Post</a:t>
            </a:r>
            <a:r>
              <a:rPr lang="en-CA" dirty="0" smtClean="0"/>
              <a:t>-course practice </a:t>
            </a:r>
          </a:p>
          <a:p>
            <a:r>
              <a:rPr lang="en-CA" dirty="0" smtClean="0"/>
              <a:t>	quizzes (booster questions) </a:t>
            </a:r>
          </a:p>
          <a:p>
            <a:r>
              <a:rPr lang="en-CA" dirty="0" smtClean="0"/>
              <a:t>	reflection (webinars) serve to make stronger connections</a:t>
            </a:r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213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CA" dirty="0" smtClean="0"/>
          </a:p>
          <a:p>
            <a:pPr marL="0" indent="0" algn="ctr">
              <a:buNone/>
            </a:pPr>
            <a:r>
              <a:rPr lang="en-US" dirty="0" smtClean="0"/>
              <a:t>If your goal is to produce long-term retention, and if your goal is to produce behavior change, then </a:t>
            </a:r>
            <a:r>
              <a:rPr lang="en-US" dirty="0" smtClean="0">
                <a:solidFill>
                  <a:srgbClr val="FF0000"/>
                </a:solidFill>
              </a:rPr>
              <a:t>what you do after training is more important than what you do during training</a:t>
            </a:r>
            <a:r>
              <a:rPr lang="en-US" dirty="0" smtClean="0"/>
              <a:t>.”</a:t>
            </a:r>
          </a:p>
          <a:p>
            <a:pPr lvl="1"/>
            <a:endParaRPr lang="en-CA" b="1" dirty="0" smtClean="0"/>
          </a:p>
          <a:p>
            <a:pPr lvl="1"/>
            <a:endParaRPr lang="en-CA" b="1" dirty="0" smtClean="0"/>
          </a:p>
          <a:p>
            <a:pPr lvl="1"/>
            <a:r>
              <a:rPr lang="en-CA" b="1" dirty="0" smtClean="0"/>
              <a:t>-Reconsolidation of memory traces</a:t>
            </a:r>
          </a:p>
          <a:p>
            <a:pPr lvl="1"/>
            <a:endParaRPr lang="en-CA" b="1" dirty="0" smtClean="0"/>
          </a:p>
          <a:p>
            <a:pPr lvl="1"/>
            <a:r>
              <a:rPr lang="en-CA" b="1" dirty="0" smtClean="0"/>
              <a:t>-Interrupting forgetting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9213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Fiscal pressures  demand more efficiency and accountability on trainers and learners</a:t>
            </a:r>
          </a:p>
          <a:p>
            <a:endParaRPr lang="en-CA" dirty="0" smtClean="0"/>
          </a:p>
          <a:p>
            <a:r>
              <a:rPr lang="en-CA" dirty="0" smtClean="0"/>
              <a:t>Let’s optimise what students learn</a:t>
            </a:r>
          </a:p>
          <a:p>
            <a:r>
              <a:rPr lang="en-CA" dirty="0" smtClean="0"/>
              <a:t>Let’s invest wisely in learning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1259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Pre-course reading or flip classroom</a:t>
            </a:r>
          </a:p>
          <a:p>
            <a:endParaRPr lang="en-CA" dirty="0" smtClean="0"/>
          </a:p>
          <a:p>
            <a:r>
              <a:rPr lang="en-CA" dirty="0" smtClean="0"/>
              <a:t>Times for reflection during class</a:t>
            </a:r>
          </a:p>
          <a:p>
            <a:r>
              <a:rPr lang="en-CA" dirty="0" smtClean="0"/>
              <a:t>Quizzes and feedback</a:t>
            </a:r>
          </a:p>
          <a:p>
            <a:r>
              <a:rPr lang="en-CA" dirty="0" smtClean="0"/>
              <a:t>Interleaving topics</a:t>
            </a:r>
          </a:p>
          <a:p>
            <a:endParaRPr lang="en-CA" dirty="0" smtClean="0"/>
          </a:p>
          <a:p>
            <a:r>
              <a:rPr lang="en-CA" dirty="0" smtClean="0"/>
              <a:t>Post-course reflection, booster questions…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81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…back in your office, </a:t>
            </a:r>
            <a:r>
              <a:rPr lang="en-US" b="1" dirty="0" smtClean="0"/>
              <a:t>while</a:t>
            </a:r>
            <a:r>
              <a:rPr lang="en-US" dirty="0" smtClean="0"/>
              <a:t> you bask in the glory of your success, something</a:t>
            </a:r>
            <a:r>
              <a:rPr lang="en-US" baseline="0" dirty="0" smtClean="0"/>
              <a:t> is happening in </a:t>
            </a:r>
            <a:r>
              <a:rPr lang="en-US" dirty="0" smtClean="0"/>
              <a:t>the brains of your students. </a:t>
            </a:r>
          </a:p>
          <a:p>
            <a:r>
              <a:rPr lang="en-US" dirty="0" smtClean="0"/>
              <a:t>The neural networks that your training inspired are beginning to dissolve, …your employees are quietly </a:t>
            </a:r>
            <a:r>
              <a:rPr lang="en-US" b="1" dirty="0" smtClean="0"/>
              <a:t>forgetting</a:t>
            </a:r>
            <a:r>
              <a:rPr lang="en-US" dirty="0" smtClean="0"/>
              <a:t> almost everything you presented.</a:t>
            </a:r>
          </a:p>
          <a:p>
            <a:endParaRPr lang="en-US" dirty="0" smtClean="0"/>
          </a:p>
          <a:p>
            <a:r>
              <a:rPr lang="en-US" dirty="0" smtClean="0"/>
              <a:t>Art Kohn (2014)</a:t>
            </a: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749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29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Your</a:t>
            </a:r>
            <a:r>
              <a:rPr lang="en-CA" baseline="0" dirty="0" smtClean="0"/>
              <a:t> brain actually  needs to forget the unimportant things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r>
              <a:rPr lang="en-CA" dirty="0" smtClean="0"/>
              <a:t>But we need to find ways to interrupt the act of forgetting – to remember the important stuff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409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work of </a:t>
            </a:r>
            <a:r>
              <a:rPr lang="en-CA" dirty="0" err="1" smtClean="0"/>
              <a:t>Ebbinghaus</a:t>
            </a:r>
            <a:r>
              <a:rPr lang="en-CA" dirty="0" smtClean="0"/>
              <a:t> is well known in education   </a:t>
            </a:r>
          </a:p>
          <a:p>
            <a:r>
              <a:rPr lang="en-CA" dirty="0" smtClean="0"/>
              <a:t>               </a:t>
            </a:r>
          </a:p>
          <a:p>
            <a:r>
              <a:rPr lang="en-CA" dirty="0" smtClean="0"/>
              <a:t>(but in the 130 years since his findings, have we succeeded in mitigating the forgetting curve)? </a:t>
            </a:r>
          </a:p>
          <a:p>
            <a:endParaRPr lang="en-CA" dirty="0" smtClean="0"/>
          </a:p>
          <a:p>
            <a:r>
              <a:rPr lang="en-CA" dirty="0" smtClean="0"/>
              <a:t>You devote days in preparing a course and in just ONE day, students can forget almost 70% of the material!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6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According to Kohn,</a:t>
            </a:r>
            <a:r>
              <a:rPr lang="en-CA" baseline="0" dirty="0" smtClean="0"/>
              <a:t> “</a:t>
            </a:r>
            <a:r>
              <a:rPr lang="en-US" dirty="0" smtClean="0"/>
              <a:t>Training organizations spend 60 billion dollars a year on training programs knowing full well that most of that knowledge will quickly disappear”</a:t>
            </a:r>
          </a:p>
          <a:p>
            <a:endParaRPr lang="en-CA" dirty="0" smtClean="0"/>
          </a:p>
          <a:p>
            <a:r>
              <a:rPr lang="en-CA" dirty="0" smtClean="0"/>
              <a:t>How much do you spend on training each year? </a:t>
            </a:r>
          </a:p>
          <a:p>
            <a:endParaRPr lang="en-CA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900" dirty="0" smtClean="0"/>
              <a:t>MSC spends over $60,000 a year to send forecasters to the Winter Weather Course at COMET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2191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The Tree of Learning costs money to grow…</a:t>
            </a:r>
          </a:p>
          <a:p>
            <a:endParaRPr lang="en-CA" dirty="0" smtClean="0"/>
          </a:p>
          <a:p>
            <a:r>
              <a:rPr lang="en-CA" dirty="0" smtClean="0"/>
              <a:t>Trainers</a:t>
            </a:r>
            <a:r>
              <a:rPr lang="en-CA" baseline="0" dirty="0" smtClean="0"/>
              <a:t> want to nurture successful learning outcomes</a:t>
            </a:r>
          </a:p>
          <a:p>
            <a:endParaRPr lang="en-CA" baseline="0" dirty="0" smtClean="0"/>
          </a:p>
          <a:p>
            <a:r>
              <a:rPr lang="en-CA" baseline="0" dirty="0" smtClean="0"/>
              <a:t>Meanwhile managers are often forced with trimming the budget….  There’s an increasing demand on return on their investment</a:t>
            </a:r>
          </a:p>
          <a:p>
            <a:endParaRPr lang="en-CA" baseline="0" dirty="0" smtClean="0"/>
          </a:p>
          <a:p>
            <a:r>
              <a:rPr lang="en-CA" baseline="0" dirty="0" smtClean="0"/>
              <a:t> 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84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Most</a:t>
            </a:r>
            <a:r>
              <a:rPr lang="en-CA" baseline="0" dirty="0" smtClean="0"/>
              <a:t> of you are familiar with the 4 levels of the  Kirkpatrick Model.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to see impact on </a:t>
            </a:r>
            <a:r>
              <a:rPr lang="en-CA" b="1" dirty="0" smtClean="0"/>
              <a:t>job performance and behavioural changes</a:t>
            </a:r>
            <a:r>
              <a:rPr lang="en-CA" dirty="0" smtClean="0"/>
              <a:t>, we must first create a successful learning environment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87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learning is a 3 step process </a:t>
            </a:r>
          </a:p>
          <a:p>
            <a:pPr marL="0" indent="0">
              <a:buNone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Encoding </a:t>
            </a:r>
            <a:r>
              <a:rPr lang="en-CA" dirty="0" smtClean="0"/>
              <a:t>into short term memory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Consolidation</a:t>
            </a:r>
            <a:r>
              <a:rPr lang="en-CA" dirty="0" smtClean="0"/>
              <a:t> – moving things</a:t>
            </a:r>
            <a:r>
              <a:rPr lang="en-CA" baseline="0" dirty="0" smtClean="0"/>
              <a:t>  f</a:t>
            </a:r>
            <a:r>
              <a:rPr lang="en-CA" dirty="0" smtClean="0"/>
              <a:t>rom short term to long term memory</a:t>
            </a:r>
          </a:p>
          <a:p>
            <a:pPr marL="514350" indent="-514350">
              <a:buFont typeface="+mj-lt"/>
              <a:buAutoNum type="arabicPeriod"/>
            </a:pPr>
            <a:r>
              <a:rPr lang="en-CA" b="1" dirty="0" smtClean="0"/>
              <a:t>Retrieval</a:t>
            </a:r>
            <a:r>
              <a:rPr lang="en-CA" dirty="0" smtClean="0"/>
              <a:t> – strengthening the learning</a:t>
            </a:r>
          </a:p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We</a:t>
            </a:r>
            <a:r>
              <a:rPr lang="en-CA" baseline="0" dirty="0" smtClean="0"/>
              <a:t> want to enhance </a:t>
            </a:r>
            <a:r>
              <a:rPr lang="en-CA" u="sng" dirty="0" smtClean="0"/>
              <a:t>consolidation and retrieval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8477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 smtClean="0"/>
              <a:t>Imagine that your brain is like a forest…your memory is there somewhere.</a:t>
            </a:r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The more times you make a path to a memory, the better the path is and the easier it is to find next time </a:t>
            </a:r>
          </a:p>
          <a:p>
            <a:r>
              <a:rPr lang="en-CA" dirty="0" smtClean="0"/>
              <a:t>- Mary Pat</a:t>
            </a:r>
            <a:r>
              <a:rPr lang="en-CA" baseline="0" dirty="0" smtClean="0"/>
              <a:t> </a:t>
            </a:r>
            <a:r>
              <a:rPr lang="en-CA" dirty="0" err="1" smtClean="0"/>
              <a:t>Wenderoth</a:t>
            </a:r>
            <a:r>
              <a:rPr lang="en-CA" dirty="0" smtClean="0"/>
              <a:t>, UW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4C24C-FF0D-403F-8E29-9ABEC84FB39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74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78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61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59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14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36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890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268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824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11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05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D9FC-402B-44A4-9F5B-063DEC081CD0}" type="datetimeFigureOut">
              <a:rPr lang="en-CA" smtClean="0"/>
              <a:t>06/09/2015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0430B-4CEE-439A-B464-88729286BD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18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olutionsmag.com/articles/1379/brain-science-the-forgetting-curvethe-dirty-secret-of-corporate-train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gniteshow.com/" TargetMode="External"/><Relationship Id="rId4" Type="http://schemas.openxmlformats.org/officeDocument/2006/relationships/hyperlink" Target="http://www.learningsolutionsmag.com/articles/1400/brain-science-overcoming-the-forgetting-cur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>
            <a:noAutofit/>
          </a:bodyPr>
          <a:lstStyle/>
          <a:p>
            <a:r>
              <a:rPr lang="en-CA" sz="5400" b="1" dirty="0" smtClean="0"/>
              <a:t>Enhancing Learner Retention</a:t>
            </a:r>
            <a:endParaRPr lang="en-CA" sz="54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6400800" cy="1752600"/>
          </a:xfrm>
        </p:spPr>
        <p:txBody>
          <a:bodyPr/>
          <a:lstStyle/>
          <a:p>
            <a:r>
              <a:rPr lang="en-CA" b="1" dirty="0" smtClean="0">
                <a:solidFill>
                  <a:schemeClr val="accent2"/>
                </a:solidFill>
              </a:rPr>
              <a:t>Brad Snyder</a:t>
            </a:r>
          </a:p>
          <a:p>
            <a:r>
              <a:rPr lang="en-CA" sz="2800" dirty="0" smtClean="0">
                <a:solidFill>
                  <a:schemeClr val="accent2"/>
                </a:solidFill>
              </a:rPr>
              <a:t>Meteorological Service of Canada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06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5675921" cy="608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818" y="6411645"/>
            <a:ext cx="6804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>
                <a:solidFill>
                  <a:srgbClr val="FFFF00"/>
                </a:solidFill>
              </a:rPr>
              <a:t>http://www.hubsbookhub.com/the-reading-rabble-blog/2ttem5up80htcj7m6jpr6k61jqtojs</a:t>
            </a:r>
          </a:p>
        </p:txBody>
      </p:sp>
    </p:spTree>
    <p:extLst>
      <p:ext uri="{BB962C8B-B14F-4D97-AF65-F5344CB8AC3E}">
        <p14:creationId xmlns:p14="http://schemas.microsoft.com/office/powerpoint/2010/main" val="41690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Retrieval Strategies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4498824" cy="556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Testing Effect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8974"/>
            <a:ext cx="5389528" cy="45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6216" y="6366040"/>
            <a:ext cx="2257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err="1" smtClean="0"/>
              <a:t>Roediger</a:t>
            </a:r>
            <a:r>
              <a:rPr lang="en-CA" sz="1400" i="1" dirty="0" smtClean="0"/>
              <a:t> and </a:t>
            </a:r>
            <a:r>
              <a:rPr lang="en-CA" sz="1400" i="1" dirty="0" err="1" smtClean="0"/>
              <a:t>Karpicke</a:t>
            </a:r>
            <a:r>
              <a:rPr lang="en-CA" sz="1400" i="1" dirty="0" smtClean="0"/>
              <a:t>, 2006</a:t>
            </a:r>
            <a:endParaRPr lang="en-CA" sz="1400" i="1" dirty="0"/>
          </a:p>
        </p:txBody>
      </p:sp>
    </p:spTree>
    <p:extLst>
      <p:ext uri="{BB962C8B-B14F-4D97-AF65-F5344CB8AC3E}">
        <p14:creationId xmlns:p14="http://schemas.microsoft.com/office/powerpoint/2010/main" val="90899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The Testing Effect</a:t>
            </a:r>
            <a:endParaRPr lang="en-C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38974"/>
            <a:ext cx="5389528" cy="4588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347864" y="2328019"/>
            <a:ext cx="3456384" cy="3189213"/>
            <a:chOff x="3347864" y="2328019"/>
            <a:chExt cx="3456384" cy="3189213"/>
          </a:xfrm>
        </p:grpSpPr>
        <p:sp>
          <p:nvSpPr>
            <p:cNvPr id="4" name="Rectangle 3"/>
            <p:cNvSpPr/>
            <p:nvPr/>
          </p:nvSpPr>
          <p:spPr>
            <a:xfrm>
              <a:off x="3347864" y="2492896"/>
              <a:ext cx="504056" cy="302433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24028" y="2941398"/>
              <a:ext cx="468052" cy="257583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372200" y="3717032"/>
              <a:ext cx="432048" cy="180019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0" y="2328019"/>
              <a:ext cx="216024" cy="144016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4283968" y="3068960"/>
            <a:ext cx="396044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868144" y="3803275"/>
            <a:ext cx="396044" cy="72008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092280" y="3681898"/>
            <a:ext cx="19492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Recall improved </a:t>
            </a:r>
          </a:p>
          <a:p>
            <a:r>
              <a:rPr lang="en-CA" sz="2000" b="1" dirty="0" smtClean="0"/>
              <a:t>for those </a:t>
            </a:r>
          </a:p>
          <a:p>
            <a:r>
              <a:rPr lang="en-CA" sz="2000" b="1" dirty="0" smtClean="0"/>
              <a:t>tested</a:t>
            </a:r>
            <a:endParaRPr lang="en-CA" sz="2000" b="1" dirty="0"/>
          </a:p>
        </p:txBody>
      </p:sp>
      <p:sp>
        <p:nvSpPr>
          <p:cNvPr id="10" name="Oval 9"/>
          <p:cNvSpPr/>
          <p:nvPr/>
        </p:nvSpPr>
        <p:spPr>
          <a:xfrm>
            <a:off x="5580112" y="2528899"/>
            <a:ext cx="3563888" cy="41764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582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4795733" cy="3240360"/>
          </a:xfrm>
        </p:spPr>
      </p:pic>
      <p:sp>
        <p:nvSpPr>
          <p:cNvPr id="5" name="Cloud 4"/>
          <p:cNvSpPr/>
          <p:nvPr/>
        </p:nvSpPr>
        <p:spPr>
          <a:xfrm>
            <a:off x="3923928" y="1556792"/>
            <a:ext cx="4032448" cy="2520280"/>
          </a:xfrm>
          <a:prstGeom prst="cloud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4572000" y="1916832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How does what I read last month connect with what I’ve just learned?</a:t>
            </a:r>
            <a:endParaRPr lang="en-CA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5687254"/>
            <a:ext cx="41056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50" dirty="0"/>
              <a:t>http://blogs.ubc.ca/ransonetec530b/files/2012/07/woman-thinking.jpg</a:t>
            </a:r>
          </a:p>
        </p:txBody>
      </p:sp>
    </p:spTree>
    <p:extLst>
      <p:ext uri="{BB962C8B-B14F-4D97-AF65-F5344CB8AC3E}">
        <p14:creationId xmlns:p14="http://schemas.microsoft.com/office/powerpoint/2010/main" val="230654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49932" y="2420888"/>
            <a:ext cx="7200000" cy="3600000"/>
            <a:chOff x="1049932" y="2420888"/>
            <a:chExt cx="7200000" cy="360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932" y="2420888"/>
              <a:ext cx="7200000" cy="3600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77536" y="5713111"/>
              <a:ext cx="52162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200" dirty="0"/>
                <a:t>http://i.huffpost.com/gen/2008614/images/o-EMPTY-CLASSROOM-facebook.jpg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Spacing out practice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62632" y="2101991"/>
            <a:ext cx="2016224" cy="86177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Pre</a:t>
            </a:r>
            <a:r>
              <a:rPr lang="en-CA" sz="3200" dirty="0"/>
              <a:t>-course </a:t>
            </a:r>
            <a:endParaRPr lang="en-CA" sz="3200" dirty="0" smtClean="0"/>
          </a:p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586720" y="2088386"/>
            <a:ext cx="2376264" cy="861774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CA" sz="3200" dirty="0" smtClean="0">
                <a:solidFill>
                  <a:srgbClr val="FF0000"/>
                </a:solidFill>
              </a:rPr>
              <a:t>Post-</a:t>
            </a:r>
            <a:r>
              <a:rPr lang="en-CA" sz="3200" dirty="0" smtClean="0"/>
              <a:t>course</a:t>
            </a:r>
          </a:p>
          <a:p>
            <a:endParaRPr lang="en-CA" dirty="0"/>
          </a:p>
        </p:txBody>
      </p:sp>
      <p:sp>
        <p:nvSpPr>
          <p:cNvPr id="10" name="Left Arrow 9"/>
          <p:cNvSpPr/>
          <p:nvPr/>
        </p:nvSpPr>
        <p:spPr>
          <a:xfrm>
            <a:off x="2278130" y="2036703"/>
            <a:ext cx="1368152" cy="965140"/>
          </a:xfrm>
          <a:prstGeom prst="leftArrow">
            <a:avLst/>
          </a:prstGeom>
          <a:solidFill>
            <a:srgbClr val="FFFF99">
              <a:alpha val="81000"/>
            </a:srgbClr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Arrow 11"/>
          <p:cNvSpPr/>
          <p:nvPr/>
        </p:nvSpPr>
        <p:spPr>
          <a:xfrm rot="10800000">
            <a:off x="5194544" y="2036703"/>
            <a:ext cx="1368152" cy="965140"/>
          </a:xfrm>
          <a:prstGeom prst="leftArrow">
            <a:avLst/>
          </a:prstGeom>
          <a:solidFill>
            <a:srgbClr val="FFFF99">
              <a:alpha val="81000"/>
            </a:srgbClr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1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Spacing out practice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62632" y="2101991"/>
            <a:ext cx="2016224" cy="861774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rgbClr val="FF0000"/>
                </a:solidFill>
              </a:rPr>
              <a:t>Pre</a:t>
            </a:r>
            <a:r>
              <a:rPr lang="en-CA" sz="3200" dirty="0"/>
              <a:t>-course </a:t>
            </a:r>
            <a:endParaRPr lang="en-CA" sz="3200" dirty="0" smtClean="0"/>
          </a:p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6586720" y="2088386"/>
            <a:ext cx="2376264" cy="861774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CA" sz="3200" dirty="0" smtClean="0">
                <a:solidFill>
                  <a:srgbClr val="FF0000"/>
                </a:solidFill>
              </a:rPr>
              <a:t>Post-</a:t>
            </a:r>
            <a:r>
              <a:rPr lang="en-CA" sz="3200" dirty="0" smtClean="0"/>
              <a:t>course</a:t>
            </a:r>
          </a:p>
          <a:p>
            <a:endParaRPr lang="en-CA" dirty="0"/>
          </a:p>
        </p:txBody>
      </p:sp>
      <p:sp>
        <p:nvSpPr>
          <p:cNvPr id="10" name="Left Arrow 9"/>
          <p:cNvSpPr/>
          <p:nvPr/>
        </p:nvSpPr>
        <p:spPr>
          <a:xfrm>
            <a:off x="2278130" y="2036703"/>
            <a:ext cx="1368152" cy="965140"/>
          </a:xfrm>
          <a:prstGeom prst="leftArrow">
            <a:avLst/>
          </a:prstGeom>
          <a:solidFill>
            <a:srgbClr val="FFFF99">
              <a:alpha val="48627"/>
            </a:srgbClr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Left Arrow 11"/>
          <p:cNvSpPr/>
          <p:nvPr/>
        </p:nvSpPr>
        <p:spPr>
          <a:xfrm rot="10800000">
            <a:off x="5194544" y="2036703"/>
            <a:ext cx="1368152" cy="965140"/>
          </a:xfrm>
          <a:prstGeom prst="leftArrow">
            <a:avLst/>
          </a:prstGeom>
          <a:solidFill>
            <a:srgbClr val="FFFF99">
              <a:alpha val="48627"/>
            </a:srgbClr>
          </a:solidFill>
          <a:ln w="349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397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2" y="0"/>
            <a:ext cx="881269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0528" y="5085184"/>
            <a:ext cx="93245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FF00"/>
                </a:solidFill>
              </a:rPr>
              <a:t>…</a:t>
            </a:r>
            <a:r>
              <a:rPr lang="en-US" sz="36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What </a:t>
            </a:r>
            <a:r>
              <a:rPr lang="en-US" sz="36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you do after training is more important </a:t>
            </a:r>
            <a:endParaRPr lang="en-US" sz="3600" b="1" i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  <a:p>
            <a:pPr algn="ctr"/>
            <a:r>
              <a:rPr lang="en-US" sz="36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than what </a:t>
            </a:r>
            <a:r>
              <a:rPr lang="en-US" sz="3600" b="1" i="1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you do during </a:t>
            </a:r>
            <a:r>
              <a:rPr lang="en-US" sz="3600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training</a:t>
            </a:r>
          </a:p>
          <a:p>
            <a:pPr algn="ctr"/>
            <a:r>
              <a:rPr lang="en-US" sz="2800" i="1" dirty="0" smtClean="0">
                <a:solidFill>
                  <a:srgbClr val="FFFF00"/>
                </a:solidFill>
              </a:rPr>
              <a:t>Kohn, 2014</a:t>
            </a:r>
            <a:endParaRPr lang="en-CA" sz="2800" i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6458860"/>
            <a:ext cx="3193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/>
              <a:t>http://jpg1.lapl.org/pics43/00041180.jpg</a:t>
            </a:r>
          </a:p>
        </p:txBody>
      </p:sp>
    </p:spTree>
    <p:extLst>
      <p:ext uri="{BB962C8B-B14F-4D97-AF65-F5344CB8AC3E}">
        <p14:creationId xmlns:p14="http://schemas.microsoft.com/office/powerpoint/2010/main" val="127815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sz="3600" dirty="0"/>
              <a:t>You can get a good deal from rehearsal,</a:t>
            </a:r>
          </a:p>
          <a:p>
            <a:pPr marL="0" indent="0" algn="ctr">
              <a:buNone/>
            </a:pPr>
            <a:r>
              <a:rPr lang="en-CA" sz="3600" dirty="0"/>
              <a:t>If it </a:t>
            </a:r>
            <a:r>
              <a:rPr lang="en-CA" sz="3600" dirty="0" smtClean="0"/>
              <a:t>has </a:t>
            </a:r>
            <a:r>
              <a:rPr lang="en-CA" sz="3600" dirty="0"/>
              <a:t>the proper dispersal.</a:t>
            </a:r>
          </a:p>
          <a:p>
            <a:pPr marL="0" indent="0" algn="ctr">
              <a:buNone/>
            </a:pPr>
            <a:r>
              <a:rPr lang="en-CA" sz="3600" dirty="0" smtClean="0"/>
              <a:t>Cramming will </a:t>
            </a:r>
            <a:r>
              <a:rPr lang="en-CA" sz="3600" dirty="0"/>
              <a:t>not do the trick</a:t>
            </a:r>
          </a:p>
          <a:p>
            <a:pPr marL="0" indent="0" algn="ctr">
              <a:buNone/>
            </a:pPr>
            <a:r>
              <a:rPr lang="en-CA" sz="3600" dirty="0"/>
              <a:t>If you </a:t>
            </a:r>
            <a:r>
              <a:rPr lang="en-CA" sz="3600" dirty="0" smtClean="0"/>
              <a:t>want </a:t>
            </a:r>
            <a:r>
              <a:rPr lang="en-CA" sz="3600" dirty="0"/>
              <a:t>it to stick</a:t>
            </a:r>
          </a:p>
          <a:p>
            <a:pPr marL="0" indent="0" algn="ctr">
              <a:buNone/>
            </a:pPr>
            <a:r>
              <a:rPr lang="en-CA" sz="3600" dirty="0" smtClean="0"/>
              <a:t>So, don’t </a:t>
            </a:r>
            <a:r>
              <a:rPr lang="en-CA" sz="3600" dirty="0"/>
              <a:t>forget your testing </a:t>
            </a:r>
          </a:p>
          <a:p>
            <a:pPr marL="0" indent="0" algn="ctr">
              <a:buNone/>
            </a:pPr>
            <a:r>
              <a:rPr lang="en-CA" sz="3600" dirty="0"/>
              <a:t>And managers will keep on investing</a:t>
            </a:r>
          </a:p>
          <a:p>
            <a:endParaRPr lang="en-CA" i="1" dirty="0" smtClean="0"/>
          </a:p>
          <a:p>
            <a:endParaRPr lang="en-CA" i="1" dirty="0"/>
          </a:p>
          <a:p>
            <a:pPr marL="0" indent="0">
              <a:buNone/>
            </a:pPr>
            <a:r>
              <a:rPr lang="en-CA" i="1" dirty="0" smtClean="0"/>
              <a:t>Modified from Ulrich </a:t>
            </a:r>
            <a:r>
              <a:rPr lang="en-CA" i="1" dirty="0" err="1" smtClean="0"/>
              <a:t>Neisser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11042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conclusion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810000" cy="2762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79" y="1808750"/>
            <a:ext cx="2520280" cy="4656676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2202694" y="1340768"/>
            <a:ext cx="1512168" cy="1224136"/>
          </a:xfrm>
          <a:prstGeom prst="noSmoking">
            <a:avLst/>
          </a:prstGeom>
          <a:solidFill>
            <a:srgbClr val="FF0000">
              <a:alpha val="58000"/>
            </a:srgbClr>
          </a:solidFill>
          <a:ln w="9525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5652120" y="1941320"/>
            <a:ext cx="2595500" cy="2425241"/>
          </a:xfrm>
          <a:prstGeom prst="noSmoking">
            <a:avLst/>
          </a:prstGeom>
          <a:solidFill>
            <a:srgbClr val="FF0000">
              <a:alpha val="58000"/>
            </a:srgbClr>
          </a:solidFill>
          <a:ln w="9525">
            <a:solidFill>
              <a:srgbClr val="FF0000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09" y="450000"/>
            <a:ext cx="6408000" cy="640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7004" y="6384681"/>
            <a:ext cx="616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/>
              <a:t>http://blogs.koreanclass101.com/blog/2013/08/31/korean-word-of-the-day-satisfied-adjective/</a:t>
            </a:r>
          </a:p>
        </p:txBody>
      </p:sp>
    </p:spTree>
    <p:extLst>
      <p:ext uri="{BB962C8B-B14F-4D97-AF65-F5344CB8AC3E}">
        <p14:creationId xmlns:p14="http://schemas.microsoft.com/office/powerpoint/2010/main" val="403058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can you do ‘now’ to help enhance learner retention?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069297" y="2564904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800" dirty="0" smtClean="0">
                <a:solidFill>
                  <a:srgbClr val="FF0000"/>
                </a:solidFill>
              </a:rPr>
              <a:t>?</a:t>
            </a:r>
            <a:endParaRPr lang="en-CA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Make it Stick – </a:t>
            </a:r>
            <a:r>
              <a:rPr lang="en-CA" sz="2800" dirty="0" smtClean="0"/>
              <a:t>The Science of Successful Learning</a:t>
            </a:r>
            <a:r>
              <a:rPr lang="en-CA" dirty="0" smtClean="0"/>
              <a:t>. Brown, P.C. et al 2014.</a:t>
            </a:r>
          </a:p>
          <a:p>
            <a:endParaRPr lang="en-CA" dirty="0"/>
          </a:p>
          <a:p>
            <a:r>
              <a:rPr lang="en-CA" dirty="0" smtClean="0"/>
              <a:t>Art Kohn</a:t>
            </a:r>
          </a:p>
          <a:p>
            <a:pPr lvl="1"/>
            <a:r>
              <a:rPr lang="en-CA" dirty="0">
                <a:hlinkClick r:id="rId3"/>
              </a:rPr>
              <a:t>http://</a:t>
            </a:r>
            <a:r>
              <a:rPr lang="en-CA" dirty="0" smtClean="0">
                <a:hlinkClick r:id="rId3"/>
              </a:rPr>
              <a:t>www.learningsolutionsmag.com/articles/1379/brain-science-the-forgetting-curvethe-dirty-secret-of-corporate-training</a:t>
            </a:r>
            <a:endParaRPr lang="en-CA" dirty="0" smtClean="0"/>
          </a:p>
          <a:p>
            <a:pPr lvl="1"/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www.learningsolutionsmag.com/articles/1400/brain-science-overcoming-the-forgetting-curve</a:t>
            </a:r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Other </a:t>
            </a:r>
            <a:r>
              <a:rPr lang="en-CA" dirty="0"/>
              <a:t>examples of Ignite presentations</a:t>
            </a:r>
          </a:p>
          <a:p>
            <a:pPr lvl="1"/>
            <a:r>
              <a:rPr lang="en-CA" dirty="0">
                <a:hlinkClick r:id="rId5"/>
              </a:rPr>
              <a:t>http://igniteshow.com/</a:t>
            </a:r>
            <a:endParaRPr lang="en-CA" dirty="0"/>
          </a:p>
          <a:p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05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93" y="1772816"/>
            <a:ext cx="6802013" cy="408120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Forgetting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6558036" y="5512014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 smtClean="0"/>
              <a:t>Chris Madden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237521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2" y="1161000"/>
            <a:ext cx="8035196" cy="453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48064" y="2060848"/>
            <a:ext cx="792088" cy="259228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19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6" y="698392"/>
            <a:ext cx="8566428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1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Return on Investment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4906"/>
            <a:ext cx="57150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3669024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TRAINER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2348880"/>
            <a:ext cx="1735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MANAGER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6461974"/>
            <a:ext cx="2222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i="1" dirty="0" smtClean="0"/>
              <a:t>www.illustrationsource.com</a:t>
            </a:r>
            <a:endParaRPr lang="en-CA" sz="1600" i="1" dirty="0"/>
          </a:p>
        </p:txBody>
      </p:sp>
    </p:spTree>
    <p:extLst>
      <p:ext uri="{BB962C8B-B14F-4D97-AF65-F5344CB8AC3E}">
        <p14:creationId xmlns:p14="http://schemas.microsoft.com/office/powerpoint/2010/main" val="394735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" y="466725"/>
            <a:ext cx="8143875" cy="5924550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5724128" y="3600644"/>
            <a:ext cx="2376264" cy="2160240"/>
          </a:xfrm>
          <a:prstGeom prst="star5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0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000" y="1916832"/>
            <a:ext cx="4320000" cy="43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96" y="2276832"/>
            <a:ext cx="5515596" cy="36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928" y="1628800"/>
            <a:ext cx="3626143" cy="506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1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Pathways to a memory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1628800"/>
            <a:ext cx="7164288" cy="42179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51720" y="2199347"/>
            <a:ext cx="5544616" cy="3389893"/>
            <a:chOff x="2051720" y="2199347"/>
            <a:chExt cx="5544616" cy="3389893"/>
          </a:xfrm>
        </p:grpSpPr>
        <p:cxnSp>
          <p:nvCxnSpPr>
            <p:cNvPr id="6" name="Straight Arrow Connector 5"/>
            <p:cNvCxnSpPr/>
            <p:nvPr/>
          </p:nvCxnSpPr>
          <p:spPr>
            <a:xfrm flipH="1" flipV="1">
              <a:off x="3275856" y="4581128"/>
              <a:ext cx="1656184" cy="216024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 flipV="1">
              <a:off x="2051720" y="4005064"/>
              <a:ext cx="1224136" cy="576064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2051720" y="3429000"/>
              <a:ext cx="936104" cy="576064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2519772" y="2708920"/>
              <a:ext cx="468052" cy="720080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519772" y="2564904"/>
              <a:ext cx="1908212" cy="144016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427984" y="2199347"/>
              <a:ext cx="1512168" cy="360040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4939545" y="4797152"/>
              <a:ext cx="2656791" cy="792088"/>
            </a:xfrm>
            <a:prstGeom prst="straightConnector1">
              <a:avLst/>
            </a:prstGeom>
            <a:ln w="31750">
              <a:solidFill>
                <a:srgbClr val="FFC000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477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868</Words>
  <Application>Microsoft Office PowerPoint</Application>
  <PresentationFormat>On-screen Show (4:3)</PresentationFormat>
  <Paragraphs>176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Enhancing Learner Retention</vt:lpstr>
      <vt:lpstr>PowerPoint Presentation</vt:lpstr>
      <vt:lpstr>Forgetting</vt:lpstr>
      <vt:lpstr>PowerPoint Presentation</vt:lpstr>
      <vt:lpstr>PowerPoint Presentation</vt:lpstr>
      <vt:lpstr>Return on Investment</vt:lpstr>
      <vt:lpstr>PowerPoint Presentation</vt:lpstr>
      <vt:lpstr>Learning</vt:lpstr>
      <vt:lpstr>Pathways to a memory</vt:lpstr>
      <vt:lpstr>PowerPoint Presentation</vt:lpstr>
      <vt:lpstr>Retrieval Strategies</vt:lpstr>
      <vt:lpstr>The Testing Effect</vt:lpstr>
      <vt:lpstr>The Testing Effect</vt:lpstr>
      <vt:lpstr>Reflection</vt:lpstr>
      <vt:lpstr>Spacing out practice</vt:lpstr>
      <vt:lpstr>Spacing out practice</vt:lpstr>
      <vt:lpstr>PowerPoint Presentation</vt:lpstr>
      <vt:lpstr>PowerPoint Presentation</vt:lpstr>
      <vt:lpstr>In conclusion</vt:lpstr>
      <vt:lpstr>What can you do ‘now’ to help enhance learner retention?</vt:lpstr>
      <vt:lpstr>PowerPoint Presentation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</dc:title>
  <dc:creator>Snyder,Brad [PYR]</dc:creator>
  <cp:lastModifiedBy>Snyder,Brad [PYR]</cp:lastModifiedBy>
  <cp:revision>85</cp:revision>
  <cp:lastPrinted>2015-08-18T22:42:27Z</cp:lastPrinted>
  <dcterms:created xsi:type="dcterms:W3CDTF">2015-08-14T19:59:26Z</dcterms:created>
  <dcterms:modified xsi:type="dcterms:W3CDTF">2015-09-06T12:49:21Z</dcterms:modified>
</cp:coreProperties>
</file>