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271" r:id="rId4"/>
    <p:sldId id="261" r:id="rId5"/>
    <p:sldId id="262" r:id="rId6"/>
    <p:sldId id="270" r:id="rId7"/>
    <p:sldId id="263" r:id="rId8"/>
    <p:sldId id="264" r:id="rId9"/>
    <p:sldId id="265" r:id="rId10"/>
    <p:sldId id="266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27" autoAdjust="0"/>
  </p:normalViewPr>
  <p:slideViewPr>
    <p:cSldViewPr>
      <p:cViewPr varScale="1">
        <p:scale>
          <a:sx n="58" d="100"/>
          <a:sy n="58" d="100"/>
        </p:scale>
        <p:origin x="-102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D4AB4-35B3-4958-AF83-1D5C73A5C639}" type="datetimeFigureOut">
              <a:rPr lang="en-NZ" smtClean="0"/>
              <a:t>5/09/2015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0E587-F630-4C23-928A-55CDBC8ADE7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988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2min per slide (actual content)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0E587-F630-4C23-928A-55CDBC8ADE7D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216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What</a:t>
            </a:r>
            <a:r>
              <a:rPr lang="en-NZ" baseline="0" dirty="0" smtClean="0"/>
              <a:t> is the Challenge we’re facing?</a:t>
            </a:r>
          </a:p>
          <a:p>
            <a:r>
              <a:rPr lang="en-NZ" i="1" baseline="0" dirty="0" smtClean="0"/>
              <a:t>A long-asked Question (prompted by technology evolution), but step-change is imminent</a:t>
            </a:r>
          </a:p>
          <a:p>
            <a:r>
              <a:rPr lang="en-NZ" i="0" baseline="0" dirty="0" smtClean="0"/>
              <a:t>Com: business risk, </a:t>
            </a:r>
            <a:r>
              <a:rPr lang="en-NZ" i="0" baseline="0" dirty="0" err="1" smtClean="0"/>
              <a:t>Govt</a:t>
            </a:r>
            <a:r>
              <a:rPr lang="en-NZ" i="0" baseline="0" dirty="0" smtClean="0"/>
              <a:t>: Existence of NWS at risk.  Confusion: how to respond (as NWS)</a:t>
            </a:r>
            <a:endParaRPr lang="en-NZ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0E587-F630-4C23-928A-55CDBC8ADE7D}" type="slidenum">
              <a:rPr lang="en-NZ" smtClean="0">
                <a:solidFill>
                  <a:prstClr val="black"/>
                </a:solidFill>
              </a:rPr>
              <a:pPr/>
              <a:t>2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0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Forecasting Future of Forecasting?  Or – What</a:t>
            </a:r>
            <a:r>
              <a:rPr lang="en-NZ" baseline="0" dirty="0" smtClean="0"/>
              <a:t> is the Challenge?</a:t>
            </a:r>
          </a:p>
          <a:p>
            <a:r>
              <a:rPr lang="en-NZ" i="1" baseline="0" dirty="0" smtClean="0"/>
              <a:t>A long-asked Question (prompted by technology evolution), but step-change is likely imminent</a:t>
            </a:r>
            <a:endParaRPr lang="en-NZ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0E587-F630-4C23-928A-55CDBC8ADE7D}" type="slidenum">
              <a:rPr lang="en-NZ" smtClean="0">
                <a:solidFill>
                  <a:prstClr val="black"/>
                </a:solidFill>
              </a:rPr>
              <a:pPr/>
              <a:t>3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0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Forecasting Future of Forecasting?  Or – What</a:t>
            </a:r>
            <a:r>
              <a:rPr lang="en-NZ" baseline="0" dirty="0" smtClean="0"/>
              <a:t> is the Challenge?</a:t>
            </a:r>
          </a:p>
          <a:p>
            <a:r>
              <a:rPr lang="en-NZ" i="1" baseline="0" dirty="0" smtClean="0"/>
              <a:t>A long-asked Question (prompted by technology evolution), but step-change is likely imminent</a:t>
            </a:r>
            <a:endParaRPr lang="en-NZ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0E587-F630-4C23-928A-55CDBC8ADE7D}" type="slidenum">
              <a:rPr lang="en-NZ" smtClean="0">
                <a:solidFill>
                  <a:prstClr val="black"/>
                </a:solidFill>
              </a:rPr>
              <a:pPr/>
              <a:t>4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0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i="0" dirty="0" smtClean="0"/>
              <a:t>i.e. What do we need from Forecasters?   High value</a:t>
            </a:r>
            <a:r>
              <a:rPr lang="en-NZ" i="0" baseline="0" dirty="0" smtClean="0"/>
              <a:t> - </a:t>
            </a:r>
            <a:r>
              <a:rPr lang="en-NZ" i="0" dirty="0" smtClean="0"/>
              <a:t>Risk to life and property, economic well-being</a:t>
            </a:r>
          </a:p>
          <a:p>
            <a:r>
              <a:rPr lang="en-NZ" i="0" dirty="0" smtClean="0"/>
              <a:t>Effective = targeted</a:t>
            </a:r>
            <a:r>
              <a:rPr lang="en-NZ" i="0" baseline="0" dirty="0" smtClean="0"/>
              <a:t> and well communicated</a:t>
            </a:r>
            <a:endParaRPr lang="en-NZ" i="0" dirty="0" smtClean="0"/>
          </a:p>
          <a:p>
            <a:endParaRPr lang="en-NZ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0E587-F630-4C23-928A-55CDBC8ADE7D}" type="slidenum">
              <a:rPr lang="en-NZ" smtClean="0">
                <a:solidFill>
                  <a:prstClr val="black"/>
                </a:solidFill>
              </a:rPr>
              <a:pPr/>
              <a:t>5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0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i="0" baseline="0" dirty="0" smtClean="0"/>
              <a:t>Met Knowledge alone not </a:t>
            </a:r>
            <a:r>
              <a:rPr lang="en-NZ" i="0" baseline="0" dirty="0" smtClean="0"/>
              <a:t>enough…employment </a:t>
            </a:r>
            <a:r>
              <a:rPr lang="en-NZ" i="0" baseline="0" dirty="0" smtClean="0"/>
              <a:t>policy…and culture</a:t>
            </a:r>
            <a:endParaRPr lang="en-NZ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0E587-F630-4C23-928A-55CDBC8ADE7D}" type="slidenum">
              <a:rPr lang="en-NZ" smtClean="0">
                <a:solidFill>
                  <a:prstClr val="black"/>
                </a:solidFill>
              </a:rPr>
              <a:pPr/>
              <a:t>6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07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i="0" dirty="0" smtClean="0"/>
              <a:t>Some of this has</a:t>
            </a:r>
            <a:r>
              <a:rPr lang="en-NZ" i="0" baseline="0" dirty="0" smtClean="0"/>
              <a:t> been increasingly true for decades, but more pressing now: need to be adaptive, diverse</a:t>
            </a:r>
          </a:p>
          <a:p>
            <a:r>
              <a:rPr lang="en-NZ" i="0" baseline="0" dirty="0" smtClean="0"/>
              <a:t>Cannot be, or is expensive/slow to teach.  Shift work or </a:t>
            </a:r>
            <a:r>
              <a:rPr lang="en-NZ" i="0" baseline="0" dirty="0" smtClean="0"/>
              <a:t>not/client meetings  </a:t>
            </a:r>
            <a:r>
              <a:rPr lang="en-NZ" i="0" baseline="0" dirty="0" smtClean="0"/>
              <a:t>- </a:t>
            </a:r>
            <a:r>
              <a:rPr lang="en-NZ" i="0" baseline="0" dirty="0" smtClean="0"/>
              <a:t>consider other lifestyle </a:t>
            </a:r>
            <a:r>
              <a:rPr lang="en-NZ" i="0" baseline="0" dirty="0" smtClean="0"/>
              <a:t>changes</a:t>
            </a:r>
            <a:endParaRPr lang="en-NZ" i="0" dirty="0" smtClean="0"/>
          </a:p>
          <a:p>
            <a:endParaRPr lang="en-NZ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0E587-F630-4C23-928A-55CDBC8ADE7D}" type="slidenum">
              <a:rPr lang="en-NZ" smtClean="0">
                <a:solidFill>
                  <a:prstClr val="black"/>
                </a:solidFill>
              </a:rPr>
              <a:pPr/>
              <a:t>7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07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i="0" baseline="0" dirty="0" smtClean="0"/>
              <a:t>Broader Training requirement.</a:t>
            </a:r>
          </a:p>
          <a:p>
            <a:r>
              <a:rPr lang="en-NZ" i="0" baseline="0" dirty="0" smtClean="0"/>
              <a:t>Culture </a:t>
            </a:r>
            <a:r>
              <a:rPr lang="en-NZ" i="0" baseline="0" dirty="0" smtClean="0"/>
              <a:t>of organisation must be consistent with </a:t>
            </a:r>
            <a:r>
              <a:rPr lang="en-NZ" i="0" baseline="0" dirty="0" smtClean="0"/>
              <a:t>this (adaptable, innovative </a:t>
            </a:r>
            <a:r>
              <a:rPr lang="en-NZ" i="0" baseline="0" dirty="0" err="1" smtClean="0"/>
              <a:t>etc</a:t>
            </a:r>
            <a:r>
              <a:rPr lang="en-NZ" i="0" baseline="0" dirty="0" smtClean="0"/>
              <a:t>), </a:t>
            </a:r>
            <a:r>
              <a:rPr lang="en-NZ" i="0" baseline="0" dirty="0" smtClean="0"/>
              <a:t>and sustained by individual forecasters</a:t>
            </a:r>
            <a:endParaRPr lang="en-NZ" i="0" dirty="0" smtClean="0"/>
          </a:p>
          <a:p>
            <a:endParaRPr lang="en-NZ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0E587-F630-4C23-928A-55CDBC8ADE7D}" type="slidenum">
              <a:rPr lang="en-NZ" smtClean="0">
                <a:solidFill>
                  <a:prstClr val="black"/>
                </a:solidFill>
              </a:rPr>
              <a:pPr/>
              <a:t>8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0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4"/>
          <p:cNvCxnSpPr>
            <a:cxnSpLocks noChangeShapeType="1"/>
          </p:cNvCxnSpPr>
          <p:nvPr/>
        </p:nvCxnSpPr>
        <p:spPr bwMode="auto">
          <a:xfrm>
            <a:off x="1008063" y="5013325"/>
            <a:ext cx="7667625" cy="0"/>
          </a:xfrm>
          <a:prstGeom prst="line">
            <a:avLst/>
          </a:prstGeom>
          <a:noFill/>
          <a:ln w="9525" algn="ctr">
            <a:solidFill>
              <a:srgbClr val="03202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0801" y="5085184"/>
            <a:ext cx="7785655" cy="1143000"/>
          </a:xfrm>
        </p:spPr>
        <p:txBody>
          <a:bodyPr anchor="t"/>
          <a:lstStyle>
            <a:lvl1pPr>
              <a:defRPr sz="2800" baseline="0">
                <a:solidFill>
                  <a:srgbClr val="03202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904056" y="4437112"/>
            <a:ext cx="7772400" cy="492075"/>
          </a:xfrm>
        </p:spPr>
        <p:txBody>
          <a:bodyPr anchor="b"/>
          <a:lstStyle>
            <a:lvl1pPr marL="0" indent="0">
              <a:buNone/>
              <a:defRPr sz="1200" cap="all" baseline="0">
                <a:solidFill>
                  <a:srgbClr val="03202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41" y="404664"/>
            <a:ext cx="3340901" cy="6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82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951" y="308065"/>
            <a:ext cx="3302147" cy="62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4"/>
          <p:cNvCxnSpPr>
            <a:cxnSpLocks noChangeShapeType="1"/>
          </p:cNvCxnSpPr>
          <p:nvPr/>
        </p:nvCxnSpPr>
        <p:spPr bwMode="auto">
          <a:xfrm>
            <a:off x="1008063" y="5013325"/>
            <a:ext cx="7667625" cy="0"/>
          </a:xfrm>
          <a:prstGeom prst="line">
            <a:avLst/>
          </a:prstGeom>
          <a:noFill/>
          <a:ln w="9525" algn="ctr">
            <a:solidFill>
              <a:srgbClr val="03202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0801" y="5085184"/>
            <a:ext cx="7785655" cy="1143000"/>
          </a:xfrm>
        </p:spPr>
        <p:txBody>
          <a:bodyPr anchor="t"/>
          <a:lstStyle>
            <a:lvl1pPr>
              <a:defRPr sz="2800" baseline="0">
                <a:solidFill>
                  <a:srgbClr val="E0E20C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904056" y="4437112"/>
            <a:ext cx="7772400" cy="492075"/>
          </a:xfrm>
        </p:spPr>
        <p:txBody>
          <a:bodyPr anchor="b"/>
          <a:lstStyle>
            <a:lvl1pPr marL="0" indent="0">
              <a:buNone/>
              <a:defRPr sz="1200" cap="all" baseline="0">
                <a:solidFill>
                  <a:srgbClr val="E0E20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6948264" y="6488325"/>
            <a:ext cx="1728192" cy="287111"/>
          </a:xfrm>
          <a:prstGeom prst="rect">
            <a:avLst/>
          </a:prstGeom>
          <a:solidFill>
            <a:srgbClr val="03202F"/>
          </a:solidFill>
          <a:ln w="9525" cap="flat" cmpd="sng" algn="ctr">
            <a:solidFill>
              <a:srgbClr val="0320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NZ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4691" y="6490302"/>
            <a:ext cx="1495338" cy="28315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1" name="Date Placeholder 1"/>
          <p:cNvSpPr txBox="1">
            <a:spLocks/>
          </p:cNvSpPr>
          <p:nvPr userDrawn="1"/>
        </p:nvSpPr>
        <p:spPr>
          <a:xfrm>
            <a:off x="4428107" y="6453336"/>
            <a:ext cx="2592165" cy="365125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9pPr>
          </a:lstStyle>
          <a:p>
            <a:pPr>
              <a:defRPr/>
            </a:pPr>
            <a:r>
              <a:rPr lang="en-NZ" dirty="0" smtClean="0">
                <a:solidFill>
                  <a:srgbClr val="E0E20C"/>
                </a:solidFill>
              </a:rPr>
              <a:t>POWERFUL WEATHER INTELLIGENCE.</a:t>
            </a:r>
            <a:endParaRPr lang="en-NZ" dirty="0">
              <a:solidFill>
                <a:srgbClr val="E0E20C"/>
              </a:solidFill>
            </a:endParaRPr>
          </a:p>
        </p:txBody>
      </p:sp>
      <p:cxnSp>
        <p:nvCxnSpPr>
          <p:cNvPr id="12" name="Straight Connector 10"/>
          <p:cNvCxnSpPr>
            <a:cxnSpLocks noChangeShapeType="1"/>
          </p:cNvCxnSpPr>
          <p:nvPr userDrawn="1"/>
        </p:nvCxnSpPr>
        <p:spPr bwMode="auto">
          <a:xfrm>
            <a:off x="467544" y="6381750"/>
            <a:ext cx="8208144" cy="0"/>
          </a:xfrm>
          <a:prstGeom prst="line">
            <a:avLst/>
          </a:prstGeom>
          <a:noFill/>
          <a:ln w="9525" algn="ctr">
            <a:solidFill>
              <a:srgbClr val="E0E20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23056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71055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7604" y="1268413"/>
            <a:ext cx="7164796" cy="4827587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742950" indent="-285750">
              <a:buClr>
                <a:srgbClr val="03202F"/>
              </a:buClr>
              <a:buFont typeface="Arial" pitchFamily="34" charset="0"/>
              <a:buChar char="•"/>
              <a:defRPr>
                <a:solidFill>
                  <a:srgbClr val="03202F"/>
                </a:solidFill>
              </a:defRPr>
            </a:lvl2pPr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948264" y="6453336"/>
            <a:ext cx="1800200" cy="365125"/>
          </a:xfrm>
          <a:prstGeom prst="rect">
            <a:avLst/>
          </a:prstGeom>
          <a:solidFill>
            <a:srgbClr val="E0E20C"/>
          </a:solidFill>
          <a:ln w="9525" cap="flat" cmpd="sng" algn="ctr">
            <a:solidFill>
              <a:srgbClr val="E0E2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NZ" sz="240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" name="Straight Connector 10"/>
          <p:cNvCxnSpPr>
            <a:cxnSpLocks noChangeShapeType="1"/>
          </p:cNvCxnSpPr>
          <p:nvPr userDrawn="1"/>
        </p:nvCxnSpPr>
        <p:spPr bwMode="auto">
          <a:xfrm>
            <a:off x="467544" y="6381750"/>
            <a:ext cx="8208144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4428107" y="6453336"/>
            <a:ext cx="2592165" cy="365125"/>
          </a:xfrm>
          <a:prstGeom prst="rect">
            <a:avLst/>
          </a:prstGeom>
          <a:solidFill>
            <a:srgbClr val="E0E20C"/>
          </a:solidFill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9pPr>
          </a:lstStyle>
          <a:p>
            <a:pPr>
              <a:defRPr/>
            </a:pPr>
            <a:r>
              <a:rPr lang="en-NZ" dirty="0" smtClean="0">
                <a:solidFill>
                  <a:srgbClr val="FFFFFF"/>
                </a:solidFill>
              </a:rPr>
              <a:t>POWERFUL WEATHER INTELLIGENCE.</a:t>
            </a:r>
            <a:endParaRPr lang="en-NZ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994" y="6490302"/>
            <a:ext cx="1500732" cy="28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724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6948264" y="6488325"/>
            <a:ext cx="1728192" cy="287111"/>
          </a:xfrm>
          <a:prstGeom prst="rect">
            <a:avLst/>
          </a:prstGeom>
          <a:solidFill>
            <a:srgbClr val="03202F"/>
          </a:solidFill>
          <a:ln w="9525" cap="flat" cmpd="sng" algn="ctr">
            <a:solidFill>
              <a:srgbClr val="0320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NZ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0E20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7604" y="1268413"/>
            <a:ext cx="7164796" cy="4827587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rgbClr val="E0E20C"/>
                </a:solidFill>
              </a:defRPr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4691" y="6490302"/>
            <a:ext cx="1495338" cy="28315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Date Placeholder 1"/>
          <p:cNvSpPr txBox="1">
            <a:spLocks/>
          </p:cNvSpPr>
          <p:nvPr userDrawn="1"/>
        </p:nvSpPr>
        <p:spPr>
          <a:xfrm>
            <a:off x="4428107" y="6453336"/>
            <a:ext cx="2592165" cy="365125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9pPr>
          </a:lstStyle>
          <a:p>
            <a:pPr>
              <a:defRPr/>
            </a:pPr>
            <a:r>
              <a:rPr lang="en-NZ" dirty="0" smtClean="0">
                <a:solidFill>
                  <a:srgbClr val="E0E20C"/>
                </a:solidFill>
              </a:rPr>
              <a:t>POWERFUL WEATHER INTELLIGENCE.</a:t>
            </a:r>
            <a:endParaRPr lang="en-NZ" dirty="0">
              <a:solidFill>
                <a:srgbClr val="E0E20C"/>
              </a:solidFill>
            </a:endParaRPr>
          </a:p>
        </p:txBody>
      </p:sp>
      <p:cxnSp>
        <p:nvCxnSpPr>
          <p:cNvPr id="8" name="Straight Connector 10"/>
          <p:cNvCxnSpPr>
            <a:cxnSpLocks noChangeShapeType="1"/>
          </p:cNvCxnSpPr>
          <p:nvPr userDrawn="1"/>
        </p:nvCxnSpPr>
        <p:spPr bwMode="auto">
          <a:xfrm>
            <a:off x="467544" y="6381750"/>
            <a:ext cx="8208144" cy="0"/>
          </a:xfrm>
          <a:prstGeom prst="line">
            <a:avLst/>
          </a:prstGeom>
          <a:noFill/>
          <a:ln w="9525" algn="ctr">
            <a:solidFill>
              <a:srgbClr val="E0E20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5747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355976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NZ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332582"/>
            <a:ext cx="3960440" cy="79216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6016" y="1268413"/>
            <a:ext cx="3960440" cy="4827587"/>
          </a:xfrm>
        </p:spPr>
        <p:txBody>
          <a:bodyPr/>
          <a:lstStyle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711936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355976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NZ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332582"/>
            <a:ext cx="3960440" cy="792162"/>
          </a:xfrm>
        </p:spPr>
        <p:txBody>
          <a:bodyPr anchor="b"/>
          <a:lstStyle>
            <a:lvl1pPr>
              <a:defRPr>
                <a:solidFill>
                  <a:srgbClr val="E0E20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6016" y="1268413"/>
            <a:ext cx="3960440" cy="4827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6948264" y="6488325"/>
            <a:ext cx="1728192" cy="287111"/>
          </a:xfrm>
          <a:prstGeom prst="rect">
            <a:avLst/>
          </a:prstGeom>
          <a:solidFill>
            <a:srgbClr val="03202F"/>
          </a:solidFill>
          <a:ln w="9525" cap="flat" cmpd="sng" algn="ctr">
            <a:solidFill>
              <a:srgbClr val="0320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NZ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4691" y="6490302"/>
            <a:ext cx="1495338" cy="28315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Date Placeholder 1"/>
          <p:cNvSpPr txBox="1">
            <a:spLocks/>
          </p:cNvSpPr>
          <p:nvPr userDrawn="1"/>
        </p:nvSpPr>
        <p:spPr>
          <a:xfrm>
            <a:off x="4428107" y="6453336"/>
            <a:ext cx="2592165" cy="365125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9pPr>
          </a:lstStyle>
          <a:p>
            <a:pPr>
              <a:defRPr/>
            </a:pPr>
            <a:r>
              <a:rPr lang="en-NZ" dirty="0" smtClean="0">
                <a:solidFill>
                  <a:srgbClr val="E0E20C"/>
                </a:solidFill>
              </a:rPr>
              <a:t>POWERFUL WEATHER INTELLIGENCE.</a:t>
            </a:r>
            <a:endParaRPr lang="en-NZ" dirty="0">
              <a:solidFill>
                <a:srgbClr val="E0E20C"/>
              </a:solidFill>
            </a:endParaRPr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467544" y="6381750"/>
            <a:ext cx="8208144" cy="0"/>
          </a:xfrm>
          <a:prstGeom prst="line">
            <a:avLst/>
          </a:prstGeom>
          <a:noFill/>
          <a:ln w="9525" algn="ctr">
            <a:solidFill>
              <a:srgbClr val="E0E20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1233480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604" y="2996952"/>
            <a:ext cx="7164796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948264" y="6453336"/>
            <a:ext cx="1800200" cy="365125"/>
          </a:xfrm>
          <a:prstGeom prst="rect">
            <a:avLst/>
          </a:prstGeom>
          <a:solidFill>
            <a:srgbClr val="E0E20C"/>
          </a:solidFill>
          <a:ln w="9525" cap="flat" cmpd="sng" algn="ctr">
            <a:solidFill>
              <a:srgbClr val="E0E2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NZ" sz="240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" name="Straight Connector 10"/>
          <p:cNvCxnSpPr>
            <a:cxnSpLocks noChangeShapeType="1"/>
          </p:cNvCxnSpPr>
          <p:nvPr userDrawn="1"/>
        </p:nvCxnSpPr>
        <p:spPr bwMode="auto">
          <a:xfrm>
            <a:off x="467544" y="6381750"/>
            <a:ext cx="8208144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Date Placeholder 1"/>
          <p:cNvSpPr txBox="1">
            <a:spLocks/>
          </p:cNvSpPr>
          <p:nvPr userDrawn="1"/>
        </p:nvSpPr>
        <p:spPr>
          <a:xfrm>
            <a:off x="4428107" y="6453336"/>
            <a:ext cx="2592165" cy="365125"/>
          </a:xfrm>
          <a:prstGeom prst="rect">
            <a:avLst/>
          </a:prstGeom>
          <a:solidFill>
            <a:srgbClr val="E0E20C"/>
          </a:solidFill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9pPr>
          </a:lstStyle>
          <a:p>
            <a:pPr>
              <a:defRPr/>
            </a:pPr>
            <a:r>
              <a:rPr lang="en-NZ" dirty="0" smtClean="0">
                <a:solidFill>
                  <a:srgbClr val="FFFFFF"/>
                </a:solidFill>
              </a:rPr>
              <a:t>POWERFUL WEATHER INTELLIGENCE.</a:t>
            </a:r>
            <a:endParaRPr lang="en-NZ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994" y="6490302"/>
            <a:ext cx="1500732" cy="28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60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604" y="2996952"/>
            <a:ext cx="7164796" cy="792162"/>
          </a:xfrm>
        </p:spPr>
        <p:txBody>
          <a:bodyPr/>
          <a:lstStyle>
            <a:lvl1pPr>
              <a:defRPr>
                <a:solidFill>
                  <a:srgbClr val="E0E20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6948264" y="6488325"/>
            <a:ext cx="1728192" cy="287111"/>
          </a:xfrm>
          <a:prstGeom prst="rect">
            <a:avLst/>
          </a:prstGeom>
          <a:solidFill>
            <a:srgbClr val="03202F"/>
          </a:solidFill>
          <a:ln w="9525" cap="flat" cmpd="sng" algn="ctr">
            <a:solidFill>
              <a:srgbClr val="0320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NZ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4691" y="6490302"/>
            <a:ext cx="1495338" cy="28315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Date Placeholder 1"/>
          <p:cNvSpPr txBox="1">
            <a:spLocks/>
          </p:cNvSpPr>
          <p:nvPr userDrawn="1"/>
        </p:nvSpPr>
        <p:spPr>
          <a:xfrm>
            <a:off x="4428107" y="6453336"/>
            <a:ext cx="2592165" cy="365125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9pPr>
          </a:lstStyle>
          <a:p>
            <a:pPr>
              <a:defRPr/>
            </a:pPr>
            <a:r>
              <a:rPr lang="en-NZ" dirty="0" smtClean="0">
                <a:solidFill>
                  <a:srgbClr val="E0E20C"/>
                </a:solidFill>
              </a:rPr>
              <a:t>POWERFUL WEATHER INTELLIGENCE.</a:t>
            </a:r>
            <a:endParaRPr lang="en-NZ" dirty="0">
              <a:solidFill>
                <a:srgbClr val="E0E20C"/>
              </a:solidFill>
            </a:endParaRPr>
          </a:p>
        </p:txBody>
      </p:sp>
      <p:cxnSp>
        <p:nvCxnSpPr>
          <p:cNvPr id="7" name="Straight Connector 10"/>
          <p:cNvCxnSpPr>
            <a:cxnSpLocks noChangeShapeType="1"/>
          </p:cNvCxnSpPr>
          <p:nvPr userDrawn="1"/>
        </p:nvCxnSpPr>
        <p:spPr bwMode="auto">
          <a:xfrm>
            <a:off x="467544" y="6381750"/>
            <a:ext cx="8208144" cy="0"/>
          </a:xfrm>
          <a:prstGeom prst="line">
            <a:avLst/>
          </a:prstGeom>
          <a:noFill/>
          <a:ln w="9525" algn="ctr">
            <a:solidFill>
              <a:srgbClr val="E0E20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99525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063" y="1268413"/>
            <a:ext cx="3491929" cy="4827587"/>
          </a:xfrm>
        </p:spPr>
        <p:txBody>
          <a:bodyPr/>
          <a:lstStyle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80471" y="1268760"/>
            <a:ext cx="3491929" cy="4827587"/>
          </a:xfrm>
        </p:spPr>
        <p:txBody>
          <a:bodyPr/>
          <a:lstStyle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144421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7603" y="1268413"/>
            <a:ext cx="3492000" cy="4827587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742950" indent="-285750">
              <a:buClr>
                <a:srgbClr val="03202F"/>
              </a:buClr>
              <a:buFont typeface="Arial" pitchFamily="34" charset="0"/>
              <a:buChar char="•"/>
              <a:defRPr>
                <a:solidFill>
                  <a:srgbClr val="03202F"/>
                </a:solidFill>
              </a:defRPr>
            </a:lvl2pPr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948264" y="6453336"/>
            <a:ext cx="1800200" cy="365125"/>
          </a:xfrm>
          <a:prstGeom prst="rect">
            <a:avLst/>
          </a:prstGeom>
          <a:solidFill>
            <a:srgbClr val="E0E20C"/>
          </a:solidFill>
          <a:ln w="9525" cap="flat" cmpd="sng" algn="ctr">
            <a:solidFill>
              <a:srgbClr val="E0E2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NZ" sz="240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" name="Straight Connector 10"/>
          <p:cNvCxnSpPr>
            <a:cxnSpLocks noChangeShapeType="1"/>
          </p:cNvCxnSpPr>
          <p:nvPr userDrawn="1"/>
        </p:nvCxnSpPr>
        <p:spPr bwMode="auto">
          <a:xfrm>
            <a:off x="467544" y="6381750"/>
            <a:ext cx="8208144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4428107" y="6453336"/>
            <a:ext cx="2592165" cy="365125"/>
          </a:xfrm>
          <a:prstGeom prst="rect">
            <a:avLst/>
          </a:prstGeom>
          <a:solidFill>
            <a:srgbClr val="E0E20C"/>
          </a:solidFill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9pPr>
          </a:lstStyle>
          <a:p>
            <a:pPr>
              <a:defRPr/>
            </a:pPr>
            <a:r>
              <a:rPr lang="en-NZ" dirty="0" smtClean="0">
                <a:solidFill>
                  <a:srgbClr val="FFFFFF"/>
                </a:solidFill>
              </a:rPr>
              <a:t>POWERFUL WEATHER INTELLIGENCE.</a:t>
            </a:r>
            <a:endParaRPr lang="en-NZ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994" y="6490302"/>
            <a:ext cx="1500732" cy="28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80400" y="1268760"/>
            <a:ext cx="3492000" cy="4827587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742950" indent="-285750">
              <a:buClr>
                <a:srgbClr val="03202F"/>
              </a:buClr>
              <a:buFont typeface="Arial" pitchFamily="34" charset="0"/>
              <a:buChar char="•"/>
              <a:defRPr>
                <a:solidFill>
                  <a:srgbClr val="03202F"/>
                </a:solidFill>
              </a:defRPr>
            </a:lvl2pPr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0113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6948264" y="6488325"/>
            <a:ext cx="1728192" cy="287111"/>
          </a:xfrm>
          <a:prstGeom prst="rect">
            <a:avLst/>
          </a:prstGeom>
          <a:solidFill>
            <a:srgbClr val="03202F"/>
          </a:solidFill>
          <a:ln w="9525" cap="flat" cmpd="sng" algn="ctr">
            <a:solidFill>
              <a:srgbClr val="0320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NZ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0E20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7604" y="1268413"/>
            <a:ext cx="3492000" cy="4827587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rgbClr val="E0E20C"/>
                </a:solidFill>
              </a:defRPr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4691" y="6490302"/>
            <a:ext cx="1495338" cy="28315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Date Placeholder 1"/>
          <p:cNvSpPr txBox="1">
            <a:spLocks/>
          </p:cNvSpPr>
          <p:nvPr userDrawn="1"/>
        </p:nvSpPr>
        <p:spPr>
          <a:xfrm>
            <a:off x="4428107" y="6453336"/>
            <a:ext cx="2592165" cy="365125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9pPr>
          </a:lstStyle>
          <a:p>
            <a:pPr>
              <a:defRPr/>
            </a:pPr>
            <a:r>
              <a:rPr lang="en-NZ" dirty="0" smtClean="0">
                <a:solidFill>
                  <a:srgbClr val="E0E20C"/>
                </a:solidFill>
              </a:rPr>
              <a:t>POWERFUL WEATHER INTELLIGENCE.</a:t>
            </a:r>
            <a:endParaRPr lang="en-NZ" dirty="0">
              <a:solidFill>
                <a:srgbClr val="E0E20C"/>
              </a:solidFill>
            </a:endParaRPr>
          </a:p>
        </p:txBody>
      </p:sp>
      <p:cxnSp>
        <p:nvCxnSpPr>
          <p:cNvPr id="8" name="Straight Connector 10"/>
          <p:cNvCxnSpPr>
            <a:cxnSpLocks noChangeShapeType="1"/>
          </p:cNvCxnSpPr>
          <p:nvPr userDrawn="1"/>
        </p:nvCxnSpPr>
        <p:spPr bwMode="auto">
          <a:xfrm>
            <a:off x="467544" y="6381750"/>
            <a:ext cx="8208144" cy="0"/>
          </a:xfrm>
          <a:prstGeom prst="line">
            <a:avLst/>
          </a:prstGeom>
          <a:noFill/>
          <a:ln w="9525" algn="ctr">
            <a:solidFill>
              <a:srgbClr val="E0E20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80400" y="1268760"/>
            <a:ext cx="3492000" cy="4827587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rgbClr val="E0E20C"/>
                </a:solidFill>
              </a:defRPr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71680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227735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1791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4"/>
          <p:cNvCxnSpPr>
            <a:cxnSpLocks noChangeShapeType="1"/>
          </p:cNvCxnSpPr>
          <p:nvPr/>
        </p:nvCxnSpPr>
        <p:spPr bwMode="auto">
          <a:xfrm>
            <a:off x="1008063" y="5013325"/>
            <a:ext cx="7667625" cy="0"/>
          </a:xfrm>
          <a:prstGeom prst="line">
            <a:avLst/>
          </a:prstGeom>
          <a:noFill/>
          <a:ln w="9525" algn="ctr">
            <a:solidFill>
              <a:srgbClr val="03202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0801" y="5085184"/>
            <a:ext cx="7785655" cy="1143000"/>
          </a:xfrm>
        </p:spPr>
        <p:txBody>
          <a:bodyPr anchor="t"/>
          <a:lstStyle>
            <a:lvl1pPr>
              <a:defRPr sz="2800" baseline="0">
                <a:solidFill>
                  <a:srgbClr val="03202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904056" y="4437112"/>
            <a:ext cx="7772400" cy="492075"/>
          </a:xfrm>
        </p:spPr>
        <p:txBody>
          <a:bodyPr anchor="b"/>
          <a:lstStyle>
            <a:lvl1pPr marL="0" indent="0">
              <a:buNone/>
              <a:defRPr sz="1200" cap="all" baseline="0">
                <a:solidFill>
                  <a:srgbClr val="03202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41" y="404664"/>
            <a:ext cx="3340901" cy="6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61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03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951" y="308065"/>
            <a:ext cx="3302147" cy="62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4"/>
          <p:cNvCxnSpPr>
            <a:cxnSpLocks noChangeShapeType="1"/>
          </p:cNvCxnSpPr>
          <p:nvPr/>
        </p:nvCxnSpPr>
        <p:spPr bwMode="auto">
          <a:xfrm>
            <a:off x="1008063" y="5013325"/>
            <a:ext cx="7667625" cy="0"/>
          </a:xfrm>
          <a:prstGeom prst="line">
            <a:avLst/>
          </a:prstGeom>
          <a:noFill/>
          <a:ln w="9525" algn="ctr">
            <a:solidFill>
              <a:srgbClr val="03202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0801" y="5085184"/>
            <a:ext cx="7785655" cy="1143000"/>
          </a:xfrm>
        </p:spPr>
        <p:txBody>
          <a:bodyPr anchor="t"/>
          <a:lstStyle>
            <a:lvl1pPr>
              <a:defRPr sz="2800" baseline="0">
                <a:solidFill>
                  <a:srgbClr val="E0E20C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904056" y="4437112"/>
            <a:ext cx="7772400" cy="492075"/>
          </a:xfrm>
        </p:spPr>
        <p:txBody>
          <a:bodyPr anchor="b"/>
          <a:lstStyle>
            <a:lvl1pPr marL="0" indent="0">
              <a:buNone/>
              <a:defRPr sz="1200" cap="all" baseline="0">
                <a:solidFill>
                  <a:srgbClr val="E0E20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6948264" y="6488325"/>
            <a:ext cx="1728192" cy="287111"/>
          </a:xfrm>
          <a:prstGeom prst="rect">
            <a:avLst/>
          </a:prstGeom>
          <a:solidFill>
            <a:srgbClr val="03202F"/>
          </a:solidFill>
          <a:ln w="9525" cap="flat" cmpd="sng" algn="ctr">
            <a:solidFill>
              <a:srgbClr val="0320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NZ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4691" y="6490302"/>
            <a:ext cx="1495338" cy="28315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1" name="Date Placeholder 1"/>
          <p:cNvSpPr txBox="1">
            <a:spLocks/>
          </p:cNvSpPr>
          <p:nvPr userDrawn="1"/>
        </p:nvSpPr>
        <p:spPr>
          <a:xfrm>
            <a:off x="4428107" y="6453336"/>
            <a:ext cx="2592165" cy="365125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9pPr>
          </a:lstStyle>
          <a:p>
            <a:pPr>
              <a:defRPr/>
            </a:pPr>
            <a:r>
              <a:rPr lang="en-NZ" dirty="0" smtClean="0">
                <a:solidFill>
                  <a:srgbClr val="E0E20C"/>
                </a:solidFill>
              </a:rPr>
              <a:t>POWERFUL WEATHER INTELLIGENCE.</a:t>
            </a:r>
            <a:endParaRPr lang="en-NZ" dirty="0">
              <a:solidFill>
                <a:srgbClr val="E0E20C"/>
              </a:solidFill>
            </a:endParaRPr>
          </a:p>
        </p:txBody>
      </p:sp>
      <p:cxnSp>
        <p:nvCxnSpPr>
          <p:cNvPr id="12" name="Straight Connector 10"/>
          <p:cNvCxnSpPr>
            <a:cxnSpLocks noChangeShapeType="1"/>
          </p:cNvCxnSpPr>
          <p:nvPr userDrawn="1"/>
        </p:nvCxnSpPr>
        <p:spPr bwMode="auto">
          <a:xfrm>
            <a:off x="467544" y="6381750"/>
            <a:ext cx="8208144" cy="0"/>
          </a:xfrm>
          <a:prstGeom prst="line">
            <a:avLst/>
          </a:prstGeom>
          <a:noFill/>
          <a:ln w="9525" algn="ctr">
            <a:solidFill>
              <a:srgbClr val="E0E20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31728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788421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rgbClr val="E0E2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7604" y="1268413"/>
            <a:ext cx="7164796" cy="4827587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742950" indent="-285750">
              <a:buClr>
                <a:srgbClr val="03202F"/>
              </a:buClr>
              <a:buFont typeface="Arial" pitchFamily="34" charset="0"/>
              <a:buChar char="•"/>
              <a:defRPr>
                <a:solidFill>
                  <a:srgbClr val="03202F"/>
                </a:solidFill>
              </a:defRPr>
            </a:lvl2pPr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948264" y="6453336"/>
            <a:ext cx="1800200" cy="365125"/>
          </a:xfrm>
          <a:prstGeom prst="rect">
            <a:avLst/>
          </a:prstGeom>
          <a:solidFill>
            <a:srgbClr val="E0E20C"/>
          </a:solidFill>
          <a:ln w="9525" cap="flat" cmpd="sng" algn="ctr">
            <a:solidFill>
              <a:srgbClr val="E0E2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NZ" sz="240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" name="Straight Connector 10"/>
          <p:cNvCxnSpPr>
            <a:cxnSpLocks noChangeShapeType="1"/>
          </p:cNvCxnSpPr>
          <p:nvPr userDrawn="1"/>
        </p:nvCxnSpPr>
        <p:spPr bwMode="auto">
          <a:xfrm>
            <a:off x="467544" y="6381750"/>
            <a:ext cx="8208144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4428107" y="6453336"/>
            <a:ext cx="2592165" cy="365125"/>
          </a:xfrm>
          <a:prstGeom prst="rect">
            <a:avLst/>
          </a:prstGeom>
          <a:solidFill>
            <a:srgbClr val="E0E20C"/>
          </a:solidFill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9pPr>
          </a:lstStyle>
          <a:p>
            <a:pPr>
              <a:defRPr/>
            </a:pPr>
            <a:r>
              <a:rPr lang="en-NZ" dirty="0" smtClean="0">
                <a:solidFill>
                  <a:srgbClr val="FFFFFF"/>
                </a:solidFill>
              </a:rPr>
              <a:t>POWERFUL WEATHER INTELLIGENCE.</a:t>
            </a:r>
            <a:endParaRPr lang="en-NZ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994" y="6490302"/>
            <a:ext cx="1500732" cy="28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04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solidFill>
          <a:srgbClr val="03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6948264" y="6488325"/>
            <a:ext cx="1728192" cy="287111"/>
          </a:xfrm>
          <a:prstGeom prst="rect">
            <a:avLst/>
          </a:prstGeom>
          <a:solidFill>
            <a:srgbClr val="03202F"/>
          </a:solidFill>
          <a:ln w="9525" cap="flat" cmpd="sng" algn="ctr">
            <a:solidFill>
              <a:srgbClr val="0320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NZ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0E20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7604" y="1268413"/>
            <a:ext cx="7164796" cy="4827587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rgbClr val="E0E20C"/>
                </a:solidFill>
              </a:defRPr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4691" y="6490302"/>
            <a:ext cx="1495338" cy="28315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Date Placeholder 1"/>
          <p:cNvSpPr txBox="1">
            <a:spLocks/>
          </p:cNvSpPr>
          <p:nvPr userDrawn="1"/>
        </p:nvSpPr>
        <p:spPr>
          <a:xfrm>
            <a:off x="4428107" y="6453336"/>
            <a:ext cx="2592165" cy="365125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9pPr>
          </a:lstStyle>
          <a:p>
            <a:pPr>
              <a:defRPr/>
            </a:pPr>
            <a:r>
              <a:rPr lang="en-NZ" dirty="0" smtClean="0">
                <a:solidFill>
                  <a:srgbClr val="E0E20C"/>
                </a:solidFill>
              </a:rPr>
              <a:t>POWERFUL WEATHER INTELLIGENCE.</a:t>
            </a:r>
            <a:endParaRPr lang="en-NZ" dirty="0">
              <a:solidFill>
                <a:srgbClr val="E0E20C"/>
              </a:solidFill>
            </a:endParaRPr>
          </a:p>
        </p:txBody>
      </p:sp>
      <p:cxnSp>
        <p:nvCxnSpPr>
          <p:cNvPr id="8" name="Straight Connector 10"/>
          <p:cNvCxnSpPr>
            <a:cxnSpLocks noChangeShapeType="1"/>
          </p:cNvCxnSpPr>
          <p:nvPr userDrawn="1"/>
        </p:nvCxnSpPr>
        <p:spPr bwMode="auto">
          <a:xfrm>
            <a:off x="467544" y="6381750"/>
            <a:ext cx="8208144" cy="0"/>
          </a:xfrm>
          <a:prstGeom prst="line">
            <a:avLst/>
          </a:prstGeom>
          <a:noFill/>
          <a:ln w="9525" algn="ctr">
            <a:solidFill>
              <a:srgbClr val="E0E20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0200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355976" cy="6858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NZ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332582"/>
            <a:ext cx="3960440" cy="79216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6016" y="1268413"/>
            <a:ext cx="3960440" cy="4827587"/>
          </a:xfrm>
        </p:spPr>
        <p:txBody>
          <a:bodyPr/>
          <a:lstStyle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3225004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solidFill>
          <a:srgbClr val="03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355976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NZ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332582"/>
            <a:ext cx="3960440" cy="792162"/>
          </a:xfrm>
        </p:spPr>
        <p:txBody>
          <a:bodyPr anchor="b"/>
          <a:lstStyle>
            <a:lvl1pPr>
              <a:defRPr>
                <a:solidFill>
                  <a:srgbClr val="E0E20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6016" y="1268413"/>
            <a:ext cx="3960440" cy="4827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6948264" y="6488325"/>
            <a:ext cx="1728192" cy="287111"/>
          </a:xfrm>
          <a:prstGeom prst="rect">
            <a:avLst/>
          </a:prstGeom>
          <a:solidFill>
            <a:srgbClr val="03202F"/>
          </a:solidFill>
          <a:ln w="9525" cap="flat" cmpd="sng" algn="ctr">
            <a:solidFill>
              <a:srgbClr val="0320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NZ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4691" y="6490302"/>
            <a:ext cx="1495338" cy="28315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Date Placeholder 1"/>
          <p:cNvSpPr txBox="1">
            <a:spLocks/>
          </p:cNvSpPr>
          <p:nvPr userDrawn="1"/>
        </p:nvSpPr>
        <p:spPr>
          <a:xfrm>
            <a:off x="4428107" y="6453336"/>
            <a:ext cx="2592165" cy="365125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9pPr>
          </a:lstStyle>
          <a:p>
            <a:pPr>
              <a:defRPr/>
            </a:pPr>
            <a:r>
              <a:rPr lang="en-NZ" dirty="0" smtClean="0">
                <a:solidFill>
                  <a:srgbClr val="E0E20C"/>
                </a:solidFill>
              </a:rPr>
              <a:t>POWERFUL WEATHER INTELLIGENCE.</a:t>
            </a:r>
            <a:endParaRPr lang="en-NZ" dirty="0">
              <a:solidFill>
                <a:srgbClr val="E0E20C"/>
              </a:solidFill>
            </a:endParaRPr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467544" y="6381750"/>
            <a:ext cx="8208144" cy="0"/>
          </a:xfrm>
          <a:prstGeom prst="line">
            <a:avLst/>
          </a:prstGeom>
          <a:noFill/>
          <a:ln w="9525" algn="ctr">
            <a:solidFill>
              <a:srgbClr val="E0E20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076007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rgbClr val="E0E2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604" y="2996952"/>
            <a:ext cx="7164796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948264" y="6453336"/>
            <a:ext cx="1800200" cy="365125"/>
          </a:xfrm>
          <a:prstGeom prst="rect">
            <a:avLst/>
          </a:prstGeom>
          <a:solidFill>
            <a:srgbClr val="E0E20C"/>
          </a:solidFill>
          <a:ln w="9525" cap="flat" cmpd="sng" algn="ctr">
            <a:solidFill>
              <a:srgbClr val="E0E2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NZ" sz="240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" name="Straight Connector 10"/>
          <p:cNvCxnSpPr>
            <a:cxnSpLocks noChangeShapeType="1"/>
          </p:cNvCxnSpPr>
          <p:nvPr userDrawn="1"/>
        </p:nvCxnSpPr>
        <p:spPr bwMode="auto">
          <a:xfrm>
            <a:off x="467544" y="6381750"/>
            <a:ext cx="8208144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Date Placeholder 1"/>
          <p:cNvSpPr txBox="1">
            <a:spLocks/>
          </p:cNvSpPr>
          <p:nvPr userDrawn="1"/>
        </p:nvSpPr>
        <p:spPr>
          <a:xfrm>
            <a:off x="4428107" y="6453336"/>
            <a:ext cx="2592165" cy="365125"/>
          </a:xfrm>
          <a:prstGeom prst="rect">
            <a:avLst/>
          </a:prstGeom>
          <a:solidFill>
            <a:srgbClr val="E0E20C"/>
          </a:solidFill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9pPr>
          </a:lstStyle>
          <a:p>
            <a:pPr>
              <a:defRPr/>
            </a:pPr>
            <a:r>
              <a:rPr lang="en-NZ" dirty="0" smtClean="0">
                <a:solidFill>
                  <a:srgbClr val="FFFFFF"/>
                </a:solidFill>
              </a:rPr>
              <a:t>POWERFUL WEATHER INTELLIGENCE.</a:t>
            </a:r>
            <a:endParaRPr lang="en-NZ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994" y="6490302"/>
            <a:ext cx="1500732" cy="28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173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solidFill>
          <a:srgbClr val="03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604" y="2996952"/>
            <a:ext cx="7164796" cy="792162"/>
          </a:xfrm>
        </p:spPr>
        <p:txBody>
          <a:bodyPr/>
          <a:lstStyle>
            <a:lvl1pPr>
              <a:defRPr>
                <a:solidFill>
                  <a:srgbClr val="E0E20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6948264" y="6488325"/>
            <a:ext cx="1728192" cy="287111"/>
          </a:xfrm>
          <a:prstGeom prst="rect">
            <a:avLst/>
          </a:prstGeom>
          <a:solidFill>
            <a:srgbClr val="03202F"/>
          </a:solidFill>
          <a:ln w="9525" cap="flat" cmpd="sng" algn="ctr">
            <a:solidFill>
              <a:srgbClr val="0320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NZ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4691" y="6490302"/>
            <a:ext cx="1495338" cy="28315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Date Placeholder 1"/>
          <p:cNvSpPr txBox="1">
            <a:spLocks/>
          </p:cNvSpPr>
          <p:nvPr userDrawn="1"/>
        </p:nvSpPr>
        <p:spPr>
          <a:xfrm>
            <a:off x="4428107" y="6453336"/>
            <a:ext cx="2592165" cy="365125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9pPr>
          </a:lstStyle>
          <a:p>
            <a:pPr>
              <a:defRPr/>
            </a:pPr>
            <a:r>
              <a:rPr lang="en-NZ" dirty="0" smtClean="0">
                <a:solidFill>
                  <a:srgbClr val="E0E20C"/>
                </a:solidFill>
              </a:rPr>
              <a:t>POWERFUL WEATHER INTELLIGENCE.</a:t>
            </a:r>
            <a:endParaRPr lang="en-NZ" dirty="0">
              <a:solidFill>
                <a:srgbClr val="E0E20C"/>
              </a:solidFill>
            </a:endParaRPr>
          </a:p>
        </p:txBody>
      </p:sp>
      <p:cxnSp>
        <p:nvCxnSpPr>
          <p:cNvPr id="7" name="Straight Connector 10"/>
          <p:cNvCxnSpPr>
            <a:cxnSpLocks noChangeShapeType="1"/>
          </p:cNvCxnSpPr>
          <p:nvPr userDrawn="1"/>
        </p:nvCxnSpPr>
        <p:spPr bwMode="auto">
          <a:xfrm>
            <a:off x="467544" y="6381750"/>
            <a:ext cx="8208144" cy="0"/>
          </a:xfrm>
          <a:prstGeom prst="line">
            <a:avLst/>
          </a:prstGeom>
          <a:noFill/>
          <a:ln w="9525" algn="ctr">
            <a:solidFill>
              <a:srgbClr val="E0E20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56013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063" y="1268413"/>
            <a:ext cx="3491929" cy="4827587"/>
          </a:xfrm>
        </p:spPr>
        <p:txBody>
          <a:bodyPr/>
          <a:lstStyle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80471" y="1268760"/>
            <a:ext cx="3491929" cy="4827587"/>
          </a:xfrm>
        </p:spPr>
        <p:txBody>
          <a:bodyPr/>
          <a:lstStyle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0280461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E0E2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7603" y="1268413"/>
            <a:ext cx="3492000" cy="4827587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742950" indent="-285750">
              <a:buClr>
                <a:srgbClr val="03202F"/>
              </a:buClr>
              <a:buFont typeface="Arial" pitchFamily="34" charset="0"/>
              <a:buChar char="•"/>
              <a:defRPr>
                <a:solidFill>
                  <a:srgbClr val="03202F"/>
                </a:solidFill>
              </a:defRPr>
            </a:lvl2pPr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948264" y="6453336"/>
            <a:ext cx="1800200" cy="365125"/>
          </a:xfrm>
          <a:prstGeom prst="rect">
            <a:avLst/>
          </a:prstGeom>
          <a:solidFill>
            <a:srgbClr val="E0E20C"/>
          </a:solidFill>
          <a:ln w="9525" cap="flat" cmpd="sng" algn="ctr">
            <a:solidFill>
              <a:srgbClr val="E0E2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NZ" sz="240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" name="Straight Connector 10"/>
          <p:cNvCxnSpPr>
            <a:cxnSpLocks noChangeShapeType="1"/>
          </p:cNvCxnSpPr>
          <p:nvPr userDrawn="1"/>
        </p:nvCxnSpPr>
        <p:spPr bwMode="auto">
          <a:xfrm>
            <a:off x="467544" y="6381750"/>
            <a:ext cx="8208144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4428107" y="6453336"/>
            <a:ext cx="2592165" cy="365125"/>
          </a:xfrm>
          <a:prstGeom prst="rect">
            <a:avLst/>
          </a:prstGeom>
          <a:solidFill>
            <a:srgbClr val="E0E20C"/>
          </a:solidFill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9pPr>
          </a:lstStyle>
          <a:p>
            <a:pPr>
              <a:defRPr/>
            </a:pPr>
            <a:r>
              <a:rPr lang="en-NZ" dirty="0" smtClean="0">
                <a:solidFill>
                  <a:srgbClr val="FFFFFF"/>
                </a:solidFill>
              </a:rPr>
              <a:t>POWERFUL WEATHER INTELLIGENCE.</a:t>
            </a:r>
            <a:endParaRPr lang="en-NZ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994" y="6490302"/>
            <a:ext cx="1500732" cy="28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80400" y="1268760"/>
            <a:ext cx="3492000" cy="4827587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742950" indent="-285750">
              <a:buClr>
                <a:srgbClr val="03202F"/>
              </a:buClr>
              <a:buFont typeface="Arial" pitchFamily="34" charset="0"/>
              <a:buChar char="•"/>
              <a:defRPr>
                <a:solidFill>
                  <a:srgbClr val="03202F"/>
                </a:solidFill>
              </a:defRPr>
            </a:lvl2pPr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33096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03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6948264" y="6488325"/>
            <a:ext cx="1728192" cy="287111"/>
          </a:xfrm>
          <a:prstGeom prst="rect">
            <a:avLst/>
          </a:prstGeom>
          <a:solidFill>
            <a:srgbClr val="03202F"/>
          </a:solidFill>
          <a:ln w="9525" cap="flat" cmpd="sng" algn="ctr">
            <a:solidFill>
              <a:srgbClr val="03202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NZ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0E20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7604" y="1268413"/>
            <a:ext cx="3492000" cy="4827587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rgbClr val="E0E20C"/>
                </a:solidFill>
              </a:defRPr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4691" y="6490302"/>
            <a:ext cx="1495338" cy="28315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Date Placeholder 1"/>
          <p:cNvSpPr txBox="1">
            <a:spLocks/>
          </p:cNvSpPr>
          <p:nvPr userDrawn="1"/>
        </p:nvSpPr>
        <p:spPr>
          <a:xfrm>
            <a:off x="4428107" y="6453336"/>
            <a:ext cx="2592165" cy="365125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9pPr>
          </a:lstStyle>
          <a:p>
            <a:pPr>
              <a:defRPr/>
            </a:pPr>
            <a:r>
              <a:rPr lang="en-NZ" dirty="0" smtClean="0">
                <a:solidFill>
                  <a:srgbClr val="E0E20C"/>
                </a:solidFill>
              </a:rPr>
              <a:t>POWERFUL WEATHER INTELLIGENCE.</a:t>
            </a:r>
            <a:endParaRPr lang="en-NZ" dirty="0">
              <a:solidFill>
                <a:srgbClr val="E0E20C"/>
              </a:solidFill>
            </a:endParaRPr>
          </a:p>
        </p:txBody>
      </p:sp>
      <p:cxnSp>
        <p:nvCxnSpPr>
          <p:cNvPr id="8" name="Straight Connector 10"/>
          <p:cNvCxnSpPr>
            <a:cxnSpLocks noChangeShapeType="1"/>
          </p:cNvCxnSpPr>
          <p:nvPr userDrawn="1"/>
        </p:nvCxnSpPr>
        <p:spPr bwMode="auto">
          <a:xfrm>
            <a:off x="467544" y="6381750"/>
            <a:ext cx="8208144" cy="0"/>
          </a:xfrm>
          <a:prstGeom prst="line">
            <a:avLst/>
          </a:prstGeom>
          <a:noFill/>
          <a:ln w="9525" algn="ctr">
            <a:solidFill>
              <a:srgbClr val="E0E20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80400" y="1268760"/>
            <a:ext cx="3492000" cy="4827587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rgbClr val="E0E20C"/>
                </a:solidFill>
              </a:defRPr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Clr>
                <a:srgbClr val="E0E20C"/>
              </a:buClr>
              <a:buFont typeface="Calibri" pitchFamily="34" charset="0"/>
              <a:buChar char="̵"/>
              <a:defRPr sz="1400" i="1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83192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135274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56987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30000">
              <a:schemeClr val="accent1">
                <a:shade val="67500"/>
                <a:satMod val="115000"/>
                <a:lumMod val="98000"/>
                <a:lumOff val="2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30000">
              <a:schemeClr val="accent1">
                <a:shade val="67500"/>
                <a:satMod val="115000"/>
                <a:lumMod val="98000"/>
                <a:lumOff val="2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333375"/>
            <a:ext cx="71643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268413"/>
            <a:ext cx="7164387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endParaRPr lang="en-GB" dirty="0" smtClean="0"/>
          </a:p>
        </p:txBody>
      </p:sp>
      <p:cxnSp>
        <p:nvCxnSpPr>
          <p:cNvPr id="15367" name="Straight Connector 10"/>
          <p:cNvCxnSpPr>
            <a:cxnSpLocks noChangeShapeType="1"/>
          </p:cNvCxnSpPr>
          <p:nvPr/>
        </p:nvCxnSpPr>
        <p:spPr bwMode="auto">
          <a:xfrm>
            <a:off x="467544" y="6381750"/>
            <a:ext cx="8208144" cy="0"/>
          </a:xfrm>
          <a:prstGeom prst="line">
            <a:avLst/>
          </a:prstGeom>
          <a:noFill/>
          <a:ln w="9525" algn="ctr">
            <a:solidFill>
              <a:srgbClr val="03202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Date Placeholder 1"/>
          <p:cNvSpPr txBox="1">
            <a:spLocks/>
          </p:cNvSpPr>
          <p:nvPr/>
        </p:nvSpPr>
        <p:spPr>
          <a:xfrm>
            <a:off x="4428107" y="6453336"/>
            <a:ext cx="2592165" cy="365125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9pPr>
          </a:lstStyle>
          <a:p>
            <a:pPr>
              <a:defRPr/>
            </a:pPr>
            <a:r>
              <a:rPr lang="en-NZ" dirty="0" smtClean="0">
                <a:solidFill>
                  <a:srgbClr val="03202F"/>
                </a:solidFill>
              </a:rPr>
              <a:t>POWERFUL WEATHER INTELLIGENCE.</a:t>
            </a:r>
            <a:endParaRPr lang="en-NZ" dirty="0">
              <a:solidFill>
                <a:srgbClr val="03202F"/>
              </a:solidFill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4250" y="6488325"/>
            <a:ext cx="1516219" cy="28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82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3202F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3202F"/>
          </a:solidFill>
          <a:latin typeface="Calibri" pitchFamily="34" charset="0"/>
          <a:ea typeface="ヒラギノ角ゴ Pro W3" pitchFamily="16" charset="-128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3202F"/>
          </a:solidFill>
          <a:latin typeface="Calibri" pitchFamily="34" charset="0"/>
          <a:ea typeface="ヒラギノ角ゴ Pro W3" pitchFamily="16" charset="-128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3202F"/>
          </a:solidFill>
          <a:latin typeface="Calibri" pitchFamily="34" charset="0"/>
          <a:ea typeface="ヒラギノ角ゴ Pro W3" pitchFamily="16" charset="-128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3202F"/>
          </a:solidFill>
          <a:latin typeface="Calibri" pitchFamily="34" charset="0"/>
          <a:ea typeface="ヒラギノ角ゴ Pro W3" pitchFamily="16" charset="-128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aramond" pitchFamily="18" charset="0"/>
          <a:ea typeface="ヒラギノ角ゴ Pro W3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aramond" pitchFamily="18" charset="0"/>
          <a:ea typeface="ヒラギノ角ゴ Pro W3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aramond" pitchFamily="18" charset="0"/>
          <a:ea typeface="ヒラギノ角ゴ Pro W3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aramond" pitchFamily="18" charset="0"/>
          <a:ea typeface="ヒラギノ角ゴ Pro W3" pitchFamily="16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3202F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0E20C"/>
        </a:buClr>
        <a:buFont typeface="Arial" charset="0"/>
        <a:buChar char="•"/>
        <a:defRPr>
          <a:solidFill>
            <a:srgbClr val="03202F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333375"/>
            <a:ext cx="71643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268413"/>
            <a:ext cx="7164387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endParaRPr lang="en-GB" dirty="0" smtClean="0"/>
          </a:p>
        </p:txBody>
      </p:sp>
      <p:cxnSp>
        <p:nvCxnSpPr>
          <p:cNvPr id="15367" name="Straight Connector 10"/>
          <p:cNvCxnSpPr>
            <a:cxnSpLocks noChangeShapeType="1"/>
          </p:cNvCxnSpPr>
          <p:nvPr/>
        </p:nvCxnSpPr>
        <p:spPr bwMode="auto">
          <a:xfrm>
            <a:off x="467544" y="6381750"/>
            <a:ext cx="8208144" cy="0"/>
          </a:xfrm>
          <a:prstGeom prst="line">
            <a:avLst/>
          </a:prstGeom>
          <a:noFill/>
          <a:ln w="9525" algn="ctr">
            <a:solidFill>
              <a:srgbClr val="03202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Date Placeholder 1"/>
          <p:cNvSpPr txBox="1">
            <a:spLocks/>
          </p:cNvSpPr>
          <p:nvPr/>
        </p:nvSpPr>
        <p:spPr>
          <a:xfrm>
            <a:off x="4428107" y="6453336"/>
            <a:ext cx="2592165" cy="365125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16" charset="-128"/>
                <a:cs typeface="+mn-cs"/>
              </a:defRPr>
            </a:lvl9pPr>
          </a:lstStyle>
          <a:p>
            <a:pPr>
              <a:defRPr/>
            </a:pPr>
            <a:r>
              <a:rPr lang="en-NZ" dirty="0" smtClean="0">
                <a:solidFill>
                  <a:srgbClr val="03202F"/>
                </a:solidFill>
              </a:rPr>
              <a:t>POWERFUL WEATHER INTELLIGENCE.</a:t>
            </a:r>
            <a:endParaRPr lang="en-NZ" dirty="0">
              <a:solidFill>
                <a:srgbClr val="03202F"/>
              </a:solidFill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4250" y="6488325"/>
            <a:ext cx="1516219" cy="28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23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3202F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3202F"/>
          </a:solidFill>
          <a:latin typeface="Calibri" pitchFamily="34" charset="0"/>
          <a:ea typeface="ヒラギノ角ゴ Pro W3" pitchFamily="16" charset="-128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3202F"/>
          </a:solidFill>
          <a:latin typeface="Calibri" pitchFamily="34" charset="0"/>
          <a:ea typeface="ヒラギノ角ゴ Pro W3" pitchFamily="16" charset="-128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3202F"/>
          </a:solidFill>
          <a:latin typeface="Calibri" pitchFamily="34" charset="0"/>
          <a:ea typeface="ヒラギノ角ゴ Pro W3" pitchFamily="16" charset="-128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3202F"/>
          </a:solidFill>
          <a:latin typeface="Calibri" pitchFamily="34" charset="0"/>
          <a:ea typeface="ヒラギノ角ゴ Pro W3" pitchFamily="16" charset="-128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aramond" pitchFamily="18" charset="0"/>
          <a:ea typeface="ヒラギノ角ゴ Pro W3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aramond" pitchFamily="18" charset="0"/>
          <a:ea typeface="ヒラギノ角ゴ Pro W3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aramond" pitchFamily="18" charset="0"/>
          <a:ea typeface="ヒラギノ角ゴ Pro W3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aramond" pitchFamily="18" charset="0"/>
          <a:ea typeface="ヒラギノ角ゴ Pro W3" pitchFamily="16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3202F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0E20C"/>
        </a:buClr>
        <a:buFont typeface="Arial" charset="0"/>
        <a:buChar char="•"/>
        <a:defRPr>
          <a:solidFill>
            <a:srgbClr val="03202F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.e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-22000" contrast="-12000"/>
                    </a14:imgEffect>
                  </a14:imgLayer>
                </a14:imgProps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1371600"/>
            <a:ext cx="778565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E0E20C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02F"/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02F"/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02F"/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02F"/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  <a:ea typeface="ヒラギノ角ゴ Pro W3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  <a:ea typeface="ヒラギノ角ゴ Pro W3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  <a:ea typeface="ヒラギノ角ゴ Pro W3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  <a:ea typeface="ヒラギノ角ゴ Pro W3" pitchFamily="16" charset="-128"/>
              </a:defRPr>
            </a:lvl9pPr>
          </a:lstStyle>
          <a:p>
            <a:pPr algn="ctr"/>
            <a:r>
              <a:rPr lang="en-NZ" sz="5400" kern="0" dirty="0" smtClean="0">
                <a:solidFill>
                  <a:srgbClr val="FFFF00"/>
                </a:solidFill>
              </a:rPr>
              <a:t>Training for the Future</a:t>
            </a:r>
            <a:r>
              <a:rPr lang="en-NZ" sz="4400" kern="0" dirty="0" smtClean="0">
                <a:solidFill>
                  <a:srgbClr val="FFFF00"/>
                </a:solidFill>
              </a:rPr>
              <a:t/>
            </a:r>
            <a:br>
              <a:rPr lang="en-NZ" sz="4400" kern="0" dirty="0" smtClean="0">
                <a:solidFill>
                  <a:srgbClr val="FFFF00"/>
                </a:solidFill>
              </a:rPr>
            </a:br>
            <a:r>
              <a:rPr lang="en-NZ" sz="4000" kern="0" dirty="0" smtClean="0"/>
              <a:t/>
            </a:r>
            <a:br>
              <a:rPr lang="en-NZ" sz="4000" kern="0" dirty="0" smtClean="0"/>
            </a:br>
            <a:r>
              <a:rPr lang="en-NZ" sz="3600" kern="0" dirty="0" smtClean="0">
                <a:solidFill>
                  <a:srgbClr val="FFFF00"/>
                </a:solidFill>
              </a:rPr>
              <a:t>Acquiring and Training Forecasters</a:t>
            </a:r>
            <a:br>
              <a:rPr lang="en-NZ" sz="3600" kern="0" dirty="0" smtClean="0">
                <a:solidFill>
                  <a:srgbClr val="FFFF00"/>
                </a:solidFill>
              </a:rPr>
            </a:br>
            <a:r>
              <a:rPr lang="en-NZ" sz="3600" kern="0" dirty="0" smtClean="0">
                <a:solidFill>
                  <a:srgbClr val="FFFF00"/>
                </a:solidFill>
              </a:rPr>
              <a:t> at MetService NZ</a:t>
            </a:r>
            <a:endParaRPr lang="en-NZ" sz="3600" kern="0" dirty="0">
              <a:solidFill>
                <a:srgbClr val="FFFF00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ctrTitle"/>
          </p:nvPr>
        </p:nvSpPr>
        <p:spPr>
          <a:xfrm>
            <a:off x="1600200" y="5257800"/>
            <a:ext cx="7404655" cy="11430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NZ" sz="2000" cap="all" dirty="0">
                <a:solidFill>
                  <a:srgbClr val="FFFF00"/>
                </a:solidFill>
              </a:rPr>
              <a:t>Mark Schwarz</a:t>
            </a:r>
            <a:br>
              <a:rPr lang="en-NZ" sz="2000" cap="all" dirty="0">
                <a:solidFill>
                  <a:srgbClr val="FFFF00"/>
                </a:solidFill>
              </a:rPr>
            </a:br>
            <a:r>
              <a:rPr lang="en-NZ" sz="1800" b="0" cap="all" dirty="0">
                <a:solidFill>
                  <a:srgbClr val="FFFF00"/>
                </a:solidFill>
              </a:rPr>
              <a:t>M</a:t>
            </a:r>
            <a:r>
              <a:rPr lang="en-NZ" sz="1800" b="0" dirty="0">
                <a:solidFill>
                  <a:srgbClr val="FFFF00"/>
                </a:solidFill>
              </a:rPr>
              <a:t>etService</a:t>
            </a:r>
            <a:r>
              <a:rPr lang="en-NZ" sz="1800" b="0" cap="all" dirty="0">
                <a:solidFill>
                  <a:srgbClr val="FFFF00"/>
                </a:solidFill>
              </a:rPr>
              <a:t>  NZ  Ltd</a:t>
            </a:r>
            <a:br>
              <a:rPr lang="en-NZ" sz="1800" b="0" cap="all" dirty="0">
                <a:solidFill>
                  <a:srgbClr val="FFFF00"/>
                </a:solidFill>
              </a:rPr>
            </a:br>
            <a:r>
              <a:rPr lang="en-NZ" sz="1800" b="0" dirty="0">
                <a:solidFill>
                  <a:srgbClr val="FFFF00"/>
                </a:solidFill>
              </a:rPr>
              <a:t>schwarz@metservice.com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28600"/>
            <a:ext cx="3581400" cy="74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6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730" y="609600"/>
            <a:ext cx="6748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What is the Future of Forecasting?</a:t>
            </a:r>
            <a:endParaRPr lang="en-NZ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762707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Drivers for change</a:t>
            </a:r>
            <a:r>
              <a:rPr lang="en-N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NWP performance, cheapness, availability</a:t>
            </a:r>
          </a:p>
          <a:p>
            <a:endParaRPr lang="en-NZ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Customer expectations</a:t>
            </a:r>
          </a:p>
          <a:p>
            <a:r>
              <a:rPr lang="en-NZ" sz="2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N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Convenience</a:t>
            </a:r>
          </a:p>
          <a:p>
            <a:r>
              <a:rPr lang="en-NZ" sz="2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N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Performance</a:t>
            </a:r>
          </a:p>
          <a:p>
            <a:endParaRPr lang="en-NZ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Multiple providers</a:t>
            </a:r>
          </a:p>
          <a:p>
            <a:pPr lvl="1"/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- </a:t>
            </a:r>
            <a:r>
              <a:rPr lang="en-N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Competition </a:t>
            </a:r>
            <a:r>
              <a:rPr lang="en-NZ" sz="2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(Commercial or </a:t>
            </a:r>
            <a:r>
              <a:rPr lang="en-NZ" sz="28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Govt</a:t>
            </a:r>
            <a:r>
              <a:rPr lang="en-NZ" sz="2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funding)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N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Confusion </a:t>
            </a:r>
            <a:r>
              <a:rPr lang="en-NZ" sz="2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(Multiple messages)</a:t>
            </a:r>
            <a:endParaRPr lang="en-NZ" sz="28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9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730" y="609600"/>
            <a:ext cx="5785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Options for Weather Services</a:t>
            </a:r>
            <a:endParaRPr lang="en-NZ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Don’t change</a:t>
            </a:r>
          </a:p>
          <a:p>
            <a:pPr lvl="4"/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…and become irrelevant </a:t>
            </a:r>
          </a:p>
          <a:p>
            <a:endParaRPr lang="en-NZ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NZ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OR</a:t>
            </a:r>
            <a:endParaRPr lang="en-NZ" sz="32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99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730" y="609600"/>
            <a:ext cx="5785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Options for Weather Services</a:t>
            </a:r>
            <a:endParaRPr lang="en-NZ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807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Separate:</a:t>
            </a:r>
          </a:p>
          <a:p>
            <a:endParaRPr lang="en-NZ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Low-value Services</a:t>
            </a:r>
          </a:p>
          <a:p>
            <a:r>
              <a:rPr lang="en-NZ" sz="2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N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Cheap, convenient, attractive</a:t>
            </a:r>
          </a:p>
          <a:p>
            <a:r>
              <a:rPr lang="en-NZ" sz="2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N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Largely Automated</a:t>
            </a:r>
          </a:p>
          <a:p>
            <a:endParaRPr lang="en-NZ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…from Premium Services</a:t>
            </a:r>
          </a:p>
          <a:p>
            <a:pPr lvl="1"/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- </a:t>
            </a:r>
            <a:r>
              <a:rPr lang="en-N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Accurate, Effective, Accountable</a:t>
            </a:r>
            <a:endParaRPr lang="en-NZ" sz="28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NZ" sz="2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N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Customisation, Quality, Advice </a:t>
            </a:r>
          </a:p>
          <a:p>
            <a:pPr lvl="1"/>
            <a:r>
              <a:rPr lang="en-NZ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NZ" sz="28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	(FORECASTING)</a:t>
            </a:r>
            <a:endParaRPr lang="en-NZ" sz="28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11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730" y="609600"/>
            <a:ext cx="5781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What are Premium Services?</a:t>
            </a:r>
            <a:endParaRPr lang="en-NZ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Warning Services (natural hazards)</a:t>
            </a:r>
          </a:p>
          <a:p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Or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High-end Commercial</a:t>
            </a:r>
          </a:p>
          <a:p>
            <a:endParaRPr lang="en-NZ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Must reflect customer need</a:t>
            </a:r>
          </a:p>
          <a:p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- </a:t>
            </a:r>
            <a:r>
              <a:rPr lang="en-N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Customised</a:t>
            </a:r>
            <a:endParaRPr lang="en-NZ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NZ" sz="2800" dirty="0">
                <a:solidFill>
                  <a:srgbClr val="000000"/>
                </a:solidFill>
                <a:latin typeface="Calibri" panose="020F0502020204030204" pitchFamily="34" charset="0"/>
              </a:rPr>
              <a:t>	- </a:t>
            </a:r>
            <a:r>
              <a:rPr lang="en-N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Ever-changing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Accurate &amp; Effective</a:t>
            </a:r>
          </a:p>
          <a:p>
            <a:pPr lvl="1"/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en-NZ" sz="28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44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730" y="609600"/>
            <a:ext cx="7769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What will be required of Forecast Staff?</a:t>
            </a:r>
            <a:endParaRPr lang="en-NZ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447800"/>
            <a:ext cx="8305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Market/Client Knowledge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Communication skills (verbal, written, video)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Adaptive, Resilient, Proactive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Striving to learn/develop/improve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Much more than pure Met! </a:t>
            </a:r>
          </a:p>
          <a:p>
            <a:r>
              <a:rPr lang="en-N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NZ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What of this can be ‘taught’?  </a:t>
            </a:r>
          </a:p>
          <a:p>
            <a:r>
              <a:rPr lang="en-NZ" sz="2800" dirty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en-NZ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What cannot?</a:t>
            </a:r>
            <a:endParaRPr lang="en-NZ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92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730" y="609600"/>
            <a:ext cx="7563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How does this affect Staff Acquisition?</a:t>
            </a:r>
            <a:endParaRPr lang="en-NZ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What cannot be ‘taught’ must be innate</a:t>
            </a:r>
          </a:p>
          <a:p>
            <a:endParaRPr lang="en-NZ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These are personal characteristics:</a:t>
            </a:r>
          </a:p>
          <a:p>
            <a:r>
              <a:rPr lang="en-NZ" sz="32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 </a:t>
            </a:r>
            <a:r>
              <a:rPr lang="en-N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communication skills</a:t>
            </a:r>
          </a:p>
          <a:p>
            <a:r>
              <a:rPr lang="en-NZ" sz="2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N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 </a:t>
            </a:r>
            <a:r>
              <a:rPr lang="en-NZ" sz="2800" dirty="0">
                <a:solidFill>
                  <a:srgbClr val="000000"/>
                </a:solidFill>
                <a:latin typeface="Calibri" panose="020F0502020204030204" pitchFamily="34" charset="0"/>
              </a:rPr>
              <a:t>team work</a:t>
            </a:r>
          </a:p>
          <a:p>
            <a:r>
              <a:rPr lang="en-NZ" sz="2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N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 adaptive &amp; strives to improve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Role is changing  </a:t>
            </a:r>
            <a:r>
              <a:rPr lang="en-N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e.g. Shift work?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Not just A-grade </a:t>
            </a:r>
            <a:r>
              <a:rPr lang="en-NZ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students</a:t>
            </a:r>
            <a:endParaRPr lang="en-NZ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92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730" y="609600"/>
            <a:ext cx="5945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How does this affect Training?</a:t>
            </a:r>
            <a:endParaRPr lang="en-NZ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129" y="1524000"/>
            <a:ext cx="8305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Need to </a:t>
            </a:r>
            <a:r>
              <a:rPr lang="en-NZ" sz="28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extend</a:t>
            </a:r>
            <a:r>
              <a:rPr lang="en-NZ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personal characteristics</a:t>
            </a:r>
          </a:p>
          <a:p>
            <a:pPr lvl="0"/>
            <a:r>
              <a:rPr lang="en-NZ" sz="2800" dirty="0">
                <a:solidFill>
                  <a:srgbClr val="000000"/>
                </a:solidFill>
                <a:latin typeface="Calibri" panose="020F0502020204030204" pitchFamily="34" charset="0"/>
              </a:rPr>
              <a:t>	-  </a:t>
            </a:r>
            <a:r>
              <a:rPr lang="en-NZ" sz="2400" dirty="0">
                <a:solidFill>
                  <a:srgbClr val="000000"/>
                </a:solidFill>
                <a:latin typeface="Calibri" panose="020F0502020204030204" pitchFamily="34" charset="0"/>
              </a:rPr>
              <a:t>communication skills</a:t>
            </a:r>
          </a:p>
          <a:p>
            <a:pPr lvl="0"/>
            <a:r>
              <a:rPr lang="en-NZ" sz="2400" dirty="0">
                <a:solidFill>
                  <a:srgbClr val="000000"/>
                </a:solidFill>
                <a:latin typeface="Calibri" panose="020F0502020204030204" pitchFamily="34" charset="0"/>
              </a:rPr>
              <a:t>	-  team work</a:t>
            </a:r>
          </a:p>
          <a:p>
            <a:pPr lvl="0"/>
            <a:r>
              <a:rPr lang="en-NZ" sz="2400" dirty="0">
                <a:solidFill>
                  <a:srgbClr val="000000"/>
                </a:solidFill>
                <a:latin typeface="Calibri" panose="020F0502020204030204" pitchFamily="34" charset="0"/>
              </a:rPr>
              <a:t>	-  adaptive &amp; </a:t>
            </a:r>
            <a:r>
              <a:rPr lang="en-NZ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strives </a:t>
            </a:r>
            <a:r>
              <a:rPr lang="en-NZ" sz="2400" dirty="0">
                <a:solidFill>
                  <a:srgbClr val="000000"/>
                </a:solidFill>
                <a:latin typeface="Calibri" panose="020F0502020204030204" pitchFamily="34" charset="0"/>
              </a:rPr>
              <a:t>to </a:t>
            </a:r>
            <a:r>
              <a:rPr lang="en-NZ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improve</a:t>
            </a:r>
            <a:endParaRPr lang="en-N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Understanding NWP </a:t>
            </a:r>
          </a:p>
          <a:p>
            <a:r>
              <a:rPr lang="en-NZ" sz="2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N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NZ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its interpretation, not operation</a:t>
            </a:r>
          </a:p>
          <a:p>
            <a:r>
              <a:rPr lang="en-NZ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NZ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new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Market/Client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Culture of organisation &amp; individuals  </a:t>
            </a:r>
            <a:endParaRPr lang="en-NZ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99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0" y="304800"/>
            <a:ext cx="3692950" cy="69929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1447800"/>
            <a:ext cx="7785655" cy="2286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02F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02F"/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02F"/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02F"/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02F"/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  <a:ea typeface="ヒラギノ角ゴ Pro W3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  <a:ea typeface="ヒラギノ角ゴ Pro W3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  <a:ea typeface="ヒラギノ角ゴ Pro W3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  <a:ea typeface="ヒラギノ角ゴ Pro W3" pitchFamily="16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NZ" sz="4800" kern="0" dirty="0" smtClean="0">
                <a:solidFill>
                  <a:srgbClr val="FFFF00"/>
                </a:solidFill>
              </a:rPr>
              <a:t>Training for the Future</a:t>
            </a:r>
            <a:r>
              <a:rPr lang="en-NZ" sz="4400" kern="0" dirty="0" smtClean="0">
                <a:solidFill>
                  <a:srgbClr val="FFFF00"/>
                </a:solidFill>
              </a:rPr>
              <a:t/>
            </a:r>
            <a:br>
              <a:rPr lang="en-NZ" sz="4400" kern="0" dirty="0" smtClean="0">
                <a:solidFill>
                  <a:srgbClr val="FFFF00"/>
                </a:solidFill>
              </a:rPr>
            </a:br>
            <a:r>
              <a:rPr lang="en-NZ" sz="4000" kern="0" dirty="0" smtClean="0">
                <a:solidFill>
                  <a:srgbClr val="FFFF00"/>
                </a:solidFill>
              </a:rPr>
              <a:t/>
            </a:r>
            <a:br>
              <a:rPr lang="en-NZ" sz="4000" kern="0" dirty="0" smtClean="0">
                <a:solidFill>
                  <a:srgbClr val="FFFF00"/>
                </a:solidFill>
              </a:rPr>
            </a:br>
            <a:r>
              <a:rPr lang="en-NZ" sz="3200" kern="0" cap="all" dirty="0" smtClean="0">
                <a:solidFill>
                  <a:srgbClr val="FFFF00"/>
                </a:solidFill>
              </a:rPr>
              <a:t>THANK YOU, Kamsa </a:t>
            </a:r>
            <a:r>
              <a:rPr lang="en-NZ" sz="3200" kern="0" cap="all" dirty="0" err="1" smtClean="0">
                <a:solidFill>
                  <a:srgbClr val="FFFF00"/>
                </a:solidFill>
              </a:rPr>
              <a:t>hamnida</a:t>
            </a:r>
            <a:endParaRPr lang="en-NZ" sz="3200" kern="0" cap="all" dirty="0">
              <a:solidFill>
                <a:srgbClr val="FFFF00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600200" y="5257800"/>
            <a:ext cx="7404655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02F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02F"/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02F"/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02F"/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202F"/>
                </a:solidFill>
                <a:latin typeface="Calibri" pitchFamily="34" charset="0"/>
                <a:ea typeface="ヒラギノ角ゴ Pro W3" pitchFamily="16" charset="-128"/>
                <a:cs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  <a:ea typeface="ヒラギノ角ゴ Pro W3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  <a:ea typeface="ヒラギノ角ゴ Pro W3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  <a:ea typeface="ヒラギノ角ゴ Pro W3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aramond" pitchFamily="18" charset="0"/>
                <a:ea typeface="ヒラギノ角ゴ Pro W3" pitchFamily="16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NZ" sz="2000" kern="0" cap="all" smtClean="0">
                <a:solidFill>
                  <a:srgbClr val="FFFF00"/>
                </a:solidFill>
              </a:rPr>
              <a:t>Mark Schwarz</a:t>
            </a:r>
            <a:br>
              <a:rPr lang="en-NZ" sz="2000" kern="0" cap="all" smtClean="0">
                <a:solidFill>
                  <a:srgbClr val="FFFF00"/>
                </a:solidFill>
              </a:rPr>
            </a:br>
            <a:r>
              <a:rPr lang="en-NZ" sz="1800" b="0" kern="0" cap="all" smtClean="0">
                <a:solidFill>
                  <a:srgbClr val="FFFF00"/>
                </a:solidFill>
              </a:rPr>
              <a:t>M</a:t>
            </a:r>
            <a:r>
              <a:rPr lang="en-NZ" sz="1800" b="0" kern="0" smtClean="0">
                <a:solidFill>
                  <a:srgbClr val="FFFF00"/>
                </a:solidFill>
              </a:rPr>
              <a:t>etService</a:t>
            </a:r>
            <a:r>
              <a:rPr lang="en-NZ" sz="1800" b="0" kern="0" cap="all" smtClean="0">
                <a:solidFill>
                  <a:srgbClr val="FFFF00"/>
                </a:solidFill>
              </a:rPr>
              <a:t>  NZ  Ltd</a:t>
            </a:r>
            <a:br>
              <a:rPr lang="en-NZ" sz="1800" b="0" kern="0" cap="all" smtClean="0">
                <a:solidFill>
                  <a:srgbClr val="FFFF00"/>
                </a:solidFill>
              </a:rPr>
            </a:br>
            <a:r>
              <a:rPr lang="en-NZ" sz="1800" b="0" kern="0" smtClean="0">
                <a:solidFill>
                  <a:srgbClr val="FFFF00"/>
                </a:solidFill>
              </a:rPr>
              <a:t>schwarz@metservice.com</a:t>
            </a:r>
            <a:endParaRPr lang="en-NZ" sz="1800" b="0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79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Service+presentation+template_NEWBRAND">
  <a:themeElements>
    <a:clrScheme name="MetService_PowerPoint_Template5_compress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tService_PowerPoint_Template5_compressed">
      <a:majorFont>
        <a:latin typeface="Garamond"/>
        <a:ea typeface="ヒラギノ角ゴ Pro W3"/>
        <a:cs typeface=""/>
      </a:majorFont>
      <a:minorFont>
        <a:latin typeface="Garamond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6" charset="-128"/>
          </a:defRPr>
        </a:defPPr>
      </a:lstStyle>
    </a:lnDef>
  </a:objectDefaults>
  <a:extraClrSchemeLst>
    <a:extraClrScheme>
      <a:clrScheme name="MetService_PowerPoint_Template5_compress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Service_PowerPoint_Template5_compress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Service_PowerPoint_Template5_compress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Service_PowerPoint_Template5_compress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Service_PowerPoint_Template5_compress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Service_PowerPoint_Template5_compress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Service_PowerPoint_Template5_compress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Service_PowerPoint_Template5_compress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Service_PowerPoint_Template5_compress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Service_PowerPoint_Template5_compress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Service_PowerPoint_Template5_compress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Service_PowerPoint_Template5_compress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etService+presentation+template_NEWBRAND">
  <a:themeElements>
    <a:clrScheme name="MetService_PowerPoint_Template5_compress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tService_PowerPoint_Template5_compressed">
      <a:majorFont>
        <a:latin typeface="Garamond"/>
        <a:ea typeface="ヒラギノ角ゴ Pro W3"/>
        <a:cs typeface=""/>
      </a:majorFont>
      <a:minorFont>
        <a:latin typeface="Garamond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6" charset="-128"/>
          </a:defRPr>
        </a:defPPr>
      </a:lstStyle>
    </a:lnDef>
  </a:objectDefaults>
  <a:extraClrSchemeLst>
    <a:extraClrScheme>
      <a:clrScheme name="MetService_PowerPoint_Template5_compress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Service_PowerPoint_Template5_compress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Service_PowerPoint_Template5_compress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Service_PowerPoint_Template5_compress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Service_PowerPoint_Template5_compress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Service_PowerPoint_Template5_compress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Service_PowerPoint_Template5_compress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Service_PowerPoint_Template5_compress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Service_PowerPoint_Template5_compress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Service_PowerPoint_Template5_compress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Service_PowerPoint_Template5_compress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Service_PowerPoint_Template5_compress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7599</TotalTime>
  <Words>331</Words>
  <Application>Microsoft Office PowerPoint</Application>
  <PresentationFormat>On-screen Show (4:3)</PresentationFormat>
  <Paragraphs>97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MetService+presentation+template_NEWBRAND</vt:lpstr>
      <vt:lpstr>1_MetService+presentation+template_NEWBRAND</vt:lpstr>
      <vt:lpstr>Mark Schwarz MetService  NZ  Ltd schwarz@metservice.com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for the Future</dc:title>
  <dc:creator>Mark Schwarz</dc:creator>
  <cp:lastModifiedBy>Ours</cp:lastModifiedBy>
  <cp:revision>42</cp:revision>
  <dcterms:created xsi:type="dcterms:W3CDTF">2006-08-16T00:00:00Z</dcterms:created>
  <dcterms:modified xsi:type="dcterms:W3CDTF">2015-09-04T21:58:26Z</dcterms:modified>
</cp:coreProperties>
</file>