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2" r:id="rId4"/>
    <p:sldId id="257" r:id="rId5"/>
    <p:sldId id="258" r:id="rId6"/>
    <p:sldId id="261" r:id="rId7"/>
    <p:sldId id="265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t>05/09/2015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t>05/09/2015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t>05/09/2015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t>05/09/2015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t>05/09/2015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t>05/09/2015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t>05/09/2015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t>05/09/2015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t>05/09/2015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t>05/09/2015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t>05/09/2015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37ADB-4FB9-482D-A1A4-E1F489B212F5}" type="datetimeFigureOut">
              <a:rPr lang="en-US" smtClean="0"/>
              <a:t>05/09/2015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rgbClr val="7030A0"/>
                </a:solidFill>
              </a:rPr>
              <a:t>Brainstorming</a:t>
            </a:r>
            <a:r>
              <a:rPr lang="en-CA" dirty="0" smtClean="0"/>
              <a:t>: </a:t>
            </a:r>
            <a:br>
              <a:rPr lang="en-CA" dirty="0" smtClean="0"/>
            </a:br>
            <a:r>
              <a:rPr lang="en-CA" dirty="0" smtClean="0"/>
              <a:t>Applying Learner Retention Strategies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b="1" dirty="0">
                <a:solidFill>
                  <a:schemeClr val="tx2">
                    <a:lumMod val="75000"/>
                  </a:schemeClr>
                </a:solidFill>
              </a:rPr>
              <a:t>Learning Outcome: </a:t>
            </a:r>
          </a:p>
          <a:p>
            <a:pPr marL="0" indent="0" algn="ctr">
              <a:buNone/>
            </a:pPr>
            <a:endParaRPr lang="en-CA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CA" i="1" dirty="0" smtClean="0">
                <a:solidFill>
                  <a:schemeClr val="accent1">
                    <a:lumMod val="75000"/>
                  </a:schemeClr>
                </a:solidFill>
              </a:rPr>
              <a:t>To </a:t>
            </a:r>
            <a:r>
              <a:rPr lang="en-CA" i="1" dirty="0">
                <a:solidFill>
                  <a:schemeClr val="accent1">
                    <a:lumMod val="75000"/>
                  </a:schemeClr>
                </a:solidFill>
              </a:rPr>
              <a:t>be able to design learning solutions which incorporate improved learner </a:t>
            </a:r>
            <a:r>
              <a:rPr lang="en-CA" i="1" dirty="0" smtClean="0">
                <a:solidFill>
                  <a:schemeClr val="accent1">
                    <a:lumMod val="75000"/>
                  </a:schemeClr>
                </a:solidFill>
              </a:rPr>
              <a:t>retention strategies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7030A0"/>
                </a:solidFill>
              </a:rPr>
              <a:t>Modes of Delivery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Online (asynchronous) course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Synchronous course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Classroom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Blended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6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7030A0"/>
                </a:solidFill>
              </a:rPr>
              <a:t>Learner Retention Strategies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Pre-course reading </a:t>
            </a:r>
            <a:endParaRPr lang="en-CA" dirty="0" smtClean="0"/>
          </a:p>
          <a:p>
            <a:r>
              <a:rPr lang="en-CA" dirty="0" smtClean="0"/>
              <a:t>Flipped </a:t>
            </a:r>
            <a:r>
              <a:rPr lang="en-CA" dirty="0"/>
              <a:t>classroom</a:t>
            </a:r>
          </a:p>
          <a:p>
            <a:endParaRPr lang="en-CA" dirty="0"/>
          </a:p>
          <a:p>
            <a:r>
              <a:rPr lang="en-CA" dirty="0"/>
              <a:t>Times for reflection during class</a:t>
            </a:r>
          </a:p>
          <a:p>
            <a:r>
              <a:rPr lang="en-CA" dirty="0"/>
              <a:t>Quizzes and feedback</a:t>
            </a:r>
          </a:p>
          <a:p>
            <a:r>
              <a:rPr lang="en-CA" dirty="0"/>
              <a:t>Interleaving topics</a:t>
            </a:r>
          </a:p>
          <a:p>
            <a:endParaRPr lang="en-CA" dirty="0"/>
          </a:p>
          <a:p>
            <a:r>
              <a:rPr lang="en-CA" dirty="0"/>
              <a:t>Post-course </a:t>
            </a:r>
            <a:r>
              <a:rPr lang="en-CA" dirty="0" smtClean="0"/>
              <a:t>reflection (e.g., webinars)</a:t>
            </a:r>
            <a:endParaRPr lang="en-CA" dirty="0" smtClean="0"/>
          </a:p>
          <a:p>
            <a:r>
              <a:rPr lang="en-CA" dirty="0"/>
              <a:t>B</a:t>
            </a:r>
            <a:r>
              <a:rPr lang="en-CA" dirty="0" smtClean="0"/>
              <a:t>ooster questions.</a:t>
            </a:r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7030A0"/>
                </a:solidFill>
              </a:rPr>
              <a:t>PRE</a:t>
            </a:r>
            <a:r>
              <a:rPr lang="en-CA" dirty="0" smtClean="0">
                <a:solidFill>
                  <a:srgbClr val="7030A0"/>
                </a:solidFill>
              </a:rPr>
              <a:t> – Course</a:t>
            </a:r>
          </a:p>
          <a:p>
            <a:endParaRPr lang="en-CA" dirty="0">
              <a:solidFill>
                <a:srgbClr val="7030A0"/>
              </a:solidFill>
            </a:endParaRPr>
          </a:p>
          <a:p>
            <a:endParaRPr lang="en-CA" dirty="0" smtClean="0">
              <a:solidFill>
                <a:srgbClr val="7030A0"/>
              </a:solidFill>
            </a:endParaRPr>
          </a:p>
          <a:p>
            <a:r>
              <a:rPr lang="en-CA" b="1" dirty="0" smtClean="0">
                <a:solidFill>
                  <a:srgbClr val="7030A0"/>
                </a:solidFill>
              </a:rPr>
              <a:t>During</a:t>
            </a:r>
            <a:r>
              <a:rPr lang="en-CA" dirty="0" smtClean="0">
                <a:solidFill>
                  <a:srgbClr val="7030A0"/>
                </a:solidFill>
              </a:rPr>
              <a:t> Course</a:t>
            </a:r>
          </a:p>
          <a:p>
            <a:endParaRPr lang="en-CA" dirty="0">
              <a:solidFill>
                <a:srgbClr val="7030A0"/>
              </a:solidFill>
            </a:endParaRPr>
          </a:p>
          <a:p>
            <a:endParaRPr lang="en-CA" dirty="0" smtClean="0">
              <a:solidFill>
                <a:srgbClr val="7030A0"/>
              </a:solidFill>
            </a:endParaRPr>
          </a:p>
          <a:p>
            <a:r>
              <a:rPr lang="en-CA" b="1" dirty="0" smtClean="0">
                <a:solidFill>
                  <a:srgbClr val="7030A0"/>
                </a:solidFill>
              </a:rPr>
              <a:t>POST-</a:t>
            </a:r>
            <a:r>
              <a:rPr lang="en-CA" dirty="0" smtClean="0">
                <a:solidFill>
                  <a:srgbClr val="7030A0"/>
                </a:solidFill>
              </a:rPr>
              <a:t> Course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50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COMET Module: Principles of Convection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55776" y="2492896"/>
            <a:ext cx="3793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 smtClean="0"/>
              <a:t>&gt; Online course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5699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Topics</a:t>
            </a:r>
            <a:r>
              <a:rPr lang="en-US" sz="2800" dirty="0"/>
              <a:t/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CA" sz="3800" dirty="0"/>
              <a:t> </a:t>
            </a:r>
            <a:endParaRPr lang="en-US" sz="3800" dirty="0"/>
          </a:p>
          <a:p>
            <a:pPr marL="0" indent="0">
              <a:buNone/>
            </a:pPr>
            <a:r>
              <a:rPr lang="en-CA" sz="4900" b="1" dirty="0"/>
              <a:t>Buoyancy</a:t>
            </a:r>
            <a:endParaRPr lang="en-US" sz="4900" b="1" dirty="0"/>
          </a:p>
          <a:p>
            <a:pPr marL="0" indent="0">
              <a:buNone/>
            </a:pPr>
            <a:endParaRPr lang="en-US" sz="4900" dirty="0"/>
          </a:p>
          <a:p>
            <a:pPr marL="0" indent="0">
              <a:buNone/>
            </a:pPr>
            <a:r>
              <a:rPr lang="en-CA" sz="4900" b="1" dirty="0" smtClean="0"/>
              <a:t>Thermodynamic Diagram</a:t>
            </a:r>
            <a:endParaRPr lang="en-US" sz="4900" b="1" dirty="0"/>
          </a:p>
          <a:p>
            <a:pPr marL="0" indent="0">
              <a:buNone/>
            </a:pPr>
            <a:endParaRPr lang="en-CA" sz="4900" dirty="0" smtClean="0"/>
          </a:p>
          <a:p>
            <a:pPr marL="0" indent="0">
              <a:buNone/>
            </a:pPr>
            <a:r>
              <a:rPr lang="en-CA" sz="4900" b="1" dirty="0" smtClean="0"/>
              <a:t>Metrics </a:t>
            </a:r>
            <a:endParaRPr lang="en-US" sz="4900" b="1" dirty="0"/>
          </a:p>
          <a:p>
            <a:pPr marL="0" indent="0">
              <a:buNone/>
            </a:pPr>
            <a:r>
              <a:rPr lang="en-CA" sz="4900" dirty="0"/>
              <a:t>	</a:t>
            </a:r>
            <a:r>
              <a:rPr lang="en-CA" sz="4900" dirty="0" smtClean="0"/>
              <a:t>Lifted </a:t>
            </a:r>
            <a:r>
              <a:rPr lang="en-CA" sz="4900" dirty="0"/>
              <a:t>Index</a:t>
            </a:r>
            <a:endParaRPr lang="en-US" sz="4900" dirty="0"/>
          </a:p>
          <a:p>
            <a:pPr marL="0" indent="0">
              <a:buNone/>
            </a:pPr>
            <a:r>
              <a:rPr lang="en-CA" sz="4900" dirty="0"/>
              <a:t>                </a:t>
            </a:r>
            <a:r>
              <a:rPr lang="en-CA" sz="4900" dirty="0" smtClean="0"/>
              <a:t>CAPE</a:t>
            </a:r>
            <a:endParaRPr lang="en-US" sz="4900" dirty="0"/>
          </a:p>
          <a:p>
            <a:pPr marL="0" indent="0">
              <a:buNone/>
            </a:pPr>
            <a:r>
              <a:rPr lang="en-CA" sz="4900" dirty="0"/>
              <a:t>                </a:t>
            </a:r>
            <a:r>
              <a:rPr lang="en-CA" sz="4900" dirty="0" smtClean="0"/>
              <a:t>The </a:t>
            </a:r>
            <a:r>
              <a:rPr lang="en-CA" sz="4900" dirty="0" err="1"/>
              <a:t>Wmax</a:t>
            </a:r>
            <a:r>
              <a:rPr lang="en-CA" sz="4900" dirty="0"/>
              <a:t> Equation</a:t>
            </a:r>
            <a:endParaRPr lang="en-US" sz="4900" dirty="0"/>
          </a:p>
          <a:p>
            <a:pPr marL="0" indent="0">
              <a:buNone/>
            </a:pPr>
            <a:r>
              <a:rPr lang="en-CA" sz="4900" dirty="0"/>
              <a:t>    </a:t>
            </a:r>
            <a:endParaRPr lang="en-US" sz="4900" dirty="0"/>
          </a:p>
          <a:p>
            <a:pPr marL="0" indent="0">
              <a:buNone/>
            </a:pPr>
            <a:r>
              <a:rPr lang="en-CA" sz="4900" b="1" dirty="0" smtClean="0"/>
              <a:t>Effects </a:t>
            </a:r>
            <a:r>
              <a:rPr lang="en-CA" sz="4900" b="1" dirty="0"/>
              <a:t>of Entrainment </a:t>
            </a:r>
            <a:r>
              <a:rPr lang="en-CA" sz="4900" dirty="0"/>
              <a:t>and Water Loading </a:t>
            </a:r>
            <a:r>
              <a:rPr lang="en-CA" sz="4900" dirty="0" smtClean="0"/>
              <a:t>– </a:t>
            </a:r>
          </a:p>
          <a:p>
            <a:pPr marL="0" indent="0">
              <a:buNone/>
            </a:pPr>
            <a:r>
              <a:rPr lang="en-CA" sz="4900" dirty="0" smtClean="0"/>
              <a:t>	updraft </a:t>
            </a:r>
            <a:r>
              <a:rPr lang="en-CA" sz="4900" dirty="0"/>
              <a:t>strength</a:t>
            </a:r>
          </a:p>
          <a:p>
            <a:pPr marL="0" indent="0">
              <a:buNone/>
            </a:pPr>
            <a:r>
              <a:rPr lang="en-CA" sz="4900" dirty="0"/>
              <a:t>	mid </a:t>
            </a:r>
            <a:r>
              <a:rPr lang="en-CA" sz="4900" dirty="0" smtClean="0"/>
              <a:t>level drying</a:t>
            </a:r>
            <a:endParaRPr lang="en-CA" sz="4900" dirty="0"/>
          </a:p>
          <a:p>
            <a:pPr marL="0" indent="0">
              <a:buNone/>
            </a:pPr>
            <a:endParaRPr lang="en-US" sz="4900" dirty="0"/>
          </a:p>
          <a:p>
            <a:pPr marL="0" indent="0">
              <a:buNone/>
            </a:pPr>
            <a:r>
              <a:rPr lang="en-CA" sz="4900" b="1" dirty="0" smtClean="0"/>
              <a:t>Convective </a:t>
            </a:r>
            <a:r>
              <a:rPr lang="en-CA" sz="4900" b="1" dirty="0"/>
              <a:t>Inhibition </a:t>
            </a:r>
            <a:r>
              <a:rPr lang="en-CA" sz="4900" dirty="0"/>
              <a:t>(CIN)</a:t>
            </a:r>
            <a:endParaRPr lang="en-US" sz="4900" dirty="0"/>
          </a:p>
          <a:p>
            <a:pPr marL="0" indent="0">
              <a:buNone/>
            </a:pPr>
            <a:r>
              <a:rPr lang="en-CA" sz="4900" dirty="0"/>
              <a:t>                </a:t>
            </a:r>
            <a:r>
              <a:rPr lang="en-CA" sz="4900" dirty="0" smtClean="0"/>
              <a:t> Overcoming CIN by </a:t>
            </a:r>
            <a:r>
              <a:rPr lang="en-CA" sz="4900" dirty="0" smtClean="0"/>
              <a:t>surface heating</a:t>
            </a:r>
            <a:endParaRPr lang="en-CA" sz="4900" dirty="0" smtClean="0"/>
          </a:p>
          <a:p>
            <a:pPr marL="0" indent="0">
              <a:buNone/>
            </a:pPr>
            <a:r>
              <a:rPr lang="en-CA" sz="4900" dirty="0"/>
              <a:t>	</a:t>
            </a:r>
            <a:r>
              <a:rPr lang="en-CA" sz="4900" dirty="0" smtClean="0"/>
              <a:t>Overcoming </a:t>
            </a:r>
            <a:r>
              <a:rPr lang="en-CA" sz="4900" dirty="0"/>
              <a:t>CIN by Moistening</a:t>
            </a:r>
            <a:endParaRPr lang="en-US" sz="4900" dirty="0"/>
          </a:p>
          <a:p>
            <a:pPr marL="0" indent="0">
              <a:buNone/>
            </a:pPr>
            <a:r>
              <a:rPr lang="en-CA" sz="4900" dirty="0" smtClean="0"/>
              <a:t>	Overcoming </a:t>
            </a:r>
            <a:r>
              <a:rPr lang="en-CA" sz="4900" dirty="0"/>
              <a:t>CIN by Synoptic-scale </a:t>
            </a:r>
            <a:r>
              <a:rPr lang="en-CA" sz="4900" dirty="0" smtClean="0"/>
              <a:t>Ascent</a:t>
            </a:r>
            <a:endParaRPr lang="en-US" sz="4900" dirty="0"/>
          </a:p>
          <a:p>
            <a:pPr marL="0" indent="0">
              <a:buNone/>
            </a:pPr>
            <a:r>
              <a:rPr lang="en-CA" sz="4900" dirty="0"/>
              <a:t> </a:t>
            </a:r>
            <a:endParaRPr lang="en-CA" sz="4900" dirty="0" smtClean="0"/>
          </a:p>
          <a:p>
            <a:pPr marL="0" indent="0">
              <a:buNone/>
            </a:pPr>
            <a:r>
              <a:rPr lang="en-CA" sz="4900" b="1" dirty="0" smtClean="0"/>
              <a:t>Downdraft </a:t>
            </a:r>
            <a:r>
              <a:rPr lang="en-CA" sz="4900" b="1" dirty="0"/>
              <a:t>Strength</a:t>
            </a:r>
            <a:r>
              <a:rPr lang="en-CA" sz="4900" dirty="0"/>
              <a:t>: Importance and Contributions </a:t>
            </a:r>
            <a:r>
              <a:rPr lang="en-CA" sz="4900" dirty="0" smtClean="0"/>
              <a:t>–  </a:t>
            </a:r>
          </a:p>
          <a:p>
            <a:pPr marL="0" indent="0">
              <a:buNone/>
            </a:pPr>
            <a:r>
              <a:rPr lang="en-CA" sz="4900" dirty="0" smtClean="0"/>
              <a:t>Cold </a:t>
            </a:r>
            <a:r>
              <a:rPr lang="en-CA" sz="4900" dirty="0"/>
              <a:t>Pool Strength</a:t>
            </a:r>
            <a:endParaRPr lang="en-US" sz="4900" dirty="0"/>
          </a:p>
          <a:p>
            <a:pPr marL="0" indent="0">
              <a:buNone/>
            </a:pPr>
            <a:r>
              <a:rPr lang="en-CA" sz="4900" dirty="0"/>
              <a:t> </a:t>
            </a:r>
            <a:endParaRPr lang="en-US" sz="4900" dirty="0"/>
          </a:p>
        </p:txBody>
      </p:sp>
    </p:spTree>
    <p:extLst>
      <p:ext uri="{BB962C8B-B14F-4D97-AF65-F5344CB8AC3E}">
        <p14:creationId xmlns:p14="http://schemas.microsoft.com/office/powerpoint/2010/main" val="351063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Break out into </a:t>
            </a:r>
            <a:r>
              <a:rPr lang="en-CA" dirty="0" smtClean="0"/>
              <a:t>4 groups </a:t>
            </a:r>
            <a:r>
              <a:rPr lang="en-CA" dirty="0" smtClean="0"/>
              <a:t>for each of the </a:t>
            </a:r>
            <a:r>
              <a:rPr lang="en-CA" dirty="0" smtClean="0"/>
              <a:t>Modes of Delivery</a:t>
            </a:r>
            <a:endParaRPr lang="en-CA" dirty="0" smtClean="0"/>
          </a:p>
          <a:p>
            <a:r>
              <a:rPr lang="en-CA" dirty="0" smtClean="0"/>
              <a:t>Rate effectiveness of each </a:t>
            </a:r>
            <a:r>
              <a:rPr lang="en-CA" dirty="0" smtClean="0"/>
              <a:t>Learner Retention strategy </a:t>
            </a:r>
            <a:r>
              <a:rPr lang="en-CA" dirty="0" smtClean="0"/>
              <a:t>in the context of </a:t>
            </a:r>
            <a:r>
              <a:rPr lang="en-CA" dirty="0" smtClean="0"/>
              <a:t>the example given (or other)</a:t>
            </a:r>
            <a:endParaRPr lang="en-CA" dirty="0" smtClean="0"/>
          </a:p>
          <a:p>
            <a:pPr lvl="1"/>
            <a:r>
              <a:rPr lang="en-CA" dirty="0" smtClean="0"/>
              <a:t>How does </a:t>
            </a:r>
            <a:r>
              <a:rPr lang="en-CA" dirty="0" smtClean="0"/>
              <a:t>the Mode of Delivery </a:t>
            </a:r>
            <a:r>
              <a:rPr lang="en-CA" dirty="0" smtClean="0"/>
              <a:t>impact </a:t>
            </a:r>
            <a:r>
              <a:rPr lang="en-CA" dirty="0" smtClean="0"/>
              <a:t>potential value of Learner Retention </a:t>
            </a:r>
            <a:r>
              <a:rPr lang="en-CA" dirty="0" smtClean="0"/>
              <a:t>strategy</a:t>
            </a:r>
            <a:r>
              <a:rPr lang="en-CA" dirty="0"/>
              <a:t>?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8026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How would you move forward in incorporating these strategies in your next training activity</a:t>
            </a:r>
            <a:r>
              <a:rPr lang="en-CA" dirty="0" smtClean="0"/>
              <a:t>?</a:t>
            </a:r>
          </a:p>
          <a:p>
            <a:endParaRPr lang="en-US" dirty="0"/>
          </a:p>
          <a:p>
            <a:r>
              <a:rPr lang="en-CA" dirty="0" smtClean="0"/>
              <a:t>How would you measure success?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8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227</TotalTime>
  <Words>140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Brainstorming:  Applying Learner Retention Strategies</vt:lpstr>
      <vt:lpstr>PowerPoint Presentation</vt:lpstr>
      <vt:lpstr>Modes of Delivery</vt:lpstr>
      <vt:lpstr>Learner Retention Strategies</vt:lpstr>
      <vt:lpstr>COMET Module: Principles of Convection</vt:lpstr>
      <vt:lpstr>Topics </vt:lpstr>
      <vt:lpstr>Application</vt:lpstr>
      <vt:lpstr>PowerPoint Presentation</vt:lpstr>
    </vt:vector>
  </TitlesOfParts>
  <Company>Environment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Snyder,Brad [PYR]</dc:creator>
  <cp:lastModifiedBy>Snyder,Brad [PYR]</cp:lastModifiedBy>
  <cp:revision>14</cp:revision>
  <dcterms:created xsi:type="dcterms:W3CDTF">2015-09-01T17:42:35Z</dcterms:created>
  <dcterms:modified xsi:type="dcterms:W3CDTF">2015-09-06T02:36:16Z</dcterms:modified>
</cp:coreProperties>
</file>