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charts/chart1.xml" ContentType="application/vnd.openxmlformats-officedocument.drawingml.chart+xml"/>
  <Override PartName="/ppt/tags/tag24.xml" ContentType="application/vnd.openxmlformats-officedocument.presentationml.tags+xml"/>
  <Override PartName="/ppt/notesSlides/notesSlide3.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367" r:id="rId3"/>
    <p:sldId id="289" r:id="rId4"/>
    <p:sldId id="291" r:id="rId5"/>
    <p:sldId id="292" r:id="rId6"/>
    <p:sldId id="354" r:id="rId7"/>
    <p:sldId id="293" r:id="rId8"/>
    <p:sldId id="355" r:id="rId9"/>
    <p:sldId id="368" r:id="rId10"/>
    <p:sldId id="356" r:id="rId11"/>
    <p:sldId id="369" r:id="rId12"/>
    <p:sldId id="296" r:id="rId13"/>
    <p:sldId id="331" r:id="rId14"/>
    <p:sldId id="357" r:id="rId15"/>
    <p:sldId id="359" r:id="rId16"/>
    <p:sldId id="360" r:id="rId17"/>
    <p:sldId id="361" r:id="rId18"/>
    <p:sldId id="302" r:id="rId19"/>
    <p:sldId id="362" r:id="rId20"/>
    <p:sldId id="365" r:id="rId21"/>
    <p:sldId id="363" r:id="rId22"/>
    <p:sldId id="366" r:id="rId23"/>
    <p:sldId id="364" r:id="rId24"/>
    <p:sldId id="370" r:id="rId25"/>
    <p:sldId id="371" r:id="rId26"/>
  </p:sldIdLst>
  <p:sldSz cx="9144000" cy="6858000" type="screen4x3"/>
  <p:notesSz cx="6858000" cy="9144000"/>
  <p:custDataLst>
    <p:tags r:id="rId28"/>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56" autoAdjust="0"/>
    <p:restoredTop sz="94660"/>
  </p:normalViewPr>
  <p:slideViewPr>
    <p:cSldViewPr>
      <p:cViewPr varScale="1">
        <p:scale>
          <a:sx n="84" d="100"/>
          <a:sy n="84" d="100"/>
        </p:scale>
        <p:origin x="-1416" y="-6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legolas\doze_shared\booster_char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invertIfNegative val="0"/>
          <c:dLbls>
            <c:dLbl>
              <c:idx val="0"/>
              <c:layout/>
              <c:tx>
                <c:rich>
                  <a:bodyPr/>
                  <a:lstStyle/>
                  <a:p>
                    <a:r>
                      <a:rPr lang="en-US" dirty="0" smtClean="0"/>
                      <a:t>28%</a:t>
                    </a:r>
                    <a:endParaRPr lang="en-US" dirty="0"/>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1"/>
              <c:layout/>
              <c:tx>
                <c:rich>
                  <a:bodyPr/>
                  <a:lstStyle/>
                  <a:p>
                    <a:r>
                      <a:rPr lang="en-US" dirty="0" smtClean="0"/>
                      <a:t>39%</a:t>
                    </a:r>
                    <a:endParaRPr lang="en-US" dirty="0"/>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2"/>
              <c:layout/>
              <c:tx>
                <c:rich>
                  <a:bodyPr/>
                  <a:lstStyle/>
                  <a:p>
                    <a:r>
                      <a:rPr lang="en-US" dirty="0" smtClean="0"/>
                      <a:t>53%</a:t>
                    </a:r>
                    <a:endParaRPr lang="en-US" dirty="0"/>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spPr>
              <a:noFill/>
              <a:ln>
                <a:noFill/>
              </a:ln>
              <a:effectLst/>
            </c:spPr>
            <c:txPr>
              <a:bodyPr wrap="square" lIns="38100" tIns="19050" rIns="38100" bIns="19050" anchor="ctr">
                <a:spAutoFit/>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Sheet1!$A$1:$A$3</c:f>
              <c:strCache>
                <c:ptCount val="3"/>
                <c:pt idx="0">
                  <c:v>Group A</c:v>
                </c:pt>
                <c:pt idx="1">
                  <c:v>Group B</c:v>
                </c:pt>
                <c:pt idx="2">
                  <c:v>Group C</c:v>
                </c:pt>
              </c:strCache>
            </c:strRef>
          </c:cat>
          <c:val>
            <c:numRef>
              <c:f>Sheet1!$B$1:$B$3</c:f>
              <c:numCache>
                <c:formatCode>General</c:formatCode>
                <c:ptCount val="3"/>
                <c:pt idx="0">
                  <c:v>28</c:v>
                </c:pt>
                <c:pt idx="1">
                  <c:v>39</c:v>
                </c:pt>
                <c:pt idx="2">
                  <c:v>53</c:v>
                </c:pt>
              </c:numCache>
            </c:numRef>
          </c:val>
        </c:ser>
        <c:dLbls>
          <c:showLegendKey val="0"/>
          <c:showVal val="0"/>
          <c:showCatName val="0"/>
          <c:showSerName val="0"/>
          <c:showPercent val="0"/>
          <c:showBubbleSize val="0"/>
        </c:dLbls>
        <c:gapWidth val="150"/>
        <c:axId val="171047168"/>
        <c:axId val="174215552"/>
      </c:barChart>
      <c:catAx>
        <c:axId val="171047168"/>
        <c:scaling>
          <c:orientation val="minMax"/>
        </c:scaling>
        <c:delete val="0"/>
        <c:axPos val="b"/>
        <c:numFmt formatCode="General" sourceLinked="0"/>
        <c:majorTickMark val="out"/>
        <c:minorTickMark val="none"/>
        <c:tickLblPos val="nextTo"/>
        <c:crossAx val="174215552"/>
        <c:crosses val="autoZero"/>
        <c:auto val="1"/>
        <c:lblAlgn val="ctr"/>
        <c:lblOffset val="100"/>
        <c:noMultiLvlLbl val="0"/>
      </c:catAx>
      <c:valAx>
        <c:axId val="174215552"/>
        <c:scaling>
          <c:orientation val="minMax"/>
        </c:scaling>
        <c:delete val="0"/>
        <c:axPos val="l"/>
        <c:majorGridlines/>
        <c:numFmt formatCode="General" sourceLinked="1"/>
        <c:majorTickMark val="out"/>
        <c:minorTickMark val="none"/>
        <c:tickLblPos val="nextTo"/>
        <c:crossAx val="171047168"/>
        <c:crosses val="autoZero"/>
        <c:crossBetween val="between"/>
      </c:valAx>
    </c:plotArea>
    <c:legend>
      <c:legendPos val="r"/>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95AEE7C4-EA11-4DBA-A84F-E0056E0FFA5A}" type="datetimeFigureOut">
              <a:rPr lang="en-US"/>
              <a:pPr>
                <a:defRPr/>
              </a:pPr>
              <a:t>9/6/2015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0B1E2FA2-79A4-46DB-972F-CC94A82BE123}" type="slidenum">
              <a:rPr lang="en-US"/>
              <a:pPr>
                <a:defRPr/>
              </a:pPr>
              <a:t>‹#›</a:t>
            </a:fld>
            <a:endParaRPr lang="en-US"/>
          </a:p>
        </p:txBody>
      </p:sp>
    </p:spTree>
    <p:extLst>
      <p:ext uri="{BB962C8B-B14F-4D97-AF65-F5344CB8AC3E}">
        <p14:creationId xmlns:p14="http://schemas.microsoft.com/office/powerpoint/2010/main" val="22248597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D3ED9FF-80CE-4646-B431-BA4EE79ACE94}" type="slidenum">
              <a:rPr lang="en-US" smtClean="0"/>
              <a:pPr fontAlgn="base">
                <a:spcBef>
                  <a:spcPct val="0"/>
                </a:spcBef>
                <a:spcAft>
                  <a:spcPct val="0"/>
                </a:spcAft>
                <a:defRPr/>
              </a:pPr>
              <a:t>1</a:t>
            </a:fld>
            <a:endParaRPr lang="en-US" smtClean="0"/>
          </a:p>
        </p:txBody>
      </p:sp>
    </p:spTree>
    <p:extLst>
      <p:ext uri="{BB962C8B-B14F-4D97-AF65-F5344CB8AC3E}">
        <p14:creationId xmlns:p14="http://schemas.microsoft.com/office/powerpoint/2010/main" val="1775244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EA515C-4684-4229-B865-D3D1B961D19B}" type="slidenum">
              <a:rPr lang="en-US" smtClean="0"/>
              <a:pPr fontAlgn="base">
                <a:spcBef>
                  <a:spcPct val="0"/>
                </a:spcBef>
                <a:spcAft>
                  <a:spcPct val="0"/>
                </a:spcAft>
                <a:defRPr/>
              </a:pPr>
              <a:t>3</a:t>
            </a:fld>
            <a:endParaRPr lang="en-US" smtClean="0"/>
          </a:p>
        </p:txBody>
      </p:sp>
    </p:spTree>
    <p:extLst>
      <p:ext uri="{BB962C8B-B14F-4D97-AF65-F5344CB8AC3E}">
        <p14:creationId xmlns:p14="http://schemas.microsoft.com/office/powerpoint/2010/main" val="1273489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C92574-63FB-42B7-84AD-C533518E8D41}" type="slidenum">
              <a:rPr lang="en-US" smtClean="0"/>
              <a:pPr fontAlgn="base">
                <a:spcBef>
                  <a:spcPct val="0"/>
                </a:spcBef>
                <a:spcAft>
                  <a:spcPct val="0"/>
                </a:spcAft>
                <a:defRPr/>
              </a:pPr>
              <a:t>13</a:t>
            </a:fld>
            <a:endParaRPr lang="en-US" smtClean="0"/>
          </a:p>
        </p:txBody>
      </p:sp>
    </p:spTree>
    <p:extLst>
      <p:ext uri="{BB962C8B-B14F-4D97-AF65-F5344CB8AC3E}">
        <p14:creationId xmlns:p14="http://schemas.microsoft.com/office/powerpoint/2010/main" val="1704513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147561-9EE6-452A-BD73-A6AD037660B4}" type="slidenum">
              <a:rPr lang="en-US" smtClean="0"/>
              <a:pPr fontAlgn="base">
                <a:spcBef>
                  <a:spcPct val="0"/>
                </a:spcBef>
                <a:spcAft>
                  <a:spcPct val="0"/>
                </a:spcAft>
                <a:defRPr/>
              </a:pPr>
              <a:t>18</a:t>
            </a:fld>
            <a:endParaRPr lang="en-US" smtClean="0"/>
          </a:p>
        </p:txBody>
      </p:sp>
    </p:spTree>
    <p:extLst>
      <p:ext uri="{BB962C8B-B14F-4D97-AF65-F5344CB8AC3E}">
        <p14:creationId xmlns:p14="http://schemas.microsoft.com/office/powerpoint/2010/main" val="430112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147561-9EE6-452A-BD73-A6AD037660B4}" type="slidenum">
              <a:rPr lang="en-US" smtClean="0"/>
              <a:pPr fontAlgn="base">
                <a:spcBef>
                  <a:spcPct val="0"/>
                </a:spcBef>
                <a:spcAft>
                  <a:spcPct val="0"/>
                </a:spcAft>
                <a:defRPr/>
              </a:pPr>
              <a:t>20</a:t>
            </a:fld>
            <a:endParaRPr lang="en-US" smtClean="0"/>
          </a:p>
        </p:txBody>
      </p:sp>
    </p:spTree>
    <p:extLst>
      <p:ext uri="{BB962C8B-B14F-4D97-AF65-F5344CB8AC3E}">
        <p14:creationId xmlns:p14="http://schemas.microsoft.com/office/powerpoint/2010/main" val="1002018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147561-9EE6-452A-BD73-A6AD037660B4}" type="slidenum">
              <a:rPr lang="en-US" smtClean="0"/>
              <a:pPr fontAlgn="base">
                <a:spcBef>
                  <a:spcPct val="0"/>
                </a:spcBef>
                <a:spcAft>
                  <a:spcPct val="0"/>
                </a:spcAft>
                <a:defRPr/>
              </a:pPr>
              <a:t>22</a:t>
            </a:fld>
            <a:endParaRPr lang="en-US" smtClean="0"/>
          </a:p>
        </p:txBody>
      </p:sp>
    </p:spTree>
    <p:extLst>
      <p:ext uri="{BB962C8B-B14F-4D97-AF65-F5344CB8AC3E}">
        <p14:creationId xmlns:p14="http://schemas.microsoft.com/office/powerpoint/2010/main" val="3414601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CB772ED-5F70-4CFB-A3A7-AF2D6D25B85F}" type="datetimeFigureOut">
              <a:rPr lang="en-US"/>
              <a:pPr>
                <a:defRPr/>
              </a:pPr>
              <a:t>9/6/2015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9803E4A-F9BF-44C1-ABFE-EDF36637041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C0D3D6D-9305-4CDF-BDBE-BE570459F610}" type="datetimeFigureOut">
              <a:rPr lang="en-US"/>
              <a:pPr>
                <a:defRPr/>
              </a:pPr>
              <a:t>9/6/2015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FCB400-0FDA-4335-AED5-2BA95D5133A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5F94F7E-4043-48A3-8E71-46E864D905C1}" type="datetimeFigureOut">
              <a:rPr lang="en-US"/>
              <a:pPr>
                <a:defRPr/>
              </a:pPr>
              <a:t>9/6/2015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57E25FD-13D5-41E7-95CF-D79A513C15F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ColTx" preserve="1">
  <p:cSld name="Title and 2-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4B0B113-0AA4-4740-B741-AEC09D4FBE04}" type="datetimeFigureOut">
              <a:rPr lang="en-US"/>
              <a:pPr>
                <a:defRPr/>
              </a:pPr>
              <a:t>9/6/2015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97A94E1-EE57-4048-B00D-35EC1AA8051C}"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B995523-3518-4978-8D1A-A20C39259D95}" type="datetimeFigureOut">
              <a:rPr lang="en-US" smtClean="0"/>
              <a:pPr>
                <a:defRPr/>
              </a:pPr>
              <a:t>9/6/2015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84424CF-62DE-4BE6-9D02-DED9EFA3BD7C}" type="slidenum">
              <a:rPr lang="en-US" smtClean="0"/>
              <a:pPr>
                <a:defRPr/>
              </a:pPr>
              <a:t>‹#›</a:t>
            </a:fld>
            <a:endParaRPr lang="en-US"/>
          </a:p>
        </p:txBody>
      </p:sp>
    </p:spTree>
    <p:extLst>
      <p:ext uri="{BB962C8B-B14F-4D97-AF65-F5344CB8AC3E}">
        <p14:creationId xmlns:p14="http://schemas.microsoft.com/office/powerpoint/2010/main" val="1370899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4370B7E-EF7E-474F-9E0B-799D7A143457}" type="datetimeFigureOut">
              <a:rPr lang="en-US"/>
              <a:pPr>
                <a:defRPr/>
              </a:pPr>
              <a:t>9/6/2015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2A5FF81-6657-413E-88B1-A98DCC80096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0C2C62E-A320-46F4-9904-0478CEFAE6A6}" type="datetimeFigureOut">
              <a:rPr lang="en-US"/>
              <a:pPr>
                <a:defRPr/>
              </a:pPr>
              <a:t>9/6/2015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11B8061-F11A-4A77-9140-89765207E09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BA3AD8E-F402-47D4-8E08-D26709A68DB5}" type="datetimeFigureOut">
              <a:rPr lang="en-US"/>
              <a:pPr>
                <a:defRPr/>
              </a:pPr>
              <a:t>9/6/2015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DCFFD25-3850-4948-8DD2-33B1F2AD0BA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A4BE5E2-6DE1-4C42-AB7B-548EF29C619A}" type="datetimeFigureOut">
              <a:rPr lang="en-US"/>
              <a:pPr>
                <a:defRPr/>
              </a:pPr>
              <a:t>9/6/2015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10719C3-7A0D-4900-BC63-5AE543D9A61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A945536-9E54-4EE8-832C-290C1722093B}" type="datetimeFigureOut">
              <a:rPr lang="en-US"/>
              <a:pPr>
                <a:defRPr/>
              </a:pPr>
              <a:t>9/6/2015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B653C95-4E90-4D23-A1ED-B69203E41AA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C647E43-62E5-44E5-8AAB-128458938756}" type="datetimeFigureOut">
              <a:rPr lang="en-US"/>
              <a:pPr>
                <a:defRPr/>
              </a:pPr>
              <a:t>9/6/2015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0FD02BD-9765-4DB7-B150-8A227A01213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96E33F9-993C-4D0F-852B-8DD14E797A03}" type="datetimeFigureOut">
              <a:rPr lang="en-US"/>
              <a:pPr>
                <a:defRPr/>
              </a:pPr>
              <a:t>9/6/2015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AB52ED0-0EEA-4FB8-859B-0EA0B8CB6E7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E43AF96-C646-40C6-8AD7-4CBCF74D6755}" type="datetimeFigureOut">
              <a:rPr lang="en-US"/>
              <a:pPr>
                <a:defRPr/>
              </a:pPr>
              <a:t>9/6/2015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D9616D2-CC75-4EAD-A099-BC399905CD7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alpha val="45882"/>
          </a:srgb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B995523-3518-4978-8D1A-A20C39259D95}" type="datetimeFigureOut">
              <a:rPr lang="en-US"/>
              <a:pPr>
                <a:defRPr/>
              </a:pPr>
              <a:t>9/6/2015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84424CF-62DE-4BE6-9D02-DED9EFA3BD7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slideLayout" Target="../slideLayouts/slideLayout13.xml"/><Relationship Id="rId5" Type="http://schemas.openxmlformats.org/officeDocument/2006/relationships/tags" Target="../tags/tag23.xml"/><Relationship Id="rId4" Type="http://schemas.openxmlformats.org/officeDocument/2006/relationships/tags" Target="../tags/tag2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tags" Target="../tags/tag32.xml"/><Relationship Id="rId3" Type="http://schemas.openxmlformats.org/officeDocument/2006/relationships/tags" Target="../tags/tag27.xml"/><Relationship Id="rId7" Type="http://schemas.openxmlformats.org/officeDocument/2006/relationships/tags" Target="../tags/tag31.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5" Type="http://schemas.openxmlformats.org/officeDocument/2006/relationships/tags" Target="../tags/tag29.xml"/><Relationship Id="rId10" Type="http://schemas.openxmlformats.org/officeDocument/2006/relationships/slideLayout" Target="../slideLayouts/slideLayout13.xml"/><Relationship Id="rId4" Type="http://schemas.openxmlformats.org/officeDocument/2006/relationships/tags" Target="../tags/tag28.xml"/><Relationship Id="rId9" Type="http://schemas.openxmlformats.org/officeDocument/2006/relationships/tags" Target="../tags/tag3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tiff"/></Relationships>
</file>

<file path=ppt/slides/_rels/slide4.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slideLayout" Target="../slideLayouts/slideLayout13.xml"/><Relationship Id="rId5" Type="http://schemas.openxmlformats.org/officeDocument/2006/relationships/tags" Target="../tags/tag8.xml"/><Relationship Id="rId4" Type="http://schemas.openxmlformats.org/officeDocument/2006/relationships/tags" Target="../tags/tag7.xml"/></Relationships>
</file>

<file path=ppt/slides/_rels/slide5.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tags" Target="../tags/tag11.xml"/><Relationship Id="rId7" Type="http://schemas.openxmlformats.org/officeDocument/2006/relationships/image" Target="../media/image3.gif"/><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slideLayout" Target="../slideLayouts/slideLayout13.xml"/><Relationship Id="rId5" Type="http://schemas.openxmlformats.org/officeDocument/2006/relationships/tags" Target="../tags/tag13.xml"/><Relationship Id="rId4" Type="http://schemas.openxmlformats.org/officeDocument/2006/relationships/tags" Target="../tags/tag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Layout" Target="../slideLayouts/slideLayout13.xml"/><Relationship Id="rId5" Type="http://schemas.openxmlformats.org/officeDocument/2006/relationships/tags" Target="../tags/tag18.xml"/><Relationship Id="rId4" Type="http://schemas.openxmlformats.org/officeDocument/2006/relationships/tags" Target="../tags/tag1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r>
              <a:rPr lang="en-US" dirty="0" smtClean="0"/>
              <a:t>Booster Questions and Learning Retention</a:t>
            </a:r>
            <a:endParaRPr lang="en-US" sz="2800" dirty="0" smtClean="0"/>
          </a:p>
        </p:txBody>
      </p:sp>
      <p:sp>
        <p:nvSpPr>
          <p:cNvPr id="3" name="Subtitle 2"/>
          <p:cNvSpPr>
            <a:spLocks noGrp="1"/>
          </p:cNvSpPr>
          <p:nvPr>
            <p:ph type="subTitle" idx="1"/>
          </p:nvPr>
        </p:nvSpPr>
        <p:spPr/>
        <p:txBody>
          <a:bodyPr rtlCol="0">
            <a:normAutofit/>
          </a:bodyPr>
          <a:lstStyle/>
          <a:p>
            <a:pPr eaLnBrk="1" fontAlgn="auto" hangingPunct="1">
              <a:spcAft>
                <a:spcPts val="0"/>
              </a:spcAft>
              <a:defRPr/>
            </a:pPr>
            <a:r>
              <a:rPr lang="en-US" dirty="0" err="1" smtClean="0"/>
              <a:t>Tsvet</a:t>
            </a:r>
            <a:r>
              <a:rPr lang="en-US" dirty="0" smtClean="0"/>
              <a:t> Ross-Lazarov</a:t>
            </a:r>
          </a:p>
          <a:p>
            <a:pPr eaLnBrk="1" fontAlgn="auto" hangingPunct="1">
              <a:spcAft>
                <a:spcPts val="0"/>
              </a:spcAft>
              <a:defRPr/>
            </a:pPr>
            <a:r>
              <a:rPr lang="en-US" dirty="0" smtClean="0"/>
              <a:t>COMET Instructional Designer</a:t>
            </a:r>
          </a:p>
          <a:p>
            <a:pPr eaLnBrk="1" fontAlgn="auto" hangingPunct="1">
              <a:spcAft>
                <a:spcPts val="0"/>
              </a:spcAft>
              <a:defRPr/>
            </a:pPr>
            <a:endParaRPr lang="en-US" dirty="0" smtClean="0"/>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534400" cy="2163762"/>
          </a:xfrm>
        </p:spPr>
        <p:txBody>
          <a:bodyPr/>
          <a:lstStyle/>
          <a:p>
            <a:r>
              <a:rPr lang="en-US" sz="2800" dirty="0"/>
              <a:t>Students listened to the same lecture that mentioned 60 different </a:t>
            </a:r>
            <a:r>
              <a:rPr lang="en-US" sz="2800" dirty="0" smtClean="0"/>
              <a:t>objects</a:t>
            </a:r>
            <a:r>
              <a:rPr lang="en-US" sz="2800" dirty="0"/>
              <a:t>.  Group A did not receive a test, Group B received one test, Group C received 3 tests in the days after the lecture. How did their ability to remember the 60 objects differ when they were tested a week later</a:t>
            </a:r>
            <a:r>
              <a:rPr lang="en-US" sz="2800" dirty="0" smtClean="0"/>
              <a:t>?</a:t>
            </a:r>
            <a:br>
              <a:rPr lang="en-US" sz="2800" dirty="0" smtClean="0"/>
            </a:br>
            <a:r>
              <a:rPr lang="en-US" sz="2800" dirty="0" smtClean="0"/>
              <a:t>Select the best answer.</a:t>
            </a:r>
            <a:endParaRPr lang="en-US" sz="2800" dirty="0"/>
          </a:p>
        </p:txBody>
      </p:sp>
      <p:sp>
        <p:nvSpPr>
          <p:cNvPr id="3" name="TPAnswers"/>
          <p:cNvSpPr>
            <a:spLocks noGrp="1"/>
          </p:cNvSpPr>
          <p:nvPr>
            <p:ph type="body" idx="1"/>
            <p:custDataLst>
              <p:tags r:id="rId2"/>
            </p:custDataLst>
          </p:nvPr>
        </p:nvSpPr>
        <p:spPr>
          <a:xfrm>
            <a:off x="457200" y="2865437"/>
            <a:ext cx="7391400" cy="4525963"/>
          </a:xfrm>
        </p:spPr>
        <p:txBody>
          <a:bodyPr>
            <a:normAutofit/>
          </a:bodyPr>
          <a:lstStyle/>
          <a:p>
            <a:pPr marL="514350" indent="-514350">
              <a:spcAft>
                <a:spcPts val="0"/>
              </a:spcAft>
              <a:buFont typeface="Arial" pitchFamily="34" charset="0"/>
              <a:buAutoNum type="alphaUcPeriod"/>
            </a:pPr>
            <a:r>
              <a:rPr lang="en-US" sz="2800" dirty="0"/>
              <a:t>Group A remembered 28%; Group B 39%, Group C 53</a:t>
            </a:r>
            <a:r>
              <a:rPr lang="en-US" sz="2800" dirty="0" smtClean="0"/>
              <a:t>% </a:t>
            </a:r>
          </a:p>
          <a:p>
            <a:pPr marL="514350" indent="-514350">
              <a:spcAft>
                <a:spcPts val="0"/>
              </a:spcAft>
              <a:buFont typeface="Arial" pitchFamily="34" charset="0"/>
              <a:buAutoNum type="alphaUcPeriod"/>
            </a:pPr>
            <a:r>
              <a:rPr lang="en-US" sz="2800" dirty="0" smtClean="0"/>
              <a:t>Group </a:t>
            </a:r>
            <a:r>
              <a:rPr lang="en-US" sz="2800" dirty="0"/>
              <a:t>A remembered 39%; Group B 53%, Group C 28</a:t>
            </a:r>
            <a:r>
              <a:rPr lang="en-US" sz="2800" dirty="0" smtClean="0"/>
              <a:t>%</a:t>
            </a:r>
          </a:p>
          <a:p>
            <a:pPr marL="514350" indent="-514350">
              <a:spcAft>
                <a:spcPts val="0"/>
              </a:spcAft>
              <a:buFont typeface="Arial" pitchFamily="34" charset="0"/>
              <a:buAutoNum type="alphaUcPeriod"/>
            </a:pPr>
            <a:r>
              <a:rPr lang="en-US" sz="2800" dirty="0"/>
              <a:t>Group A remembered 53%; Group B 39%, Group C 28%</a:t>
            </a:r>
          </a:p>
        </p:txBody>
      </p:sp>
      <p:sp>
        <p:nvSpPr>
          <p:cNvPr id="5" name="TPChart"/>
          <p:cNvSpPr txBox="1">
            <a:spLocks/>
          </p:cNvSpPr>
          <p:nvPr>
            <p:custDataLst>
              <p:tags r:id="rId3"/>
            </p:custDataLst>
          </p:nvPr>
        </p:nvSpPr>
        <p:spPr bwMode="auto">
          <a:xfrm>
            <a:off x="6858000" y="2865437"/>
            <a:ext cx="17272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lgn="r">
              <a:spcAft>
                <a:spcPts val="0"/>
              </a:spcAft>
              <a:buNone/>
            </a:pPr>
            <a:r>
              <a:rPr lang="en-US" sz="2800" smtClean="0"/>
              <a:t>83%</a:t>
            </a:r>
            <a:br>
              <a:rPr lang="en-US" sz="2800" smtClean="0"/>
            </a:br>
            <a:endParaRPr lang="en-US" sz="2800" smtClean="0"/>
          </a:p>
          <a:p>
            <a:pPr marL="514350" indent="-514350" algn="r">
              <a:spcAft>
                <a:spcPts val="0"/>
              </a:spcAft>
              <a:buNone/>
            </a:pPr>
            <a:r>
              <a:rPr lang="en-US" sz="2800" smtClean="0"/>
              <a:t>8%</a:t>
            </a:r>
            <a:br>
              <a:rPr lang="en-US" sz="2800" smtClean="0"/>
            </a:br>
            <a:endParaRPr lang="en-US" sz="2800" smtClean="0"/>
          </a:p>
          <a:p>
            <a:pPr marL="514350" indent="-514350" algn="r">
              <a:spcAft>
                <a:spcPts val="0"/>
              </a:spcAft>
              <a:buNone/>
            </a:pPr>
            <a:r>
              <a:rPr lang="en-US" sz="2800" smtClean="0"/>
              <a:t>8%</a:t>
            </a:r>
            <a:br>
              <a:rPr lang="en-US" sz="2800" smtClean="0"/>
            </a:br>
            <a:endParaRPr lang="en-US" sz="2800" dirty="0"/>
          </a:p>
        </p:txBody>
      </p:sp>
      <p:sp>
        <p:nvSpPr>
          <p:cNvPr id="4" name="CAI1"/>
          <p:cNvSpPr/>
          <p:nvPr>
            <p:custDataLst>
              <p:tags r:id="rId4"/>
            </p:custDataLst>
          </p:nvPr>
        </p:nvSpPr>
        <p:spPr>
          <a:xfrm rot="10800000">
            <a:off x="111760" y="2911157"/>
            <a:ext cx="431800" cy="4318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PResponseCounter" hidden="1"/>
          <p:cNvSpPr/>
          <p:nvPr>
            <p:custDataLst>
              <p:tags r:id="rId5"/>
            </p:custDataLst>
          </p:nvPr>
        </p:nvSpPr>
        <p:spPr>
          <a:xfrm>
            <a:off x="254000" y="5842000"/>
            <a:ext cx="1905000" cy="889000"/>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smtClean="0">
                <a:solidFill>
                  <a:schemeClr val="tx1"/>
                </a:solidFill>
                <a:latin typeface="Tahoma" panose="020B0604030504040204" pitchFamily="34" charset="0"/>
              </a:rPr>
              <a:t>24 of 26</a:t>
            </a:r>
            <a:endParaRPr lang="en-US" sz="2000">
              <a:solidFill>
                <a:schemeClr val="tx1"/>
              </a:solidFill>
              <a:latin typeface="Tahoma" panose="020B0604030504040204" pitchFamily="34" charset="0"/>
            </a:endParaRPr>
          </a:p>
        </p:txBody>
      </p:sp>
    </p:spTree>
    <p:custDataLst>
      <p:tags r:id="rId1"/>
    </p:custDataLst>
    <p:extLst>
      <p:ext uri="{BB962C8B-B14F-4D97-AF65-F5344CB8AC3E}">
        <p14:creationId xmlns:p14="http://schemas.microsoft.com/office/powerpoint/2010/main" val="1489962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Effect</a:t>
            </a:r>
            <a:endParaRPr lang="en-US" dirty="0"/>
          </a:p>
        </p:txBody>
      </p:sp>
      <p:sp>
        <p:nvSpPr>
          <p:cNvPr id="3" name="Text Placeholder 2"/>
          <p:cNvSpPr>
            <a:spLocks noGrp="1"/>
          </p:cNvSpPr>
          <p:nvPr>
            <p:ph type="body" idx="1"/>
          </p:nvPr>
        </p:nvSpPr>
        <p:spPr/>
        <p:txBody>
          <a:bodyPr/>
          <a:lstStyle/>
          <a:p>
            <a:endParaRPr lang="en-US" dirty="0"/>
          </a:p>
        </p:txBody>
      </p:sp>
      <p:graphicFrame>
        <p:nvGraphicFramePr>
          <p:cNvPr id="7" name="Chart 6"/>
          <p:cNvGraphicFramePr>
            <a:graphicFrameLocks/>
          </p:cNvGraphicFramePr>
          <p:nvPr>
            <p:extLst>
              <p:ext uri="{D42A27DB-BD31-4B8C-83A1-F6EECF244321}">
                <p14:modId xmlns:p14="http://schemas.microsoft.com/office/powerpoint/2010/main" val="2245984067"/>
              </p:ext>
            </p:extLst>
          </p:nvPr>
        </p:nvGraphicFramePr>
        <p:xfrm>
          <a:off x="1346200" y="1420018"/>
          <a:ext cx="6451600" cy="48863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904283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Assess after </a:t>
            </a:r>
            <a:r>
              <a:rPr lang="en-US" dirty="0">
                <a:latin typeface="Arial" charset="0"/>
              </a:rPr>
              <a:t>instruction</a:t>
            </a:r>
            <a:endParaRPr lang="en-US" dirty="0"/>
          </a:p>
        </p:txBody>
      </p:sp>
      <p:sp>
        <p:nvSpPr>
          <p:cNvPr id="3" name="Text Placeholder 2"/>
          <p:cNvSpPr>
            <a:spLocks noGrp="1"/>
          </p:cNvSpPr>
          <p:nvPr>
            <p:ph type="body" idx="1"/>
          </p:nvPr>
        </p:nvSpPr>
        <p:spPr>
          <a:xfrm>
            <a:off x="457200" y="1600200"/>
            <a:ext cx="4724400" cy="4525963"/>
          </a:xfrm>
        </p:spPr>
        <p:txBody>
          <a:bodyPr/>
          <a:lstStyle/>
          <a:p>
            <a:r>
              <a:rPr lang="en-US" sz="2600" dirty="0" smtClean="0"/>
              <a:t>Quizzes are a learning tool</a:t>
            </a:r>
          </a:p>
          <a:p>
            <a:r>
              <a:rPr lang="en-US" sz="2600" dirty="0"/>
              <a:t>Avoids illusion of </a:t>
            </a:r>
            <a:r>
              <a:rPr lang="en-US" sz="2600" dirty="0" smtClean="0"/>
              <a:t>mastery</a:t>
            </a:r>
          </a:p>
          <a:p>
            <a:r>
              <a:rPr lang="en-US" sz="2600" dirty="0" smtClean="0"/>
              <a:t>Boost recall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3400684"/>
            <a:ext cx="5144860" cy="2895600"/>
          </a:xfrm>
          <a:prstGeom prst="rect">
            <a:avLst/>
          </a:prstGeom>
        </p:spPr>
      </p:pic>
    </p:spTree>
    <p:extLst>
      <p:ext uri="{BB962C8B-B14F-4D97-AF65-F5344CB8AC3E}">
        <p14:creationId xmlns:p14="http://schemas.microsoft.com/office/powerpoint/2010/main" val="25751741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dirty="0" smtClean="0"/>
              <a:t>Booster Questions</a:t>
            </a:r>
            <a:endParaRPr lang="en-US" b="1" dirty="0" smtClean="0"/>
          </a:p>
        </p:txBody>
      </p:sp>
      <p:sp>
        <p:nvSpPr>
          <p:cNvPr id="8" name="TextBox 7"/>
          <p:cNvSpPr txBox="1">
            <a:spLocks noChangeArrowheads="1"/>
          </p:cNvSpPr>
          <p:nvPr/>
        </p:nvSpPr>
        <p:spPr bwMode="auto">
          <a:xfrm>
            <a:off x="1365448" y="1752599"/>
            <a:ext cx="1606461" cy="533475"/>
          </a:xfrm>
          <a:prstGeom prst="rect">
            <a:avLst/>
          </a:prstGeom>
          <a:noFill/>
          <a:ln w="9525">
            <a:noFill/>
            <a:miter lim="800000"/>
            <a:headEnd/>
            <a:tailEnd/>
          </a:ln>
        </p:spPr>
        <p:txBody>
          <a:bodyPr wrap="none" lIns="101598" tIns="50798" rIns="101598" bIns="50798">
            <a:spAutoFit/>
          </a:bodyPr>
          <a:lstStyle/>
          <a:p>
            <a:pPr defTabSz="506413"/>
            <a:r>
              <a:rPr lang="en-US" sz="2800" dirty="0" smtClean="0">
                <a:ea typeface="ＭＳ Ｐゴシック" pitchFamily="34" charset="-128"/>
                <a:sym typeface="Helvetica Neue Bold Condensed" pitchFamily="-84" charset="0"/>
              </a:rPr>
              <a:t>To Learn</a:t>
            </a:r>
            <a:endParaRPr lang="en-US" sz="2800" dirty="0">
              <a:ea typeface="ＭＳ Ｐゴシック" pitchFamily="34" charset="-128"/>
              <a:sym typeface="Helvetica Neue Bold Condensed" pitchFamily="-84" charset="0"/>
            </a:endParaRPr>
          </a:p>
        </p:txBody>
      </p:sp>
      <p:sp>
        <p:nvSpPr>
          <p:cNvPr id="9" name="TextBox 8"/>
          <p:cNvSpPr txBox="1">
            <a:spLocks noChangeArrowheads="1"/>
          </p:cNvSpPr>
          <p:nvPr/>
        </p:nvSpPr>
        <p:spPr bwMode="auto">
          <a:xfrm>
            <a:off x="5033865" y="1760892"/>
            <a:ext cx="3162721" cy="533475"/>
          </a:xfrm>
          <a:prstGeom prst="rect">
            <a:avLst/>
          </a:prstGeom>
          <a:noFill/>
          <a:ln w="9525">
            <a:noFill/>
            <a:miter lim="800000"/>
            <a:headEnd/>
            <a:tailEnd/>
          </a:ln>
        </p:spPr>
        <p:txBody>
          <a:bodyPr wrap="none" lIns="101598" tIns="50798" rIns="101598" bIns="50798">
            <a:spAutoFit/>
          </a:bodyPr>
          <a:lstStyle/>
          <a:p>
            <a:pPr defTabSz="506413"/>
            <a:r>
              <a:rPr lang="en-US" sz="2800" dirty="0" smtClean="0">
                <a:ea typeface="ＭＳ Ｐゴシック" pitchFamily="34" charset="-128"/>
                <a:sym typeface="Helvetica Neue Bold Condensed" pitchFamily="-84" charset="0"/>
              </a:rPr>
              <a:t>Booster Questions</a:t>
            </a:r>
            <a:endParaRPr lang="en-US" sz="2800" dirty="0">
              <a:ea typeface="ＭＳ Ｐゴシック" pitchFamily="34" charset="-128"/>
              <a:sym typeface="Helvetica Neue Bold Condensed" pitchFamily="-84" charset="0"/>
            </a:endParaRPr>
          </a:p>
        </p:txBody>
      </p:sp>
      <p:sp>
        <p:nvSpPr>
          <p:cNvPr id="10" name="TextBox 9"/>
          <p:cNvSpPr txBox="1">
            <a:spLocks noChangeArrowheads="1"/>
          </p:cNvSpPr>
          <p:nvPr/>
        </p:nvSpPr>
        <p:spPr bwMode="auto">
          <a:xfrm>
            <a:off x="685800" y="2397572"/>
            <a:ext cx="4343400" cy="1462961"/>
          </a:xfrm>
          <a:prstGeom prst="rect">
            <a:avLst/>
          </a:prstGeom>
          <a:noFill/>
          <a:ln w="9525">
            <a:noFill/>
            <a:miter lim="800000"/>
            <a:headEnd/>
            <a:tailEnd/>
          </a:ln>
        </p:spPr>
        <p:txBody>
          <a:bodyPr wrap="square" lIns="101598" tIns="50798" rIns="101598" bIns="50798">
            <a:spAutoFit/>
          </a:bodyPr>
          <a:lstStyle/>
          <a:p>
            <a:pPr marL="342900" lvl="0" indent="-342900" eaLnBrk="0" hangingPunct="0">
              <a:spcBef>
                <a:spcPct val="20000"/>
              </a:spcBef>
              <a:buFont typeface="Arial" pitchFamily="34" charset="0"/>
              <a:buChar char="•"/>
            </a:pPr>
            <a:r>
              <a:rPr lang="en-US" sz="2600" dirty="0">
                <a:solidFill>
                  <a:prstClr val="black"/>
                </a:solidFill>
                <a:latin typeface="Calibri"/>
              </a:rPr>
              <a:t>Space retrieval</a:t>
            </a:r>
          </a:p>
          <a:p>
            <a:pPr marL="342900" lvl="0" indent="-342900" eaLnBrk="0" hangingPunct="0">
              <a:spcBef>
                <a:spcPct val="20000"/>
              </a:spcBef>
              <a:buFont typeface="Arial" pitchFamily="34" charset="0"/>
              <a:buChar char="•"/>
            </a:pPr>
            <a:r>
              <a:rPr lang="en-US" sz="2600" dirty="0">
                <a:solidFill>
                  <a:prstClr val="black"/>
                </a:solidFill>
                <a:latin typeface="Calibri"/>
              </a:rPr>
              <a:t>Vary our practice</a:t>
            </a:r>
          </a:p>
          <a:p>
            <a:pPr marL="342900" lvl="0" indent="-342900" eaLnBrk="0" hangingPunct="0">
              <a:spcBef>
                <a:spcPct val="20000"/>
              </a:spcBef>
              <a:buFont typeface="Arial" pitchFamily="34" charset="0"/>
              <a:buChar char="•"/>
            </a:pPr>
            <a:r>
              <a:rPr lang="en-US" sz="2600" dirty="0">
                <a:solidFill>
                  <a:prstClr val="black"/>
                </a:solidFill>
                <a:latin typeface="Calibri"/>
              </a:rPr>
              <a:t>Test ourselves</a:t>
            </a:r>
          </a:p>
        </p:txBody>
      </p:sp>
      <p:sp>
        <p:nvSpPr>
          <p:cNvPr id="7" name="TextBox 6"/>
          <p:cNvSpPr txBox="1">
            <a:spLocks noChangeArrowheads="1"/>
          </p:cNvSpPr>
          <p:nvPr/>
        </p:nvSpPr>
        <p:spPr bwMode="auto">
          <a:xfrm>
            <a:off x="5008984" y="2397572"/>
            <a:ext cx="4343400" cy="1462961"/>
          </a:xfrm>
          <a:prstGeom prst="rect">
            <a:avLst/>
          </a:prstGeom>
          <a:noFill/>
          <a:ln w="9525">
            <a:noFill/>
            <a:miter lim="800000"/>
            <a:headEnd/>
            <a:tailEnd/>
          </a:ln>
        </p:spPr>
        <p:txBody>
          <a:bodyPr wrap="square" lIns="101598" tIns="50798" rIns="101598" bIns="50798">
            <a:spAutoFit/>
          </a:bodyPr>
          <a:lstStyle/>
          <a:p>
            <a:pPr marL="342900" lvl="0" indent="-342900" eaLnBrk="0" hangingPunct="0">
              <a:spcBef>
                <a:spcPct val="20000"/>
              </a:spcBef>
              <a:buFont typeface="Arial" pitchFamily="34" charset="0"/>
              <a:buChar char="•"/>
            </a:pPr>
            <a:r>
              <a:rPr lang="en-US" sz="2600" dirty="0" smtClean="0">
                <a:solidFill>
                  <a:prstClr val="black"/>
                </a:solidFill>
                <a:latin typeface="Calibri"/>
              </a:rPr>
              <a:t>Space questions</a:t>
            </a:r>
            <a:endParaRPr lang="en-US" sz="2600" dirty="0">
              <a:solidFill>
                <a:prstClr val="black"/>
              </a:solidFill>
              <a:latin typeface="Calibri"/>
            </a:endParaRPr>
          </a:p>
          <a:p>
            <a:pPr marL="342900" lvl="0" indent="-342900" eaLnBrk="0" hangingPunct="0">
              <a:spcBef>
                <a:spcPct val="20000"/>
              </a:spcBef>
              <a:buFont typeface="Arial" pitchFamily="34" charset="0"/>
              <a:buChar char="•"/>
            </a:pPr>
            <a:r>
              <a:rPr lang="en-US" sz="2600" dirty="0">
                <a:solidFill>
                  <a:prstClr val="black"/>
                </a:solidFill>
                <a:latin typeface="Calibri"/>
              </a:rPr>
              <a:t>Vary </a:t>
            </a:r>
            <a:r>
              <a:rPr lang="en-US" sz="2600" dirty="0" smtClean="0">
                <a:solidFill>
                  <a:prstClr val="black"/>
                </a:solidFill>
                <a:latin typeface="Calibri"/>
              </a:rPr>
              <a:t>the questions</a:t>
            </a:r>
            <a:endParaRPr lang="en-US" sz="2600" dirty="0">
              <a:solidFill>
                <a:prstClr val="black"/>
              </a:solidFill>
              <a:latin typeface="Calibri"/>
            </a:endParaRPr>
          </a:p>
          <a:p>
            <a:pPr marL="342900" lvl="0" indent="-342900" eaLnBrk="0" hangingPunct="0">
              <a:spcBef>
                <a:spcPct val="20000"/>
              </a:spcBef>
              <a:buFont typeface="Arial" pitchFamily="34" charset="0"/>
              <a:buChar char="•"/>
            </a:pPr>
            <a:r>
              <a:rPr lang="en-US" sz="2600" dirty="0" smtClean="0">
                <a:solidFill>
                  <a:prstClr val="black"/>
                </a:solidFill>
                <a:latin typeface="Calibri"/>
              </a:rPr>
              <a:t>Send questions</a:t>
            </a:r>
            <a:endParaRPr lang="en-US" sz="2600" dirty="0">
              <a:solidFill>
                <a:prstClr val="black"/>
              </a:solidFill>
              <a:latin typeface="Calibri"/>
            </a:endParaRPr>
          </a:p>
        </p:txBody>
      </p:sp>
    </p:spTree>
    <p:custDataLst>
      <p:tags r:id="rId1"/>
    </p:custDataLst>
    <p:extLst>
      <p:ext uri="{BB962C8B-B14F-4D97-AF65-F5344CB8AC3E}">
        <p14:creationId xmlns:p14="http://schemas.microsoft.com/office/powerpoint/2010/main" val="2201015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Booster Questions</a:t>
            </a:r>
            <a:endParaRPr lang="en-US" dirty="0"/>
          </a:p>
        </p:txBody>
      </p:sp>
      <p:sp>
        <p:nvSpPr>
          <p:cNvPr id="3" name="Text Placeholder 2"/>
          <p:cNvSpPr>
            <a:spLocks noGrp="1"/>
          </p:cNvSpPr>
          <p:nvPr>
            <p:ph type="body" idx="1"/>
          </p:nvPr>
        </p:nvSpPr>
        <p:spPr>
          <a:xfrm>
            <a:off x="457200" y="1600200"/>
            <a:ext cx="4724400" cy="4525963"/>
          </a:xfrm>
        </p:spPr>
        <p:txBody>
          <a:bodyPr/>
          <a:lstStyle/>
          <a:p>
            <a:r>
              <a:rPr lang="en-US" sz="2600" dirty="0" smtClean="0"/>
              <a:t>Space - send questions:</a:t>
            </a:r>
          </a:p>
          <a:p>
            <a:pPr lvl="1"/>
            <a:r>
              <a:rPr lang="en-US" sz="2200" dirty="0" smtClean="0"/>
              <a:t>2 days</a:t>
            </a:r>
          </a:p>
          <a:p>
            <a:pPr lvl="1"/>
            <a:r>
              <a:rPr lang="en-US" sz="2200" dirty="0" smtClean="0"/>
              <a:t>2 weeks</a:t>
            </a:r>
          </a:p>
          <a:p>
            <a:pPr lvl="1"/>
            <a:r>
              <a:rPr lang="en-US" sz="2200" dirty="0" smtClean="0"/>
              <a:t>2 months</a:t>
            </a:r>
          </a:p>
          <a:p>
            <a:r>
              <a:rPr lang="en-US" sz="2600" dirty="0" smtClean="0"/>
              <a:t>Vary by sending:</a:t>
            </a:r>
          </a:p>
          <a:p>
            <a:pPr lvl="1"/>
            <a:r>
              <a:rPr lang="en-US" sz="2200" dirty="0" smtClean="0"/>
              <a:t>Recall questions</a:t>
            </a:r>
          </a:p>
          <a:p>
            <a:pPr lvl="1"/>
            <a:r>
              <a:rPr lang="en-US" sz="2200" dirty="0" smtClean="0"/>
              <a:t>Application questions</a:t>
            </a:r>
          </a:p>
          <a:p>
            <a:pPr lvl="1"/>
            <a:r>
              <a:rPr lang="en-US" sz="2200" dirty="0" smtClean="0"/>
              <a:t>How they have used it </a:t>
            </a:r>
          </a:p>
          <a:p>
            <a:r>
              <a:rPr lang="en-US" sz="2600" dirty="0" smtClean="0"/>
              <a:t>Send them via the web, mail or by phone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1752600"/>
            <a:ext cx="3810000" cy="2857500"/>
          </a:xfrm>
          <a:prstGeom prst="rect">
            <a:avLst/>
          </a:prstGeom>
        </p:spPr>
      </p:pic>
    </p:spTree>
    <p:extLst>
      <p:ext uri="{BB962C8B-B14F-4D97-AF65-F5344CB8AC3E}">
        <p14:creationId xmlns:p14="http://schemas.microsoft.com/office/powerpoint/2010/main" val="35769222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04800" y="609600"/>
            <a:ext cx="8382000" cy="1143000"/>
          </a:xfrm>
        </p:spPr>
        <p:txBody>
          <a:bodyPr/>
          <a:lstStyle/>
          <a:p>
            <a:pPr algn="l"/>
            <a:r>
              <a:rPr lang="en-US" sz="2000" dirty="0"/>
              <a:t>A colleague delivered a 40 minute training course about how to interpret probabilistic model guidance.  The course contained a 30 minute lecture in which he showed how to correctly interpret the guidance; and 10 minutes of questions from forecasters.  One month after the course, your colleague found that learners had forgotten most of the information and did not use the guidance correctly.  He wants to offer another course.  </a:t>
            </a:r>
            <a:r>
              <a:rPr lang="en-US" sz="2000" b="1" dirty="0"/>
              <a:t>Which adult learning principles will you recommend to guide his work on the new course</a:t>
            </a:r>
            <a:r>
              <a:rPr lang="en-US" sz="2000" b="1" dirty="0" smtClean="0"/>
              <a:t>?  </a:t>
            </a:r>
            <a:br>
              <a:rPr lang="en-US" sz="2000" b="1" dirty="0" smtClean="0"/>
            </a:br>
            <a:r>
              <a:rPr lang="en-US" sz="2000" b="1" dirty="0" smtClean="0"/>
              <a:t>Select all that apply.</a:t>
            </a:r>
            <a:endParaRPr lang="en-US" sz="2000" b="1" dirty="0"/>
          </a:p>
        </p:txBody>
      </p:sp>
      <p:sp>
        <p:nvSpPr>
          <p:cNvPr id="4" name="CAI1"/>
          <p:cNvSpPr/>
          <p:nvPr>
            <p:custDataLst>
              <p:tags r:id="rId2"/>
            </p:custDataLst>
          </p:nvPr>
        </p:nvSpPr>
        <p:spPr>
          <a:xfrm rot="10800000">
            <a:off x="444499" y="3094037"/>
            <a:ext cx="317500" cy="3175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I2"/>
          <p:cNvSpPr/>
          <p:nvPr>
            <p:custDataLst>
              <p:tags r:id="rId3"/>
            </p:custDataLst>
          </p:nvPr>
        </p:nvSpPr>
        <p:spPr>
          <a:xfrm rot="10800000">
            <a:off x="444500" y="3690937"/>
            <a:ext cx="317500" cy="3175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I3"/>
          <p:cNvSpPr/>
          <p:nvPr>
            <p:custDataLst>
              <p:tags r:id="rId4"/>
            </p:custDataLst>
          </p:nvPr>
        </p:nvSpPr>
        <p:spPr>
          <a:xfrm rot="10800000">
            <a:off x="444500" y="4757737"/>
            <a:ext cx="317500" cy="3175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AI4"/>
          <p:cNvSpPr/>
          <p:nvPr>
            <p:custDataLst>
              <p:tags r:id="rId5"/>
            </p:custDataLst>
          </p:nvPr>
        </p:nvSpPr>
        <p:spPr>
          <a:xfrm rot="10800000">
            <a:off x="444500" y="5251174"/>
            <a:ext cx="317500" cy="3175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AI5"/>
          <p:cNvSpPr/>
          <p:nvPr>
            <p:custDataLst>
              <p:tags r:id="rId6"/>
            </p:custDataLst>
          </p:nvPr>
        </p:nvSpPr>
        <p:spPr>
          <a:xfrm rot="10800000">
            <a:off x="444500" y="5824537"/>
            <a:ext cx="317500" cy="3175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PResponseCounter" hidden="1"/>
          <p:cNvSpPr/>
          <p:nvPr>
            <p:custDataLst>
              <p:tags r:id="rId7"/>
            </p:custDataLst>
          </p:nvPr>
        </p:nvSpPr>
        <p:spPr>
          <a:xfrm>
            <a:off x="7239000" y="5986463"/>
            <a:ext cx="1905000" cy="889000"/>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smtClean="0">
                <a:solidFill>
                  <a:schemeClr val="tx1"/>
                </a:solidFill>
                <a:latin typeface="Tahoma" panose="020B0604030504040204" pitchFamily="34" charset="0"/>
              </a:rPr>
              <a:t>23 of 26</a:t>
            </a:r>
            <a:endParaRPr lang="en-US" sz="2000">
              <a:solidFill>
                <a:schemeClr val="tx1"/>
              </a:solidFill>
              <a:latin typeface="Tahoma" panose="020B0604030504040204" pitchFamily="34" charset="0"/>
            </a:endParaRPr>
          </a:p>
        </p:txBody>
      </p:sp>
      <p:sp>
        <p:nvSpPr>
          <p:cNvPr id="3" name="TPAnswers"/>
          <p:cNvSpPr>
            <a:spLocks noGrp="1"/>
          </p:cNvSpPr>
          <p:nvPr>
            <p:ph type="body" idx="1"/>
            <p:custDataLst>
              <p:tags r:id="rId8"/>
            </p:custDataLst>
          </p:nvPr>
        </p:nvSpPr>
        <p:spPr>
          <a:xfrm>
            <a:off x="762000" y="2484437"/>
            <a:ext cx="6527800" cy="3916363"/>
          </a:xfrm>
        </p:spPr>
        <p:txBody>
          <a:bodyPr>
            <a:normAutofit/>
          </a:bodyPr>
          <a:lstStyle/>
          <a:p>
            <a:pPr marL="514350" indent="-514350">
              <a:lnSpc>
                <a:spcPct val="120000"/>
              </a:lnSpc>
              <a:spcAft>
                <a:spcPts val="0"/>
              </a:spcAft>
              <a:buAutoNum type="alphaUcPeriod"/>
            </a:pPr>
            <a:r>
              <a:rPr lang="en-US" sz="2500" dirty="0"/>
              <a:t>Design for individual learning styles</a:t>
            </a:r>
          </a:p>
          <a:p>
            <a:pPr marL="514350" indent="-514350">
              <a:lnSpc>
                <a:spcPct val="120000"/>
              </a:lnSpc>
              <a:spcAft>
                <a:spcPts val="0"/>
              </a:spcAft>
              <a:buAutoNum type="alphaUcPeriod"/>
            </a:pPr>
            <a:r>
              <a:rPr lang="en-US" sz="2500" dirty="0"/>
              <a:t>Reflect on learning experience</a:t>
            </a:r>
          </a:p>
          <a:p>
            <a:pPr marL="514350" indent="-514350">
              <a:lnSpc>
                <a:spcPct val="120000"/>
              </a:lnSpc>
              <a:spcAft>
                <a:spcPts val="0"/>
              </a:spcAft>
              <a:buAutoNum type="alphaUcPeriod"/>
            </a:pPr>
            <a:r>
              <a:rPr lang="en-US" sz="2500" dirty="0"/>
              <a:t>Implement a problem-centered approach </a:t>
            </a:r>
          </a:p>
          <a:p>
            <a:pPr marL="514350" indent="-514350">
              <a:lnSpc>
                <a:spcPct val="120000"/>
              </a:lnSpc>
              <a:spcAft>
                <a:spcPts val="0"/>
              </a:spcAft>
              <a:buAutoNum type="alphaUcPeriod"/>
            </a:pPr>
            <a:r>
              <a:rPr lang="en-US" sz="2500" dirty="0"/>
              <a:t>Include periodic memorization activities</a:t>
            </a:r>
            <a:endParaRPr lang="en-US" sz="2500" b="1" dirty="0"/>
          </a:p>
          <a:p>
            <a:pPr marL="514350" indent="-514350">
              <a:lnSpc>
                <a:spcPct val="120000"/>
              </a:lnSpc>
              <a:spcAft>
                <a:spcPts val="0"/>
              </a:spcAft>
              <a:buAutoNum type="alphaUcPeriod"/>
            </a:pPr>
            <a:r>
              <a:rPr lang="en-US" sz="2500" dirty="0"/>
              <a:t>Space and vary the course practice</a:t>
            </a:r>
          </a:p>
          <a:p>
            <a:pPr marL="514350" indent="-514350">
              <a:lnSpc>
                <a:spcPct val="120000"/>
              </a:lnSpc>
              <a:spcAft>
                <a:spcPts val="0"/>
              </a:spcAft>
              <a:buAutoNum type="alphaUcPeriod"/>
            </a:pPr>
            <a:r>
              <a:rPr lang="en-US" sz="2500" dirty="0"/>
              <a:t>Assess learners after training</a:t>
            </a:r>
          </a:p>
          <a:p>
            <a:pPr marL="514350" indent="-514350">
              <a:lnSpc>
                <a:spcPct val="120000"/>
              </a:lnSpc>
              <a:spcAft>
                <a:spcPts val="0"/>
              </a:spcAft>
              <a:buAutoNum type="alphaUcPeriod"/>
            </a:pPr>
            <a:r>
              <a:rPr lang="en-US" sz="2500" dirty="0"/>
              <a:t>Include problems of immediate relevance</a:t>
            </a:r>
          </a:p>
        </p:txBody>
      </p:sp>
      <p:sp>
        <p:nvSpPr>
          <p:cNvPr id="14" name="TPChart"/>
          <p:cNvSpPr txBox="1">
            <a:spLocks/>
          </p:cNvSpPr>
          <p:nvPr>
            <p:custDataLst>
              <p:tags r:id="rId9"/>
            </p:custDataLst>
          </p:nvPr>
        </p:nvSpPr>
        <p:spPr bwMode="auto">
          <a:xfrm>
            <a:off x="6858000" y="2484437"/>
            <a:ext cx="1727200" cy="3916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lgn="r">
              <a:lnSpc>
                <a:spcPct val="130000"/>
              </a:lnSpc>
              <a:spcAft>
                <a:spcPts val="0"/>
              </a:spcAft>
              <a:buNone/>
            </a:pPr>
            <a:r>
              <a:rPr lang="en-US" sz="2500" smtClean="0"/>
              <a:t>5%</a:t>
            </a:r>
          </a:p>
          <a:p>
            <a:pPr marL="514350" indent="-514350" algn="r">
              <a:lnSpc>
                <a:spcPct val="130000"/>
              </a:lnSpc>
              <a:spcAft>
                <a:spcPts val="0"/>
              </a:spcAft>
              <a:buNone/>
            </a:pPr>
            <a:r>
              <a:rPr lang="en-US" sz="2500" smtClean="0"/>
              <a:t>10%</a:t>
            </a:r>
          </a:p>
          <a:p>
            <a:pPr marL="514350" indent="-514350" algn="r">
              <a:lnSpc>
                <a:spcPct val="130000"/>
              </a:lnSpc>
              <a:spcAft>
                <a:spcPts val="0"/>
              </a:spcAft>
              <a:buNone/>
            </a:pPr>
            <a:r>
              <a:rPr lang="en-US" sz="2500" smtClean="0"/>
              <a:t>23%</a:t>
            </a:r>
          </a:p>
          <a:p>
            <a:pPr marL="514350" indent="-514350" algn="r">
              <a:lnSpc>
                <a:spcPct val="130000"/>
              </a:lnSpc>
              <a:spcAft>
                <a:spcPts val="0"/>
              </a:spcAft>
              <a:buNone/>
            </a:pPr>
            <a:r>
              <a:rPr lang="en-US" sz="2500" smtClean="0"/>
              <a:t>10%</a:t>
            </a:r>
          </a:p>
          <a:p>
            <a:pPr marL="514350" indent="-514350" algn="r">
              <a:lnSpc>
                <a:spcPct val="130000"/>
              </a:lnSpc>
              <a:spcAft>
                <a:spcPts val="0"/>
              </a:spcAft>
              <a:buNone/>
            </a:pPr>
            <a:r>
              <a:rPr lang="en-US" sz="2500" smtClean="0"/>
              <a:t>18%</a:t>
            </a:r>
          </a:p>
          <a:p>
            <a:pPr marL="514350" indent="-514350" algn="r">
              <a:lnSpc>
                <a:spcPct val="130000"/>
              </a:lnSpc>
              <a:spcAft>
                <a:spcPts val="0"/>
              </a:spcAft>
              <a:buNone/>
            </a:pPr>
            <a:r>
              <a:rPr lang="en-US" sz="2500" smtClean="0"/>
              <a:t>19%</a:t>
            </a:r>
          </a:p>
          <a:p>
            <a:pPr marL="514350" indent="-514350" algn="r">
              <a:lnSpc>
                <a:spcPct val="130000"/>
              </a:lnSpc>
              <a:spcAft>
                <a:spcPts val="0"/>
              </a:spcAft>
              <a:buNone/>
            </a:pPr>
            <a:r>
              <a:rPr lang="en-US" sz="2500" smtClean="0"/>
              <a:t>14%</a:t>
            </a:r>
            <a:endParaRPr lang="en-US" sz="2500" dirty="0"/>
          </a:p>
        </p:txBody>
      </p:sp>
    </p:spTree>
    <p:custDataLst>
      <p:tags r:id="rId1"/>
    </p:custDataLst>
    <p:extLst>
      <p:ext uri="{BB962C8B-B14F-4D97-AF65-F5344CB8AC3E}">
        <p14:creationId xmlns:p14="http://schemas.microsoft.com/office/powerpoint/2010/main" val="239175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After 2 weeks</a:t>
            </a:r>
            <a:endParaRPr lang="en-US" dirty="0"/>
          </a:p>
        </p:txBody>
      </p:sp>
      <p:sp>
        <p:nvSpPr>
          <p:cNvPr id="3" name="Text Placeholder 2"/>
          <p:cNvSpPr>
            <a:spLocks noGrp="1"/>
          </p:cNvSpPr>
          <p:nvPr>
            <p:ph type="body" idx="1"/>
          </p:nvPr>
        </p:nvSpPr>
        <p:spPr>
          <a:xfrm>
            <a:off x="457200" y="1600200"/>
            <a:ext cx="8153400" cy="4525963"/>
          </a:xfrm>
        </p:spPr>
        <p:txBody>
          <a:bodyPr/>
          <a:lstStyle/>
          <a:p>
            <a:r>
              <a:rPr lang="en-US" sz="2800" dirty="0"/>
              <a:t>You are designing a training program to help forecasters give effective aviation weather briefings.  In two or three sentences, describe how you would use the spaced practice principle</a:t>
            </a:r>
            <a:r>
              <a:rPr lang="en-US" sz="2800" dirty="0" smtClean="0"/>
              <a:t>.</a:t>
            </a:r>
            <a:endParaRPr lang="en-US" sz="2600" dirty="0" smtClean="0"/>
          </a:p>
        </p:txBody>
      </p:sp>
    </p:spTree>
    <p:extLst>
      <p:ext uri="{BB962C8B-B14F-4D97-AF65-F5344CB8AC3E}">
        <p14:creationId xmlns:p14="http://schemas.microsoft.com/office/powerpoint/2010/main" val="32922155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After 2 months</a:t>
            </a:r>
            <a:endParaRPr lang="en-US" dirty="0"/>
          </a:p>
        </p:txBody>
      </p:sp>
      <p:sp>
        <p:nvSpPr>
          <p:cNvPr id="3" name="Text Placeholder 2"/>
          <p:cNvSpPr>
            <a:spLocks noGrp="1"/>
          </p:cNvSpPr>
          <p:nvPr>
            <p:ph type="body" idx="1"/>
          </p:nvPr>
        </p:nvSpPr>
        <p:spPr>
          <a:xfrm>
            <a:off x="457200" y="1600200"/>
            <a:ext cx="8153400" cy="4525963"/>
          </a:xfrm>
        </p:spPr>
        <p:txBody>
          <a:bodyPr/>
          <a:lstStyle/>
          <a:p>
            <a:r>
              <a:rPr lang="en-US" sz="2800" dirty="0"/>
              <a:t>How have you used water </a:t>
            </a:r>
            <a:r>
              <a:rPr lang="en-US" sz="2800" dirty="0" err="1"/>
              <a:t>vapour</a:t>
            </a:r>
            <a:r>
              <a:rPr lang="en-US" sz="2800" dirty="0"/>
              <a:t> analysis in your work? If you haven’t yet, how do you see yourself </a:t>
            </a:r>
            <a:r>
              <a:rPr lang="en-US" sz="2800"/>
              <a:t>using </a:t>
            </a:r>
            <a:r>
              <a:rPr lang="en-US" sz="2800" smtClean="0"/>
              <a:t>it?</a:t>
            </a:r>
            <a:endParaRPr lang="en-US" sz="2800" dirty="0" smtClean="0"/>
          </a:p>
        </p:txBody>
      </p:sp>
    </p:spTree>
    <p:extLst>
      <p:ext uri="{BB962C8B-B14F-4D97-AF65-F5344CB8AC3E}">
        <p14:creationId xmlns:p14="http://schemas.microsoft.com/office/powerpoint/2010/main" val="41694419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dirty="0" smtClean="0"/>
              <a:t>Write Booster Questions</a:t>
            </a:r>
          </a:p>
        </p:txBody>
      </p:sp>
      <p:sp>
        <p:nvSpPr>
          <p:cNvPr id="16387" name="Content Placeholder 2"/>
          <p:cNvSpPr>
            <a:spLocks noGrp="1"/>
          </p:cNvSpPr>
          <p:nvPr>
            <p:ph idx="1"/>
          </p:nvPr>
        </p:nvSpPr>
        <p:spPr/>
        <p:txBody>
          <a:bodyPr/>
          <a:lstStyle/>
          <a:p>
            <a:pPr eaLnBrk="1" hangingPunct="1"/>
            <a:r>
              <a:rPr lang="en-US" sz="2800" dirty="0" smtClean="0"/>
              <a:t>First question after 2 days</a:t>
            </a:r>
          </a:p>
        </p:txBody>
      </p:sp>
      <p:pic>
        <p:nvPicPr>
          <p:cNvPr id="16388" name="Picture 5" descr="C:\Documents and Settings\tsvet\Desktop\MP900174977.JPG"/>
          <p:cNvPicPr>
            <a:picLocks noChangeAspect="1" noChangeArrowheads="1"/>
          </p:cNvPicPr>
          <p:nvPr/>
        </p:nvPicPr>
        <p:blipFill>
          <a:blip r:embed="rId4" cstate="print"/>
          <a:srcRect/>
          <a:stretch>
            <a:fillRect/>
          </a:stretch>
        </p:blipFill>
        <p:spPr bwMode="auto">
          <a:xfrm>
            <a:off x="2819400" y="3352800"/>
            <a:ext cx="3657600" cy="2438400"/>
          </a:xfrm>
          <a:prstGeom prst="rect">
            <a:avLst/>
          </a:prstGeom>
          <a:noFill/>
          <a:ln w="9525">
            <a:noFill/>
            <a:miter lim="800000"/>
            <a:headEnd/>
            <a:tailEnd/>
          </a:ln>
        </p:spPr>
      </p:pic>
      <p:sp>
        <p:nvSpPr>
          <p:cNvPr id="5" name="TextBox 4"/>
          <p:cNvSpPr txBox="1"/>
          <p:nvPr/>
        </p:nvSpPr>
        <p:spPr>
          <a:xfrm>
            <a:off x="3985942" y="6343687"/>
            <a:ext cx="1056700" cy="369332"/>
          </a:xfrm>
          <a:prstGeom prst="rect">
            <a:avLst/>
          </a:prstGeom>
          <a:noFill/>
        </p:spPr>
        <p:txBody>
          <a:bodyPr wrap="none" rtlCol="0">
            <a:spAutoFit/>
          </a:bodyPr>
          <a:lstStyle/>
          <a:p>
            <a:r>
              <a:rPr lang="en-US" dirty="0" smtClean="0"/>
              <a:t>Handout</a:t>
            </a:r>
            <a:endParaRPr lang="en-US" dirty="0"/>
          </a:p>
        </p:txBody>
      </p:sp>
    </p:spTree>
    <p:custDataLst>
      <p:tags r:id="rId1"/>
    </p:custDataLst>
    <p:extLst>
      <p:ext uri="{BB962C8B-B14F-4D97-AF65-F5344CB8AC3E}">
        <p14:creationId xmlns:p14="http://schemas.microsoft.com/office/powerpoint/2010/main" val="25627302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latin typeface="Arial" charset="0"/>
              </a:rPr>
              <a:t>After 2 Days</a:t>
            </a:r>
            <a:endParaRPr lang="en-US" dirty="0"/>
          </a:p>
        </p:txBody>
      </p:sp>
      <p:sp>
        <p:nvSpPr>
          <p:cNvPr id="3" name="Text Placeholder 2"/>
          <p:cNvSpPr>
            <a:spLocks noGrp="1"/>
          </p:cNvSpPr>
          <p:nvPr>
            <p:ph type="body" idx="1"/>
          </p:nvPr>
        </p:nvSpPr>
        <p:spPr>
          <a:xfrm>
            <a:off x="457200" y="1341437"/>
            <a:ext cx="8153400" cy="4525963"/>
          </a:xfrm>
        </p:spPr>
        <p:txBody>
          <a:bodyPr/>
          <a:lstStyle/>
          <a:p>
            <a:pPr marL="0" indent="0">
              <a:buNone/>
            </a:pPr>
            <a:r>
              <a:rPr lang="en-US" sz="2400" dirty="0"/>
              <a:t>A colleague delivered a weather briefing to the mayor of a city about to be affected by a tropical cyclone.  The colleague carefully explained the scientific information about the cyclone but the mayor was unhappy with the briefing.  What four briefing elements will you recommend to your colleague in order to deliver a good weather briefing?  Select all that apply.</a:t>
            </a:r>
          </a:p>
          <a:p>
            <a:pPr marL="457200" indent="-457200">
              <a:buFont typeface="+mj-lt"/>
              <a:buAutoNum type="alphaLcPeriod"/>
            </a:pPr>
            <a:r>
              <a:rPr lang="en-US" sz="2400" dirty="0" smtClean="0"/>
              <a:t>What </a:t>
            </a:r>
            <a:r>
              <a:rPr lang="en-US" sz="2400" dirty="0"/>
              <a:t>is the expected weather?</a:t>
            </a:r>
          </a:p>
          <a:p>
            <a:pPr marL="457200" indent="-457200">
              <a:buFont typeface="+mj-lt"/>
              <a:buAutoNum type="alphaLcPeriod"/>
            </a:pPr>
            <a:r>
              <a:rPr lang="en-US" sz="2400" dirty="0"/>
              <a:t>Why will it occur?</a:t>
            </a:r>
          </a:p>
          <a:p>
            <a:pPr marL="457200" indent="-457200">
              <a:buFont typeface="+mj-lt"/>
              <a:buAutoNum type="alphaLcPeriod"/>
            </a:pPr>
            <a:r>
              <a:rPr lang="en-US" sz="2400" dirty="0"/>
              <a:t>When will it get here?</a:t>
            </a:r>
          </a:p>
          <a:p>
            <a:pPr marL="457200" indent="-457200">
              <a:buFont typeface="+mj-lt"/>
              <a:buAutoNum type="alphaLcPeriod"/>
            </a:pPr>
            <a:r>
              <a:rPr lang="en-US" sz="2400" dirty="0"/>
              <a:t>What impacts will it have?</a:t>
            </a:r>
          </a:p>
          <a:p>
            <a:pPr marL="457200" indent="-457200">
              <a:buFont typeface="+mj-lt"/>
              <a:buAutoNum type="alphaLcPeriod"/>
            </a:pPr>
            <a:r>
              <a:rPr lang="en-US" sz="2400" dirty="0"/>
              <a:t>When will it be over?</a:t>
            </a:r>
          </a:p>
        </p:txBody>
      </p:sp>
    </p:spTree>
    <p:extLst>
      <p:ext uri="{BB962C8B-B14F-4D97-AF65-F5344CB8AC3E}">
        <p14:creationId xmlns:p14="http://schemas.microsoft.com/office/powerpoint/2010/main" val="22972864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they?</a:t>
            </a:r>
            <a:endParaRPr lang="en-US" dirty="0"/>
          </a:p>
        </p:txBody>
      </p:sp>
      <p:sp>
        <p:nvSpPr>
          <p:cNvPr id="3" name="Content Placeholder 2"/>
          <p:cNvSpPr>
            <a:spLocks noGrp="1"/>
          </p:cNvSpPr>
          <p:nvPr>
            <p:ph idx="1"/>
          </p:nvPr>
        </p:nvSpPr>
        <p:spPr>
          <a:xfrm>
            <a:off x="457200" y="1600200"/>
            <a:ext cx="4572000" cy="4525963"/>
          </a:xfrm>
        </p:spPr>
        <p:txBody>
          <a:bodyPr/>
          <a:lstStyle/>
          <a:p>
            <a:r>
              <a:rPr lang="en-US" sz="2500" dirty="0" smtClean="0"/>
              <a:t>Questions sent after training</a:t>
            </a:r>
          </a:p>
          <a:p>
            <a:r>
              <a:rPr lang="en-US" sz="2500" dirty="0" smtClean="0"/>
              <a:t>Increasing learning retention</a:t>
            </a:r>
          </a:p>
          <a:p>
            <a:r>
              <a:rPr lang="en-US" sz="2500" smtClean="0"/>
              <a:t>How many of you remember the number of the hotel room you are staying in now?</a:t>
            </a:r>
            <a:endParaRPr lang="en-US" sz="25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1614195"/>
            <a:ext cx="3716694" cy="5079267"/>
          </a:xfrm>
          <a:prstGeom prst="rect">
            <a:avLst/>
          </a:prstGeom>
        </p:spPr>
      </p:pic>
    </p:spTree>
    <p:extLst>
      <p:ext uri="{BB962C8B-B14F-4D97-AF65-F5344CB8AC3E}">
        <p14:creationId xmlns:p14="http://schemas.microsoft.com/office/powerpoint/2010/main" val="2027006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dirty="0" smtClean="0"/>
              <a:t>Write Booster Questions</a:t>
            </a:r>
          </a:p>
        </p:txBody>
      </p:sp>
      <p:sp>
        <p:nvSpPr>
          <p:cNvPr id="16387" name="Content Placeholder 2"/>
          <p:cNvSpPr>
            <a:spLocks noGrp="1"/>
          </p:cNvSpPr>
          <p:nvPr>
            <p:ph idx="1"/>
          </p:nvPr>
        </p:nvSpPr>
        <p:spPr/>
        <p:txBody>
          <a:bodyPr/>
          <a:lstStyle/>
          <a:p>
            <a:pPr eaLnBrk="1" hangingPunct="1"/>
            <a:r>
              <a:rPr lang="en-US" sz="2800" dirty="0" smtClean="0"/>
              <a:t>Next question after 2 weeks</a:t>
            </a:r>
          </a:p>
        </p:txBody>
      </p:sp>
      <p:pic>
        <p:nvPicPr>
          <p:cNvPr id="16388" name="Picture 5" descr="C:\Documents and Settings\tsvet\Desktop\MP900174977.JPG"/>
          <p:cNvPicPr>
            <a:picLocks noChangeAspect="1" noChangeArrowheads="1"/>
          </p:cNvPicPr>
          <p:nvPr/>
        </p:nvPicPr>
        <p:blipFill>
          <a:blip r:embed="rId4" cstate="print"/>
          <a:srcRect/>
          <a:stretch>
            <a:fillRect/>
          </a:stretch>
        </p:blipFill>
        <p:spPr bwMode="auto">
          <a:xfrm>
            <a:off x="2819400" y="3352800"/>
            <a:ext cx="3657600" cy="2438400"/>
          </a:xfrm>
          <a:prstGeom prst="rect">
            <a:avLst/>
          </a:prstGeom>
          <a:noFill/>
          <a:ln w="9525">
            <a:noFill/>
            <a:miter lim="800000"/>
            <a:headEnd/>
            <a:tailEnd/>
          </a:ln>
        </p:spPr>
      </p:pic>
      <p:sp>
        <p:nvSpPr>
          <p:cNvPr id="5" name="TextBox 4"/>
          <p:cNvSpPr txBox="1"/>
          <p:nvPr/>
        </p:nvSpPr>
        <p:spPr>
          <a:xfrm>
            <a:off x="3985942" y="6343687"/>
            <a:ext cx="1056700" cy="369332"/>
          </a:xfrm>
          <a:prstGeom prst="rect">
            <a:avLst/>
          </a:prstGeom>
          <a:noFill/>
        </p:spPr>
        <p:txBody>
          <a:bodyPr wrap="none" rtlCol="0">
            <a:spAutoFit/>
          </a:bodyPr>
          <a:lstStyle/>
          <a:p>
            <a:r>
              <a:rPr lang="en-US" dirty="0" smtClean="0"/>
              <a:t>Handout</a:t>
            </a:r>
            <a:endParaRPr lang="en-US" dirty="0"/>
          </a:p>
        </p:txBody>
      </p:sp>
    </p:spTree>
    <p:custDataLst>
      <p:tags r:id="rId1"/>
    </p:custDataLst>
    <p:extLst>
      <p:ext uri="{BB962C8B-B14F-4D97-AF65-F5344CB8AC3E}">
        <p14:creationId xmlns:p14="http://schemas.microsoft.com/office/powerpoint/2010/main" val="29721560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latin typeface="Arial" charset="0"/>
              </a:rPr>
              <a:t>After 2 Weeks</a:t>
            </a:r>
            <a:endParaRPr lang="en-US" dirty="0"/>
          </a:p>
        </p:txBody>
      </p:sp>
      <p:sp>
        <p:nvSpPr>
          <p:cNvPr id="3" name="Text Placeholder 2"/>
          <p:cNvSpPr>
            <a:spLocks noGrp="1"/>
          </p:cNvSpPr>
          <p:nvPr>
            <p:ph type="body" idx="1"/>
          </p:nvPr>
        </p:nvSpPr>
        <p:spPr>
          <a:xfrm>
            <a:off x="457200" y="1341437"/>
            <a:ext cx="8153400" cy="4525963"/>
          </a:xfrm>
        </p:spPr>
        <p:txBody>
          <a:bodyPr/>
          <a:lstStyle/>
          <a:p>
            <a:r>
              <a:rPr lang="en-US" sz="2400" dirty="0"/>
              <a:t>A forecaster asked you to help them offer better briefings.  She covered the four main elements in a clear and concise way.  While delivering the briefing she looked at her feet often and rarely at the audience.  What will you recommend that she do differently?</a:t>
            </a:r>
          </a:p>
        </p:txBody>
      </p:sp>
    </p:spTree>
    <p:extLst>
      <p:ext uri="{BB962C8B-B14F-4D97-AF65-F5344CB8AC3E}">
        <p14:creationId xmlns:p14="http://schemas.microsoft.com/office/powerpoint/2010/main" val="4587207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dirty="0" smtClean="0"/>
              <a:t>Write Booster Questions</a:t>
            </a:r>
          </a:p>
        </p:txBody>
      </p:sp>
      <p:sp>
        <p:nvSpPr>
          <p:cNvPr id="16387" name="Content Placeholder 2"/>
          <p:cNvSpPr>
            <a:spLocks noGrp="1"/>
          </p:cNvSpPr>
          <p:nvPr>
            <p:ph idx="1"/>
          </p:nvPr>
        </p:nvSpPr>
        <p:spPr/>
        <p:txBody>
          <a:bodyPr/>
          <a:lstStyle/>
          <a:p>
            <a:pPr eaLnBrk="1" hangingPunct="1"/>
            <a:r>
              <a:rPr lang="en-US" sz="2800" dirty="0" smtClean="0"/>
              <a:t>Next question after 2 months</a:t>
            </a:r>
          </a:p>
        </p:txBody>
      </p:sp>
      <p:pic>
        <p:nvPicPr>
          <p:cNvPr id="16388" name="Picture 5" descr="C:\Documents and Settings\tsvet\Desktop\MP900174977.JPG"/>
          <p:cNvPicPr>
            <a:picLocks noChangeAspect="1" noChangeArrowheads="1"/>
          </p:cNvPicPr>
          <p:nvPr/>
        </p:nvPicPr>
        <p:blipFill>
          <a:blip r:embed="rId4" cstate="print"/>
          <a:srcRect/>
          <a:stretch>
            <a:fillRect/>
          </a:stretch>
        </p:blipFill>
        <p:spPr bwMode="auto">
          <a:xfrm>
            <a:off x="2819400" y="3352800"/>
            <a:ext cx="3657600" cy="2438400"/>
          </a:xfrm>
          <a:prstGeom prst="rect">
            <a:avLst/>
          </a:prstGeom>
          <a:noFill/>
          <a:ln w="9525">
            <a:noFill/>
            <a:miter lim="800000"/>
            <a:headEnd/>
            <a:tailEnd/>
          </a:ln>
        </p:spPr>
      </p:pic>
      <p:sp>
        <p:nvSpPr>
          <p:cNvPr id="5" name="TextBox 4"/>
          <p:cNvSpPr txBox="1"/>
          <p:nvPr/>
        </p:nvSpPr>
        <p:spPr>
          <a:xfrm>
            <a:off x="3985942" y="6343687"/>
            <a:ext cx="1056700" cy="369332"/>
          </a:xfrm>
          <a:prstGeom prst="rect">
            <a:avLst/>
          </a:prstGeom>
          <a:noFill/>
        </p:spPr>
        <p:txBody>
          <a:bodyPr wrap="none" rtlCol="0">
            <a:spAutoFit/>
          </a:bodyPr>
          <a:lstStyle/>
          <a:p>
            <a:r>
              <a:rPr lang="en-US" dirty="0" smtClean="0"/>
              <a:t>Handout</a:t>
            </a:r>
            <a:endParaRPr lang="en-US" dirty="0"/>
          </a:p>
        </p:txBody>
      </p:sp>
    </p:spTree>
    <p:custDataLst>
      <p:tags r:id="rId1"/>
    </p:custDataLst>
    <p:extLst>
      <p:ext uri="{BB962C8B-B14F-4D97-AF65-F5344CB8AC3E}">
        <p14:creationId xmlns:p14="http://schemas.microsoft.com/office/powerpoint/2010/main" val="36646759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latin typeface="Arial" charset="0"/>
              </a:rPr>
              <a:t>After 2 Months</a:t>
            </a:r>
            <a:endParaRPr lang="en-US" dirty="0"/>
          </a:p>
        </p:txBody>
      </p:sp>
      <p:sp>
        <p:nvSpPr>
          <p:cNvPr id="3" name="Text Placeholder 2"/>
          <p:cNvSpPr>
            <a:spLocks noGrp="1"/>
          </p:cNvSpPr>
          <p:nvPr>
            <p:ph type="body" idx="1"/>
          </p:nvPr>
        </p:nvSpPr>
        <p:spPr>
          <a:xfrm>
            <a:off x="457200" y="1341437"/>
            <a:ext cx="8153400" cy="4525963"/>
          </a:xfrm>
        </p:spPr>
        <p:txBody>
          <a:bodyPr/>
          <a:lstStyle/>
          <a:p>
            <a:r>
              <a:rPr lang="en-US" sz="2400" dirty="0"/>
              <a:t>How have you used the strategies for delivering clear and concise briefings in your work? If you haven’t yet, how do you see yourself using them?</a:t>
            </a:r>
          </a:p>
        </p:txBody>
      </p:sp>
    </p:spTree>
    <p:extLst>
      <p:ext uri="{BB962C8B-B14F-4D97-AF65-F5344CB8AC3E}">
        <p14:creationId xmlns:p14="http://schemas.microsoft.com/office/powerpoint/2010/main" val="7948017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latin typeface="Arial" charset="0"/>
              </a:rPr>
              <a:t>Booster Questions for this Session</a:t>
            </a:r>
            <a:endParaRPr lang="en-US" dirty="0"/>
          </a:p>
        </p:txBody>
      </p:sp>
      <p:sp>
        <p:nvSpPr>
          <p:cNvPr id="3" name="Text Placeholder 2"/>
          <p:cNvSpPr>
            <a:spLocks noGrp="1"/>
          </p:cNvSpPr>
          <p:nvPr>
            <p:ph type="body" idx="1"/>
          </p:nvPr>
        </p:nvSpPr>
        <p:spPr>
          <a:xfrm>
            <a:off x="457200" y="1874837"/>
            <a:ext cx="8153400" cy="4525963"/>
          </a:xfrm>
        </p:spPr>
        <p:txBody>
          <a:bodyPr/>
          <a:lstStyle/>
          <a:p>
            <a:r>
              <a:rPr lang="en-US" sz="2400" dirty="0" smtClean="0"/>
              <a:t>Would you like to receive booster questions for this session?</a:t>
            </a:r>
            <a:endParaRPr lang="en-US" sz="2400" dirty="0"/>
          </a:p>
        </p:txBody>
      </p:sp>
    </p:spTree>
    <p:extLst>
      <p:ext uri="{BB962C8B-B14F-4D97-AF65-F5344CB8AC3E}">
        <p14:creationId xmlns:p14="http://schemas.microsoft.com/office/powerpoint/2010/main" val="8074428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Text Placeholder 2"/>
          <p:cNvSpPr>
            <a:spLocks noGrp="1"/>
          </p:cNvSpPr>
          <p:nvPr>
            <p:ph type="body" idx="1"/>
          </p:nvPr>
        </p:nvSpPr>
        <p:spPr/>
        <p:txBody>
          <a:bodyPr/>
          <a:lstStyle/>
          <a:p>
            <a:r>
              <a:rPr lang="en-US" sz="2000" dirty="0" smtClean="0"/>
              <a:t>Brown</a:t>
            </a:r>
            <a:r>
              <a:rPr lang="en-US" sz="2000" dirty="0"/>
              <a:t>, Peter C. (</a:t>
            </a:r>
            <a:r>
              <a:rPr lang="en-US" sz="2000" dirty="0" smtClean="0"/>
              <a:t>2014). </a:t>
            </a:r>
            <a:r>
              <a:rPr lang="en-US" sz="2000" i="1" dirty="0"/>
              <a:t>Make It Stick</a:t>
            </a:r>
            <a:r>
              <a:rPr lang="en-US" sz="2000" dirty="0"/>
              <a:t>. Harvard University Press. Kindle Edition. </a:t>
            </a:r>
          </a:p>
          <a:p>
            <a:r>
              <a:rPr lang="en-US" sz="2000" dirty="0" err="1" smtClean="0"/>
              <a:t>Roediger</a:t>
            </a:r>
            <a:r>
              <a:rPr lang="en-US" sz="2000" dirty="0" smtClean="0"/>
              <a:t>, H., </a:t>
            </a:r>
            <a:r>
              <a:rPr lang="en-US" sz="2000" dirty="0" err="1" smtClean="0"/>
              <a:t>Karpicke</a:t>
            </a:r>
            <a:r>
              <a:rPr lang="en-US" sz="2000" dirty="0" smtClean="0"/>
              <a:t>, J., </a:t>
            </a:r>
            <a:r>
              <a:rPr lang="en-US" sz="2000" dirty="0"/>
              <a:t>Rohrer, </a:t>
            </a:r>
            <a:r>
              <a:rPr lang="en-US" sz="2000" dirty="0" smtClean="0"/>
              <a:t>D. </a:t>
            </a:r>
            <a:r>
              <a:rPr lang="en-US" sz="2000" dirty="0"/>
              <a:t>(</a:t>
            </a:r>
            <a:r>
              <a:rPr lang="en-US" sz="2000" dirty="0" smtClean="0"/>
              <a:t>2006).</a:t>
            </a:r>
            <a:r>
              <a:rPr lang="en-US" sz="2000" dirty="0"/>
              <a:t> </a:t>
            </a:r>
            <a:r>
              <a:rPr lang="en-US" sz="2000" dirty="0" smtClean="0"/>
              <a:t>The Power of Testing Memory.</a:t>
            </a:r>
            <a:r>
              <a:rPr lang="en-US" sz="2000" dirty="0"/>
              <a:t> </a:t>
            </a:r>
            <a:r>
              <a:rPr lang="en-US" sz="2000" i="1" dirty="0" smtClean="0"/>
              <a:t>Association for Psychological Science</a:t>
            </a:r>
            <a:r>
              <a:rPr lang="en-US" sz="2000" dirty="0" smtClean="0"/>
              <a:t>,</a:t>
            </a:r>
            <a:r>
              <a:rPr lang="en-US" sz="2000" i="1" dirty="0"/>
              <a:t> </a:t>
            </a:r>
            <a:r>
              <a:rPr lang="en-US" sz="2000" i="1" dirty="0" smtClean="0"/>
              <a:t>1</a:t>
            </a:r>
            <a:r>
              <a:rPr lang="en-US" sz="2000" dirty="0" smtClean="0"/>
              <a:t>, n. 3, 181-210.</a:t>
            </a:r>
          </a:p>
          <a:p>
            <a:r>
              <a:rPr lang="en-US" sz="2000" dirty="0" err="1"/>
              <a:t>Roediger</a:t>
            </a:r>
            <a:r>
              <a:rPr lang="en-US" sz="2000" dirty="0"/>
              <a:t> III, Henry L.; Agarwal, Pooja K.; Kang, Sean H. K.; Marsh, Elizabeth J., Davies, Graham M. (Ed); Wright, Daniel B. (Ed), (2010). </a:t>
            </a:r>
            <a:r>
              <a:rPr lang="en-US" sz="2000" dirty="0" smtClean="0"/>
              <a:t>Benefits </a:t>
            </a:r>
            <a:r>
              <a:rPr lang="en-US" sz="2000" dirty="0"/>
              <a:t>of testing memory: Best practices and boundary </a:t>
            </a:r>
            <a:r>
              <a:rPr lang="en-US" sz="2000" dirty="0" smtClean="0"/>
              <a:t>conditions. Current </a:t>
            </a:r>
            <a:r>
              <a:rPr lang="en-US" sz="2000" dirty="0"/>
              <a:t>issues in applied memory research. Current issues in memory., (pp. 13-49). New York, NY, US: Psychology Press, xiii, 262 pp</a:t>
            </a:r>
            <a:r>
              <a:rPr lang="en-US" sz="2000" dirty="0" smtClean="0"/>
              <a:t>.</a:t>
            </a:r>
          </a:p>
          <a:p>
            <a:r>
              <a:rPr lang="en-US" sz="2000" dirty="0" smtClean="0"/>
              <a:t>Kohn, A. </a:t>
            </a:r>
            <a:r>
              <a:rPr lang="en-US" sz="2000" dirty="0"/>
              <a:t>(2014</a:t>
            </a:r>
            <a:r>
              <a:rPr lang="en-US" sz="2000" dirty="0" smtClean="0"/>
              <a:t>). Overcoming the Forgetting Curve. </a:t>
            </a:r>
            <a:r>
              <a:rPr lang="en-US" sz="2000" i="1" dirty="0" smtClean="0"/>
              <a:t>Learning Solutions Magazine</a:t>
            </a:r>
            <a:r>
              <a:rPr lang="en-US" sz="2000" dirty="0" smtClean="0"/>
              <a:t>.</a:t>
            </a:r>
            <a:endParaRPr lang="en-US" sz="2000" dirty="0"/>
          </a:p>
        </p:txBody>
      </p:sp>
    </p:spTree>
    <p:extLst>
      <p:ext uri="{BB962C8B-B14F-4D97-AF65-F5344CB8AC3E}">
        <p14:creationId xmlns:p14="http://schemas.microsoft.com/office/powerpoint/2010/main" val="38514026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1900" y="1417638"/>
            <a:ext cx="6934200" cy="4409501"/>
          </a:xfrm>
          <a:prstGeom prst="rect">
            <a:avLst/>
          </a:prstGeom>
        </p:spPr>
      </p:pic>
      <p:sp>
        <p:nvSpPr>
          <p:cNvPr id="4098" name="Title 1"/>
          <p:cNvSpPr>
            <a:spLocks noGrp="1"/>
          </p:cNvSpPr>
          <p:nvPr>
            <p:ph type="title"/>
          </p:nvPr>
        </p:nvSpPr>
        <p:spPr/>
        <p:txBody>
          <a:bodyPr/>
          <a:lstStyle/>
          <a:p>
            <a:pPr>
              <a:defRPr/>
            </a:pPr>
            <a:r>
              <a:rPr lang="en-US" sz="3200" dirty="0">
                <a:latin typeface="Arial" charset="0"/>
              </a:rPr>
              <a:t>Forgetting is Easy, Remembering is Hard</a:t>
            </a:r>
            <a:br>
              <a:rPr lang="en-US" sz="3200" dirty="0">
                <a:latin typeface="Arial" charset="0"/>
              </a:rPr>
            </a:br>
            <a:endParaRPr lang="en-US" sz="3200" dirty="0">
              <a:latin typeface="Arial" charset="0"/>
            </a:endParaRPr>
          </a:p>
        </p:txBody>
      </p:sp>
      <p:sp>
        <p:nvSpPr>
          <p:cNvPr id="5" name="Rectangle 2"/>
          <p:cNvSpPr>
            <a:spLocks/>
          </p:cNvSpPr>
          <p:nvPr/>
        </p:nvSpPr>
        <p:spPr bwMode="auto">
          <a:xfrm>
            <a:off x="1828800" y="2571750"/>
            <a:ext cx="5740400" cy="1854200"/>
          </a:xfrm>
          <a:prstGeom prst="rect">
            <a:avLst/>
          </a:prstGeom>
          <a:noFill/>
          <a:ln w="12700">
            <a:noFill/>
            <a:miter lim="800000"/>
            <a:headEnd/>
            <a:tailEnd/>
          </a:ln>
        </p:spPr>
        <p:txBody>
          <a:bodyPr lIns="0" tIns="0" rIns="0" bIns="0" anchor="ctr"/>
          <a:lstStyle/>
          <a:p>
            <a:endParaRPr lang="en-US">
              <a:solidFill>
                <a:srgbClr val="CAADAA"/>
              </a:solidFill>
            </a:endParaRPr>
          </a:p>
        </p:txBody>
      </p:sp>
      <p:sp>
        <p:nvSpPr>
          <p:cNvPr id="3" name="TextBox 2"/>
          <p:cNvSpPr txBox="1"/>
          <p:nvPr/>
        </p:nvSpPr>
        <p:spPr>
          <a:xfrm>
            <a:off x="2875424" y="6158401"/>
            <a:ext cx="3647152" cy="369332"/>
          </a:xfrm>
          <a:prstGeom prst="rect">
            <a:avLst/>
          </a:prstGeom>
          <a:noFill/>
        </p:spPr>
        <p:txBody>
          <a:bodyPr wrap="none" rtlCol="0">
            <a:spAutoFit/>
          </a:bodyPr>
          <a:lstStyle/>
          <a:p>
            <a:r>
              <a:rPr lang="en-US" dirty="0" smtClean="0"/>
              <a:t>Interrupt the process of forgetting!</a:t>
            </a:r>
            <a:endParaRPr lang="en-US" dirty="0"/>
          </a:p>
        </p:txBody>
      </p:sp>
    </p:spTree>
    <p:custDataLst>
      <p:tags r:id="rId1"/>
    </p:custDataLst>
    <p:extLst>
      <p:ext uri="{BB962C8B-B14F-4D97-AF65-F5344CB8AC3E}">
        <p14:creationId xmlns:p14="http://schemas.microsoft.com/office/powerpoint/2010/main" val="505136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229600" cy="1143000"/>
          </a:xfrm>
        </p:spPr>
        <p:txBody>
          <a:bodyPr/>
          <a:lstStyle/>
          <a:p>
            <a:r>
              <a:rPr lang="en-US" sz="3600" dirty="0" smtClean="0"/>
              <a:t>Which do you think is better for learning? Select the best answer.</a:t>
            </a:r>
            <a:endParaRPr lang="en-US" sz="3600" dirty="0"/>
          </a:p>
        </p:txBody>
      </p:sp>
      <p:sp>
        <p:nvSpPr>
          <p:cNvPr id="3" name="TPAnswers"/>
          <p:cNvSpPr>
            <a:spLocks noGrp="1"/>
          </p:cNvSpPr>
          <p:nvPr>
            <p:ph type="body" idx="1"/>
            <p:custDataLst>
              <p:tags r:id="rId2"/>
            </p:custDataLst>
          </p:nvPr>
        </p:nvSpPr>
        <p:spPr>
          <a:xfrm>
            <a:off x="457200" y="1600200"/>
            <a:ext cx="6781800" cy="4525963"/>
          </a:xfrm>
        </p:spPr>
        <p:txBody>
          <a:bodyPr>
            <a:normAutofit/>
          </a:bodyPr>
          <a:lstStyle/>
          <a:p>
            <a:pPr marL="514350" indent="-514350">
              <a:spcAft>
                <a:spcPts val="0"/>
              </a:spcAft>
              <a:buFont typeface="Arial" pitchFamily="34" charset="0"/>
              <a:buAutoNum type="alphaUcPeriod"/>
            </a:pPr>
            <a:r>
              <a:rPr lang="en-US" dirty="0"/>
              <a:t>To </a:t>
            </a:r>
            <a:r>
              <a:rPr lang="en-US" dirty="0" smtClean="0"/>
              <a:t>study a subject for six </a:t>
            </a:r>
            <a:r>
              <a:rPr lang="en-US" dirty="0"/>
              <a:t>hours in a </a:t>
            </a:r>
            <a:r>
              <a:rPr lang="en-US" dirty="0" smtClean="0"/>
              <a:t>single day</a:t>
            </a:r>
          </a:p>
          <a:p>
            <a:pPr marL="514350" indent="-514350">
              <a:spcAft>
                <a:spcPts val="0"/>
              </a:spcAft>
              <a:buFont typeface="Arial" pitchFamily="34" charset="0"/>
              <a:buAutoNum type="alphaUcPeriod"/>
            </a:pPr>
            <a:r>
              <a:rPr lang="en-US" dirty="0"/>
              <a:t>To </a:t>
            </a:r>
            <a:r>
              <a:rPr lang="en-US" dirty="0" smtClean="0"/>
              <a:t>study a subject </a:t>
            </a:r>
            <a:r>
              <a:rPr lang="en-US" dirty="0"/>
              <a:t>for </a:t>
            </a:r>
            <a:r>
              <a:rPr lang="en-US" dirty="0" smtClean="0"/>
              <a:t>two </a:t>
            </a:r>
            <a:r>
              <a:rPr lang="en-US" dirty="0"/>
              <a:t>hours each day for </a:t>
            </a:r>
            <a:r>
              <a:rPr lang="en-US" dirty="0" smtClean="0"/>
              <a:t>three days</a:t>
            </a:r>
          </a:p>
          <a:p>
            <a:pPr marL="514350" indent="-514350">
              <a:spcAft>
                <a:spcPts val="0"/>
              </a:spcAft>
              <a:buFont typeface="Arial" pitchFamily="34" charset="0"/>
              <a:buAutoNum type="alphaUcPeriod"/>
            </a:pPr>
            <a:r>
              <a:rPr lang="en-US" dirty="0"/>
              <a:t>To study a subject and answer </a:t>
            </a:r>
            <a:r>
              <a:rPr lang="en-US"/>
              <a:t>questions </a:t>
            </a:r>
            <a:r>
              <a:rPr lang="en-US" smtClean="0"/>
              <a:t>each day</a:t>
            </a:r>
            <a:endParaRPr lang="en-US" dirty="0" smtClean="0"/>
          </a:p>
        </p:txBody>
      </p:sp>
      <p:sp>
        <p:nvSpPr>
          <p:cNvPr id="6" name="CAI1"/>
          <p:cNvSpPr/>
          <p:nvPr>
            <p:custDataLst>
              <p:tags r:id="rId3"/>
            </p:custDataLst>
          </p:nvPr>
        </p:nvSpPr>
        <p:spPr>
          <a:xfrm rot="10800000">
            <a:off x="-10160" y="3911600"/>
            <a:ext cx="584200" cy="5842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PChart"/>
          <p:cNvSpPr txBox="1">
            <a:spLocks/>
          </p:cNvSpPr>
          <p:nvPr>
            <p:custDataLst>
              <p:tags r:id="rId4"/>
            </p:custDataLst>
          </p:nvPr>
        </p:nvSpPr>
        <p:spPr bwMode="auto">
          <a:xfrm>
            <a:off x="6858000" y="1600200"/>
            <a:ext cx="17272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lgn="r">
              <a:spcAft>
                <a:spcPts val="0"/>
              </a:spcAft>
              <a:buNone/>
            </a:pPr>
            <a:r>
              <a:rPr lang="en-US" smtClean="0"/>
              <a:t>5%</a:t>
            </a:r>
            <a:br>
              <a:rPr lang="en-US" smtClean="0"/>
            </a:br>
            <a:endParaRPr lang="en-US" smtClean="0"/>
          </a:p>
          <a:p>
            <a:pPr marL="514350" indent="-514350" algn="r">
              <a:spcAft>
                <a:spcPts val="0"/>
              </a:spcAft>
              <a:buNone/>
            </a:pPr>
            <a:r>
              <a:rPr lang="en-US" smtClean="0"/>
              <a:t>9%</a:t>
            </a:r>
            <a:br>
              <a:rPr lang="en-US" smtClean="0"/>
            </a:br>
            <a:endParaRPr lang="en-US" smtClean="0"/>
          </a:p>
          <a:p>
            <a:pPr marL="514350" indent="-514350" algn="r">
              <a:spcAft>
                <a:spcPts val="0"/>
              </a:spcAft>
              <a:buNone/>
            </a:pPr>
            <a:r>
              <a:rPr lang="en-US" smtClean="0"/>
              <a:t>86%</a:t>
            </a:r>
            <a:br>
              <a:rPr lang="en-US" smtClean="0"/>
            </a:br>
            <a:endParaRPr lang="en-US" dirty="0"/>
          </a:p>
        </p:txBody>
      </p:sp>
      <p:sp>
        <p:nvSpPr>
          <p:cNvPr id="4" name="TPResponseCounter" hidden="1"/>
          <p:cNvSpPr/>
          <p:nvPr>
            <p:custDataLst>
              <p:tags r:id="rId5"/>
            </p:custDataLst>
          </p:nvPr>
        </p:nvSpPr>
        <p:spPr>
          <a:xfrm>
            <a:off x="254000" y="5842000"/>
            <a:ext cx="1905000" cy="889000"/>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smtClean="0">
                <a:solidFill>
                  <a:schemeClr val="tx1"/>
                </a:solidFill>
                <a:latin typeface="Tahoma" panose="020B0604030504040204" pitchFamily="34" charset="0"/>
              </a:rPr>
              <a:t>22 of 24</a:t>
            </a:r>
            <a:endParaRPr lang="en-US" sz="2000">
              <a:solidFill>
                <a:schemeClr val="tx1"/>
              </a:solidFill>
              <a:latin typeface="Tahoma" panose="020B0604030504040204" pitchFamily="34" charset="0"/>
            </a:endParaRPr>
          </a:p>
        </p:txBody>
      </p:sp>
    </p:spTree>
    <p:custDataLst>
      <p:tags r:id="rId1"/>
    </p:custDataLst>
    <p:extLst>
      <p:ext uri="{BB962C8B-B14F-4D97-AF65-F5344CB8AC3E}">
        <p14:creationId xmlns:p14="http://schemas.microsoft.com/office/powerpoint/2010/main" val="303614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04800" y="274638"/>
            <a:ext cx="8382000" cy="1143000"/>
          </a:xfrm>
        </p:spPr>
        <p:txBody>
          <a:bodyPr/>
          <a:lstStyle/>
          <a:p>
            <a:r>
              <a:rPr lang="en-US" sz="3200" dirty="0"/>
              <a:t>Which strategy will produce a more lasting ability to compute the volume of </a:t>
            </a:r>
            <a:r>
              <a:rPr lang="en-US" sz="3200" dirty="0" smtClean="0"/>
              <a:t>various objects?</a:t>
            </a:r>
            <a:br>
              <a:rPr lang="en-US" sz="3200" dirty="0" smtClean="0"/>
            </a:br>
            <a:r>
              <a:rPr lang="en-US" sz="3200" dirty="0" smtClean="0"/>
              <a:t>Select the best answer.</a:t>
            </a:r>
            <a:endParaRPr lang="en-US" sz="3200" dirty="0"/>
          </a:p>
        </p:txBody>
      </p:sp>
      <p:sp>
        <p:nvSpPr>
          <p:cNvPr id="3" name="TPAnswers"/>
          <p:cNvSpPr>
            <a:spLocks noGrp="1"/>
          </p:cNvSpPr>
          <p:nvPr>
            <p:ph type="body" idx="1"/>
            <p:custDataLst>
              <p:tags r:id="rId2"/>
            </p:custDataLst>
          </p:nvPr>
        </p:nvSpPr>
        <p:spPr>
          <a:xfrm>
            <a:off x="457200" y="1805925"/>
            <a:ext cx="6400800" cy="4114512"/>
          </a:xfrm>
        </p:spPr>
        <p:txBody>
          <a:bodyPr>
            <a:normAutofit/>
          </a:bodyPr>
          <a:lstStyle/>
          <a:p>
            <a:pPr marL="514350" indent="-514350">
              <a:spcAft>
                <a:spcPts val="0"/>
              </a:spcAft>
              <a:buFont typeface="Arial" pitchFamily="34" charset="0"/>
              <a:buAutoNum type="alphaUcPeriod"/>
            </a:pPr>
            <a:r>
              <a:rPr lang="en-US" dirty="0"/>
              <a:t>Computing the volume of </a:t>
            </a:r>
            <a:r>
              <a:rPr lang="en-US" dirty="0" smtClean="0"/>
              <a:t>one object in four </a:t>
            </a:r>
            <a:r>
              <a:rPr lang="en-US" dirty="0"/>
              <a:t>problems and </a:t>
            </a:r>
            <a:r>
              <a:rPr lang="en-US" dirty="0" smtClean="0"/>
              <a:t>then </a:t>
            </a:r>
            <a:r>
              <a:rPr lang="en-US" dirty="0"/>
              <a:t>switching to the next </a:t>
            </a:r>
            <a:r>
              <a:rPr lang="en-US" dirty="0" smtClean="0"/>
              <a:t>object for </a:t>
            </a:r>
            <a:r>
              <a:rPr lang="en-US" dirty="0"/>
              <a:t>four </a:t>
            </a:r>
            <a:r>
              <a:rPr lang="en-US" dirty="0" smtClean="0"/>
              <a:t>problems and so on.</a:t>
            </a:r>
          </a:p>
          <a:p>
            <a:pPr marL="514350" indent="-514350">
              <a:spcAft>
                <a:spcPts val="0"/>
              </a:spcAft>
              <a:buFont typeface="Arial" pitchFamily="34" charset="0"/>
              <a:buAutoNum type="alphaUcPeriod"/>
            </a:pPr>
            <a:r>
              <a:rPr lang="en-US" dirty="0"/>
              <a:t>Computing the volume for each </a:t>
            </a:r>
            <a:r>
              <a:rPr lang="en-US" dirty="0" smtClean="0"/>
              <a:t>object in </a:t>
            </a:r>
            <a:r>
              <a:rPr lang="en-US" dirty="0"/>
              <a:t>a randomized problem set.</a:t>
            </a:r>
            <a:endParaRPr lang="en-US" dirty="0" smtClean="0"/>
          </a:p>
        </p:txBody>
      </p:sp>
      <p:sp>
        <p:nvSpPr>
          <p:cNvPr id="5" name="TPChart"/>
          <p:cNvSpPr txBox="1">
            <a:spLocks/>
          </p:cNvSpPr>
          <p:nvPr>
            <p:custDataLst>
              <p:tags r:id="rId3"/>
            </p:custDataLst>
          </p:nvPr>
        </p:nvSpPr>
        <p:spPr bwMode="auto">
          <a:xfrm>
            <a:off x="6858000" y="1805925"/>
            <a:ext cx="1727200" cy="4114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lgn="r">
              <a:spcAft>
                <a:spcPts val="0"/>
              </a:spcAft>
              <a:buNone/>
            </a:pPr>
            <a:r>
              <a:rPr lang="en-US" smtClean="0"/>
              <a:t>84%</a:t>
            </a:r>
            <a:br>
              <a:rPr lang="en-US" smtClean="0"/>
            </a:br>
            <a:r>
              <a:rPr lang="en-US" smtClean="0"/>
              <a:t/>
            </a:r>
            <a:br>
              <a:rPr lang="en-US" smtClean="0"/>
            </a:br>
            <a:r>
              <a:rPr lang="en-US" smtClean="0"/>
              <a:t/>
            </a:r>
            <a:br>
              <a:rPr lang="en-US" smtClean="0"/>
            </a:br>
            <a:endParaRPr lang="en-US" smtClean="0"/>
          </a:p>
          <a:p>
            <a:pPr marL="514350" indent="-514350" algn="r">
              <a:spcAft>
                <a:spcPts val="0"/>
              </a:spcAft>
              <a:buNone/>
            </a:pPr>
            <a:r>
              <a:rPr lang="en-US" smtClean="0"/>
              <a:t>16%</a:t>
            </a:r>
            <a:br>
              <a:rPr lang="en-US" smtClean="0"/>
            </a:br>
            <a:r>
              <a:rPr lang="en-US" smtClean="0"/>
              <a:t/>
            </a:r>
            <a:br>
              <a:rPr lang="en-US" smtClean="0"/>
            </a:br>
            <a:endParaRPr lang="en-US" dirty="0"/>
          </a:p>
        </p:txBody>
      </p:sp>
      <p:sp>
        <p:nvSpPr>
          <p:cNvPr id="8" name="CAI1"/>
          <p:cNvSpPr/>
          <p:nvPr>
            <p:custDataLst>
              <p:tags r:id="rId4"/>
            </p:custDataLst>
          </p:nvPr>
        </p:nvSpPr>
        <p:spPr>
          <a:xfrm rot="10800000">
            <a:off x="71120" y="3755737"/>
            <a:ext cx="482600" cy="438727"/>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PResponseCounter" hidden="1"/>
          <p:cNvSpPr/>
          <p:nvPr>
            <p:custDataLst>
              <p:tags r:id="rId5"/>
            </p:custDataLst>
          </p:nvPr>
        </p:nvSpPr>
        <p:spPr>
          <a:xfrm>
            <a:off x="254000" y="5842000"/>
            <a:ext cx="1905000" cy="889000"/>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smtClean="0">
                <a:solidFill>
                  <a:schemeClr val="tx1"/>
                </a:solidFill>
                <a:latin typeface="Tahoma" panose="020B0604030504040204" pitchFamily="34" charset="0"/>
              </a:rPr>
              <a:t>25 of 26</a:t>
            </a:r>
            <a:endParaRPr lang="en-US" sz="2000">
              <a:solidFill>
                <a:schemeClr val="tx1"/>
              </a:solidFill>
              <a:latin typeface="Tahoma" panose="020B0604030504040204" pitchFamily="34" charset="0"/>
            </a:endParaRPr>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62600" y="4953000"/>
            <a:ext cx="1428750" cy="1584614"/>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30195" y="5151797"/>
            <a:ext cx="1489710" cy="1187020"/>
          </a:xfrm>
          <a:prstGeom prst="rect">
            <a:avLst/>
          </a:prstGeom>
        </p:spPr>
      </p:pic>
    </p:spTree>
    <p:custDataLst>
      <p:tags r:id="rId1"/>
    </p:custDataLst>
    <p:extLst>
      <p:ext uri="{BB962C8B-B14F-4D97-AF65-F5344CB8AC3E}">
        <p14:creationId xmlns:p14="http://schemas.microsoft.com/office/powerpoint/2010/main" val="3710735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Effortful Processing</a:t>
            </a:r>
            <a:endParaRPr lang="en-US" dirty="0"/>
          </a:p>
        </p:txBody>
      </p:sp>
      <p:sp>
        <p:nvSpPr>
          <p:cNvPr id="3" name="Text Placeholder 2"/>
          <p:cNvSpPr>
            <a:spLocks noGrp="1"/>
          </p:cNvSpPr>
          <p:nvPr>
            <p:ph type="body" idx="1"/>
          </p:nvPr>
        </p:nvSpPr>
        <p:spPr/>
        <p:txBody>
          <a:bodyPr/>
          <a:lstStyle/>
          <a:p>
            <a:r>
              <a:rPr lang="en-US" dirty="0" smtClean="0"/>
              <a:t>Short-term difficulty, long-term retention</a:t>
            </a:r>
          </a:p>
          <a:p>
            <a:r>
              <a:rPr lang="en-US" dirty="0" smtClean="0"/>
              <a:t>Short-term ease, little long-term retention</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671837445"/>
              </p:ext>
            </p:extLst>
          </p:nvPr>
        </p:nvGraphicFramePr>
        <p:xfrm>
          <a:off x="1981200" y="3429000"/>
          <a:ext cx="5105400" cy="1107440"/>
        </p:xfrm>
        <a:graphic>
          <a:graphicData uri="http://schemas.openxmlformats.org/drawingml/2006/table">
            <a:tbl>
              <a:tblPr firstRow="1" bandRow="1">
                <a:tableStyleId>{5C22544A-7EE6-4342-B048-85BDC9FD1C3A}</a:tableStyleId>
              </a:tblPr>
              <a:tblGrid>
                <a:gridCol w="2133600"/>
                <a:gridCol w="1524000"/>
                <a:gridCol w="1447800"/>
              </a:tblGrid>
              <a:tr h="0">
                <a:tc>
                  <a:txBody>
                    <a:bodyPr/>
                    <a:lstStyle/>
                    <a:p>
                      <a:endParaRPr lang="en-US" dirty="0"/>
                    </a:p>
                  </a:txBody>
                  <a:tcPr/>
                </a:tc>
                <a:tc>
                  <a:txBody>
                    <a:bodyPr/>
                    <a:lstStyle/>
                    <a:p>
                      <a:r>
                        <a:rPr lang="en-US" dirty="0" smtClean="0"/>
                        <a:t>Short-term</a:t>
                      </a:r>
                      <a:endParaRPr lang="en-US" dirty="0"/>
                    </a:p>
                  </a:txBody>
                  <a:tcPr/>
                </a:tc>
                <a:tc>
                  <a:txBody>
                    <a:bodyPr/>
                    <a:lstStyle/>
                    <a:p>
                      <a:r>
                        <a:rPr lang="en-US" dirty="0" smtClean="0"/>
                        <a:t>Long-term</a:t>
                      </a:r>
                      <a:endParaRPr lang="en-US" dirty="0"/>
                    </a:p>
                  </a:txBody>
                  <a:tcPr/>
                </a:tc>
              </a:tr>
              <a:tr h="370840">
                <a:tc>
                  <a:txBody>
                    <a:bodyPr/>
                    <a:lstStyle/>
                    <a:p>
                      <a:r>
                        <a:rPr lang="en-US" dirty="0" smtClean="0"/>
                        <a:t>Problem in sets</a:t>
                      </a:r>
                      <a:r>
                        <a:rPr lang="en-US" baseline="0" dirty="0" smtClean="0"/>
                        <a:t> of 4</a:t>
                      </a:r>
                      <a:endParaRPr lang="en-US" dirty="0"/>
                    </a:p>
                  </a:txBody>
                  <a:tcPr/>
                </a:tc>
                <a:tc>
                  <a:txBody>
                    <a:bodyPr/>
                    <a:lstStyle/>
                    <a:p>
                      <a:r>
                        <a:rPr lang="en-US" dirty="0" smtClean="0"/>
                        <a:t>89% </a:t>
                      </a:r>
                      <a:endParaRPr lang="en-US" dirty="0"/>
                    </a:p>
                  </a:txBody>
                  <a:tcPr/>
                </a:tc>
                <a:tc>
                  <a:txBody>
                    <a:bodyPr/>
                    <a:lstStyle/>
                    <a:p>
                      <a:r>
                        <a:rPr lang="en-US" dirty="0" smtClean="0"/>
                        <a:t>20%</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Random</a:t>
                      </a:r>
                      <a:r>
                        <a:rPr lang="en-US" baseline="0" dirty="0" smtClean="0"/>
                        <a:t> problems</a:t>
                      </a:r>
                      <a:endParaRPr lang="en-US" dirty="0" smtClean="0"/>
                    </a:p>
                  </a:txBody>
                  <a:tcPr/>
                </a:tc>
                <a:tc>
                  <a:txBody>
                    <a:bodyPr/>
                    <a:lstStyle/>
                    <a:p>
                      <a:r>
                        <a:rPr lang="en-US" dirty="0" smtClean="0"/>
                        <a:t>60% </a:t>
                      </a:r>
                      <a:endParaRPr lang="en-US" dirty="0"/>
                    </a:p>
                  </a:txBody>
                  <a:tcPr/>
                </a:tc>
                <a:tc>
                  <a:txBody>
                    <a:bodyPr/>
                    <a:lstStyle/>
                    <a:p>
                      <a:r>
                        <a:rPr lang="en-US" dirty="0" smtClean="0"/>
                        <a:t>63%</a:t>
                      </a:r>
                      <a:endParaRPr lang="en-US" dirty="0"/>
                    </a:p>
                  </a:txBody>
                  <a:tcPr/>
                </a:tc>
              </a:tr>
            </a:tbl>
          </a:graphicData>
        </a:graphic>
      </p:graphicFrame>
    </p:spTree>
    <p:extLst>
      <p:ext uri="{BB962C8B-B14F-4D97-AF65-F5344CB8AC3E}">
        <p14:creationId xmlns:p14="http://schemas.microsoft.com/office/powerpoint/2010/main" val="23267678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Illusion of </a:t>
            </a:r>
            <a:r>
              <a:rPr lang="en-US" dirty="0" smtClean="0"/>
              <a:t>Mastery</a:t>
            </a:r>
            <a:endParaRPr lang="en-US" dirty="0"/>
          </a:p>
        </p:txBody>
      </p:sp>
      <p:sp>
        <p:nvSpPr>
          <p:cNvPr id="3" name="Text Placeholder 2"/>
          <p:cNvSpPr>
            <a:spLocks noGrp="1"/>
          </p:cNvSpPr>
          <p:nvPr>
            <p:ph type="body" idx="1"/>
          </p:nvPr>
        </p:nvSpPr>
        <p:spPr/>
        <p:txBody>
          <a:bodyPr/>
          <a:lstStyle/>
          <a:p>
            <a:r>
              <a:rPr lang="en-US" dirty="0" smtClean="0"/>
              <a:t>Feels easy and productive</a:t>
            </a:r>
          </a:p>
          <a:p>
            <a:r>
              <a:rPr lang="en-US" dirty="0" smtClean="0"/>
              <a:t>Feels difficult but results in retention</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1780" y="3048000"/>
            <a:ext cx="3520440" cy="3520440"/>
          </a:xfrm>
          <a:prstGeom prst="rect">
            <a:avLst/>
          </a:prstGeom>
        </p:spPr>
      </p:pic>
    </p:spTree>
    <p:extLst>
      <p:ext uri="{BB962C8B-B14F-4D97-AF65-F5344CB8AC3E}">
        <p14:creationId xmlns:p14="http://schemas.microsoft.com/office/powerpoint/2010/main" val="8091569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457200"/>
            <a:ext cx="8229600" cy="1143000"/>
          </a:xfrm>
        </p:spPr>
        <p:txBody>
          <a:bodyPr/>
          <a:lstStyle/>
          <a:p>
            <a:r>
              <a:rPr lang="en-US" sz="3200" dirty="0" smtClean="0"/>
              <a:t>Both groups studied a text.  Group A re-read the text, group B took a test.  Which group retained more a week later?  </a:t>
            </a:r>
            <a:br>
              <a:rPr lang="en-US" sz="3200" dirty="0" smtClean="0"/>
            </a:br>
            <a:r>
              <a:rPr lang="en-US" sz="3200" dirty="0" smtClean="0"/>
              <a:t>Select the best answer.</a:t>
            </a:r>
            <a:endParaRPr lang="en-US" sz="3200" dirty="0"/>
          </a:p>
        </p:txBody>
      </p:sp>
      <p:sp>
        <p:nvSpPr>
          <p:cNvPr id="3" name="TPAnswers"/>
          <p:cNvSpPr>
            <a:spLocks noGrp="1"/>
          </p:cNvSpPr>
          <p:nvPr>
            <p:ph type="body" idx="1"/>
            <p:custDataLst>
              <p:tags r:id="rId2"/>
            </p:custDataLst>
          </p:nvPr>
        </p:nvSpPr>
        <p:spPr>
          <a:xfrm>
            <a:off x="2743200" y="2484437"/>
            <a:ext cx="4114800" cy="4525963"/>
          </a:xfrm>
        </p:spPr>
        <p:txBody>
          <a:bodyPr>
            <a:normAutofit/>
          </a:bodyPr>
          <a:lstStyle/>
          <a:p>
            <a:pPr marL="514350" indent="-514350">
              <a:spcAft>
                <a:spcPts val="0"/>
              </a:spcAft>
              <a:buFont typeface="Arial" pitchFamily="34" charset="0"/>
              <a:buAutoNum type="alphaUcPeriod"/>
            </a:pPr>
            <a:r>
              <a:rPr lang="en-US" dirty="0" smtClean="0"/>
              <a:t>Group A</a:t>
            </a:r>
          </a:p>
          <a:p>
            <a:pPr marL="514350" indent="-514350">
              <a:spcAft>
                <a:spcPts val="0"/>
              </a:spcAft>
              <a:buFont typeface="Arial" pitchFamily="34" charset="0"/>
              <a:buAutoNum type="alphaUcPeriod"/>
            </a:pPr>
            <a:r>
              <a:rPr lang="en-US" dirty="0" smtClean="0"/>
              <a:t>Group B</a:t>
            </a:r>
            <a:endParaRPr lang="en-US" dirty="0"/>
          </a:p>
        </p:txBody>
      </p:sp>
      <p:sp>
        <p:nvSpPr>
          <p:cNvPr id="5" name="TPChart"/>
          <p:cNvSpPr txBox="1">
            <a:spLocks/>
          </p:cNvSpPr>
          <p:nvPr>
            <p:custDataLst>
              <p:tags r:id="rId3"/>
            </p:custDataLst>
          </p:nvPr>
        </p:nvSpPr>
        <p:spPr bwMode="auto">
          <a:xfrm>
            <a:off x="4953000" y="2484437"/>
            <a:ext cx="17272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lgn="r">
              <a:spcAft>
                <a:spcPts val="0"/>
              </a:spcAft>
              <a:buNone/>
            </a:pPr>
            <a:r>
              <a:rPr lang="en-US" smtClean="0"/>
              <a:t>17%</a:t>
            </a:r>
          </a:p>
          <a:p>
            <a:pPr marL="514350" indent="-514350" algn="r">
              <a:spcAft>
                <a:spcPts val="0"/>
              </a:spcAft>
              <a:buNone/>
            </a:pPr>
            <a:r>
              <a:rPr lang="en-US" smtClean="0"/>
              <a:t>83%</a:t>
            </a:r>
            <a:endParaRPr lang="en-US" dirty="0"/>
          </a:p>
        </p:txBody>
      </p:sp>
      <p:sp>
        <p:nvSpPr>
          <p:cNvPr id="4" name="CAI1"/>
          <p:cNvSpPr/>
          <p:nvPr>
            <p:custDataLst>
              <p:tags r:id="rId4"/>
            </p:custDataLst>
          </p:nvPr>
        </p:nvSpPr>
        <p:spPr>
          <a:xfrm rot="10800000">
            <a:off x="2367280" y="3174470"/>
            <a:ext cx="469900" cy="4699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PResponseCounter" hidden="1"/>
          <p:cNvSpPr/>
          <p:nvPr>
            <p:custDataLst>
              <p:tags r:id="rId5"/>
            </p:custDataLst>
          </p:nvPr>
        </p:nvSpPr>
        <p:spPr>
          <a:xfrm>
            <a:off x="254000" y="5842000"/>
            <a:ext cx="1905000" cy="889000"/>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smtClean="0">
                <a:solidFill>
                  <a:schemeClr val="tx1"/>
                </a:solidFill>
                <a:latin typeface="Tahoma" panose="020B0604030504040204" pitchFamily="34" charset="0"/>
              </a:rPr>
              <a:t>23 of 26</a:t>
            </a:r>
            <a:endParaRPr lang="en-US" sz="2000">
              <a:solidFill>
                <a:schemeClr val="tx1"/>
              </a:solidFill>
              <a:latin typeface="Tahoma" panose="020B0604030504040204" pitchFamily="34" charset="0"/>
            </a:endParaRPr>
          </a:p>
        </p:txBody>
      </p:sp>
    </p:spTree>
    <p:custDataLst>
      <p:tags r:id="rId1"/>
    </p:custDataLst>
    <p:extLst>
      <p:ext uri="{BB962C8B-B14F-4D97-AF65-F5344CB8AC3E}">
        <p14:creationId xmlns:p14="http://schemas.microsoft.com/office/powerpoint/2010/main" val="571619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Re-reading vs Testing</a:t>
            </a:r>
            <a:endParaRPr lang="en-US" dirty="0"/>
          </a:p>
        </p:txBody>
      </p:sp>
      <p:sp>
        <p:nvSpPr>
          <p:cNvPr id="3" name="Text Placeholder 2"/>
          <p:cNvSpPr>
            <a:spLocks noGrp="1"/>
          </p:cNvSpPr>
          <p:nvPr>
            <p:ph type="body" idx="1"/>
          </p:nvPr>
        </p:nvSpPr>
        <p:spPr/>
        <p:txBody>
          <a:bodyPr/>
          <a:lstStyle/>
          <a:p>
            <a:endParaRPr lang="en-US" dirty="0"/>
          </a:p>
        </p:txBody>
      </p:sp>
      <p:pic>
        <p:nvPicPr>
          <p:cNvPr id="6" name="Picture 2" descr="boost1.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51075" y="1295400"/>
            <a:ext cx="4641850" cy="5343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317426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WERPOINTVERSION" val="12.0"/>
  <p:tag name="PPVERSION" val="12.0"/>
  <p:tag name="DELIMITERS" val="3.1"/>
  <p:tag name="SHOWBARVISIBLE" val="True"/>
  <p:tag name="USESECONDARYMONITOR" val="True"/>
  <p:tag name="SAVECSVWITHSESSION" val="True"/>
  <p:tag name="CSVFORMAT" val="0"/>
  <p:tag name="BULLETTYPE" val="3"/>
  <p:tag name="ANSWERNOWSTYLE" val="-1"/>
  <p:tag name="ANSWERNOWTEXT" val="Answer Now"/>
  <p:tag name="COUNTDOWNSTYLE" val="-1"/>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722948"/>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GRIDFONTSIZE" val="12"/>
  <p:tag name="POLLINGCYCLE" val="2"/>
  <p:tag name="CHARTCOLORS" val="0"/>
  <p:tag name="CHARTLABELS" val="1"/>
  <p:tag name="RESETCHARTS" val="True"/>
  <p:tag name="INCLUDENONRESPONDERS" val="False"/>
  <p:tag name="MULTIRESPDIVISOR" val="1"/>
  <p:tag name="INCLUDEPPT" val="True"/>
  <p:tag name="ALLOWUSERFEEDBACK" val="True"/>
  <p:tag name="CORRECTPOINTVALUE" val="1"/>
  <p:tag name="INCORRECTPOINTVALUE" val="0"/>
  <p:tag name="REALTIMEBACKUP" val="False"/>
  <p:tag name="REALTIMEBACKUPPATH" val="(None)"/>
  <p:tag name="ZEROBASED" val="False"/>
  <p:tag name="AUTOADJUSTPARTRANGE" val="True"/>
  <p:tag name="CHARTSCALE" val="True"/>
  <p:tag name="ADVANCEDSETTINGSVIEW" val="Fals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EXPANDSHOWBAR" val="True"/>
  <p:tag name="WASPOLLED" val="42A850BAADF4425382C71DF813C029B1"/>
  <p:tag name="TPVERSION" val="5"/>
  <p:tag name="TPFULLVERSION" val="5.3.2.24"/>
  <p:tag name="PPTVERSION" val="14"/>
  <p:tag name="TPOS" val="2"/>
</p:tagLst>
</file>

<file path=ppt/tags/tag10.xml><?xml version="1.0" encoding="utf-8"?>
<p:tagLst xmlns:a="http://schemas.openxmlformats.org/drawingml/2006/main" xmlns:r="http://schemas.openxmlformats.org/officeDocument/2006/relationships" xmlns:p="http://schemas.openxmlformats.org/presentationml/2006/main">
  <p:tag name="ZEROBASED" val="False"/>
</p:tagLst>
</file>

<file path=ppt/tags/tag11.xml><?xml version="1.0" encoding="utf-8"?>
<p:tagLst xmlns:a="http://schemas.openxmlformats.org/drawingml/2006/main" xmlns:r="http://schemas.openxmlformats.org/officeDocument/2006/relationships" xmlns:p="http://schemas.openxmlformats.org/presentationml/2006/main">
  <p:tag name="ZEROBASED" val="False"/>
  <p:tag name="TYPE" val="9"/>
  <p:tag name="LABELFORMAT" val="0"/>
  <p:tag name="NUMBERFORMAT" val="0"/>
  <p:tag name="DEFINEDCOLORS" val="3,6,10,45,32,50,13,4,9,55,1"/>
  <p:tag name="COLORTYPE" val="SCHEME"/>
</p:tagLst>
</file>

<file path=ppt/tags/tag12.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13.xml><?xml version="1.0" encoding="utf-8"?>
<p:tagLst xmlns:a="http://schemas.openxmlformats.org/drawingml/2006/main" xmlns:r="http://schemas.openxmlformats.org/officeDocument/2006/relationships" xmlns:p="http://schemas.openxmlformats.org/presentationml/2006/main">
  <p:tag name="TYPE" val="0"/>
</p:tagLst>
</file>

<file path=ppt/tags/tag14.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3DD33028F4164D95A48D25940DF880AA&lt;/guid&gt;&#10;        &lt;description /&gt;&#10;        &lt;date&gt;8/28/2015 1:23:0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25F06FAC26A8480385E5CF7F8BBEABBE&lt;/guid&gt;&#10;            &lt;repollguid&gt;A24C96862F654046B21FFF1F4D9947AB&lt;/repollguid&gt;&#10;            &lt;sourceid&gt;A2AA5F4B7DE9412086A2B037E4A8319A&lt;/sourceid&gt;&#10;            &lt;questiontext&gt;Both groups studied a text.  Group A re-read the text, group B took a test.  Which group retained more a week later?  Select the best answer.&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C710E000BCF842C1AFA7ED10CFC50282&lt;/guid&gt;&#10;                    &lt;answertext&gt;Group A&lt;/answertext&gt;&#10;                    &lt;valuetype&gt;-1&lt;/valuetype&gt;&#10;                &lt;/answer&gt;&#10;                &lt;answer&gt;&#10;                    &lt;guid&gt;27117DC9D5C247BBA8CEAC95427E90D7&lt;/guid&gt;&#10;                    &lt;answertext&gt;Group B&lt;/answertext&gt;&#10;                    &lt;valuetype&gt;1&lt;/valuetype&gt;&#10;                &lt;/answer&gt;&#10;            &lt;/answers&gt;&#10;        &lt;/multichoice&gt;&#10;    &lt;/questions&gt;&#10;&lt;/questionlist&gt;"/>
  <p:tag name="LIVECHARTING" val="False"/>
  <p:tag name="AUTOOPENPOLL" val="True"/>
  <p:tag name="AUTOFORMATCHART" val="True"/>
  <p:tag name="RESULTS" val="Both groups studied a text.  Group A re-read the text, group B took a test.  Which group retained more a week later?  Select the best answer.[;crlf;]23[;]26[;]23[;]False[;]19[;][;crlf;]1.82608695652174[;]2[;]0.379034690742667[;]0.143667296786389[;crlf;]4[;]-1[;]Group A1[;]Group A[;][;crlf;]19[;]1[;]Group B2[;]Group B[;]"/>
  <p:tag name="HASRESULTS" val="True"/>
</p:tagLst>
</file>

<file path=ppt/tags/tag15.xml><?xml version="1.0" encoding="utf-8"?>
<p:tagLst xmlns:a="http://schemas.openxmlformats.org/drawingml/2006/main" xmlns:r="http://schemas.openxmlformats.org/officeDocument/2006/relationships" xmlns:p="http://schemas.openxmlformats.org/presentationml/2006/main">
  <p:tag name="ZEROBASED" val="False"/>
</p:tagLst>
</file>

<file path=ppt/tags/tag16.xml><?xml version="1.0" encoding="utf-8"?>
<p:tagLst xmlns:a="http://schemas.openxmlformats.org/drawingml/2006/main" xmlns:r="http://schemas.openxmlformats.org/officeDocument/2006/relationships" xmlns:p="http://schemas.openxmlformats.org/presentationml/2006/main">
  <p:tag name="ZEROBASED" val="False"/>
  <p:tag name="TYPE" val="9"/>
  <p:tag name="COLORTYPE" val="SCHEME"/>
  <p:tag name="LABELFORMAT" val="0"/>
  <p:tag name="NUMBERFORMAT" val="0"/>
  <p:tag name="DEFINEDCOLORS" val="3,6,10,45,32,50,13,4,9,55,1"/>
</p:tagLst>
</file>

<file path=ppt/tags/tag17.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18.xml><?xml version="1.0" encoding="utf-8"?>
<p:tagLst xmlns:a="http://schemas.openxmlformats.org/drawingml/2006/main" xmlns:r="http://schemas.openxmlformats.org/officeDocument/2006/relationships" xmlns:p="http://schemas.openxmlformats.org/presentationml/2006/main">
  <p:tag name="TYPE" val="0"/>
</p:tagLst>
</file>

<file path=ppt/tags/tag19.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3DD33028F4164D95A48D25940DF880AA&lt;/guid&gt;&#10;        &lt;description /&gt;&#10;        &lt;date&gt;8/28/2015 1:23:0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3A1A8A1626634DE18BC228388C9B3349&lt;/guid&gt;&#10;            &lt;repollguid&gt;A24C96862F654046B21FFF1F4D9947AB&lt;/repollguid&gt;&#10;            &lt;sourceid&gt;A2AA5F4B7DE9412086A2B037E4A8319A&lt;/sourceid&gt;&#10;            &lt;questiontext&gt;Students listened to the same lecture that mentioned 60 different objects.  Group A did not receive a test, Group B received one test, Group C received 3 tests in the days after the lecture. How did their ability to remember the 60 objects differ when they were tested a week later?Select the best answer.&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C710E000BCF842C1AFA7ED10CFC50282&lt;/guid&gt;&#10;                    &lt;answertext&gt;Group A remembered 28%; Group B 39%, Group C 53% &lt;/answertext&gt;&#10;                    &lt;valuetype&gt;1&lt;/valuetype&gt;&#10;                &lt;/answer&gt;&#10;                &lt;answer&gt;&#10;                    &lt;guid&gt;27117DC9D5C247BBA8CEAC95427E90D7&lt;/guid&gt;&#10;                    &lt;answertext&gt;Group A remembered 39%; Group B 53%, Group C 28%&lt;/answertext&gt;&#10;                    &lt;valuetype&gt;-1&lt;/valuetype&gt;&#10;                &lt;/answer&gt;&#10;                &lt;answer&gt;&#10;                    &lt;guid&gt;558FBCFED14B462C8B0C7029BC112154&lt;/guid&gt;&#10;                    &lt;answertext&gt;Group A remembered 53%; Group B 39%, Group C 28%&lt;/answertext&gt;&#10;                    &lt;valuetype&gt;-1&lt;/valuetype&gt;&#10;                &lt;/answer&gt;&#10;            &lt;/answers&gt;&#10;        &lt;/multichoice&gt;&#10;    &lt;/questions&gt;&#10;&lt;/questionlist&gt;"/>
  <p:tag name="LIVECHARTING" val="False"/>
  <p:tag name="AUTOOPENPOLL" val="True"/>
  <p:tag name="AUTOFORMATCHART" val="True"/>
  <p:tag name="RESULTS" val="Students listened to the same lecture that mentioned 60 different objects.  Group A did not receive a test, Group B received one test, Group C received 3 tests in the days after the lecture. How did their ability to remember the 60 objects differ when they were tested a week later?Select the best answer.[;crlf;]24[;]26[;]24[;]False[;]20[;][;crlf;]1.25[;]1[;]0.595119035711904[;]0.354166666666667[;crlf;]20[;]1[;]Group A remembered 28%; Group B 39%, Group C 53% 1[;]Group A remembered 28%; Group B 39%, Group C 53% [;][;crlf;]2[;]-1[;]Group A remembered 39%; Group B 53%, Group C 28%2[;]Group A remembered 39%; Group B 53%, Group C 28%[;][;crlf;]2[;]-1[;]Group A remembered 53%; Group B 39%, Group C 28%3[;]Group A remembered 53%; Group B 39%, Group C 28%[;]"/>
  <p:tag name="HASRESULTS" val="True"/>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ZEROBASED" val="False"/>
</p:tagLst>
</file>

<file path=ppt/tags/tag21.xml><?xml version="1.0" encoding="utf-8"?>
<p:tagLst xmlns:a="http://schemas.openxmlformats.org/drawingml/2006/main" xmlns:r="http://schemas.openxmlformats.org/officeDocument/2006/relationships" xmlns:p="http://schemas.openxmlformats.org/presentationml/2006/main">
  <p:tag name="ZEROBASED" val="False"/>
  <p:tag name="TYPE" val="9"/>
  <p:tag name="NUMBERFORMAT" val="0"/>
  <p:tag name="LABELFORMAT" val="0"/>
</p:tagLst>
</file>

<file path=ppt/tags/tag22.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23.xml><?xml version="1.0" encoding="utf-8"?>
<p:tagLst xmlns:a="http://schemas.openxmlformats.org/drawingml/2006/main" xmlns:r="http://schemas.openxmlformats.org/officeDocument/2006/relationships" xmlns:p="http://schemas.openxmlformats.org/presentationml/2006/main">
  <p:tag name="TYPE" val="0"/>
</p:tagLst>
</file>

<file path=ppt/tags/tag24.xml><?xml version="1.0" encoding="utf-8"?>
<p:tagLst xmlns:a="http://schemas.openxmlformats.org/drawingml/2006/main" xmlns:r="http://schemas.openxmlformats.org/officeDocument/2006/relationships" xmlns:p="http://schemas.openxmlformats.org/presentationml/2006/main">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B8BFD296A9A04E49AA96883029FFEBDD&lt;/guid&gt;&#10;        &lt;description /&gt;&#10;        &lt;date&gt;8/28/2015 2:44:1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9E4C5734F83A490581AF5234CD817225&lt;/guid&gt;&#10;            &lt;repollguid&gt;99B3B122AA60427F984D2B4926605CD7&lt;/repollguid&gt;&#10;            &lt;sourceid&gt;6FD10BF2A084499695FEA04FD78E6BC7&lt;/sourceid&gt;&#10;            &lt;questiontext&gt;A colleague delivered a 40 minute training course about how to interpret probabilistic model guidance.  The course contained a 30 minute lecture in which he showed how to correctly interpret the guidance; and 10 minutes of questions from forecasters.  One month after the course, your colleague found that learners had forgotten most of the information and did not use the guidance correctly.  He wants to offer another course.  Which adult learning principles will you recommend to guide his work on the new course?  Select all that apply.&lt;/questiontext&gt;&#10;            &lt;showresults&gt;True&lt;/showresults&gt;&#10;            &lt;responsegrid&gt;0&lt;/responsegrid&gt;&#10;            &lt;countdowntimer&gt;False&lt;/countdowntimer&gt;&#10;            &lt;countdowntime&gt;30&lt;/countdowntime&gt;&#10;            &lt;correctvalue&gt;1&lt;/correctvalue&gt;&#10;            &lt;incorrectvalue&gt;0&lt;/incorrectvalue&gt;&#10;            &lt;responselimit&gt;5&lt;/responselimit&gt;&#10;            &lt;bulletstyle&gt;2&lt;/bulletstyle&gt;&#10;            &lt;correctanswerindicator&gt;True&lt;/correctanswerindicator&gt;&#10;            &lt;answers&gt;&#10;                &lt;answer&gt;&#10;                    &lt;guid&gt;F9BCEB32E74E406882141F049DA36335&lt;/guid&gt;&#10;                    &lt;answertext&gt;Design for individual learning styles&lt;/answertext&gt;&#10;                    &lt;valuetype&gt;0&lt;/valuetype&gt;&#10;                &lt;/answer&gt;&#10;                &lt;answer&gt;&#10;                    &lt;guid&gt;2079E89C37B04564BEF0956AFA5D42D3&lt;/guid&gt;&#10;                    &lt;answertext&gt;Reflect on learning experience&lt;/answertext&gt;&#10;                    &lt;valuetype&gt;0&lt;/valuetype&gt;&#10;                &lt;/answer&gt;&#10;                &lt;answer&gt;&#10;                    &lt;guid&gt;DC1AA39D70D44B288A30CEEF9310512C&lt;/guid&gt;&#10;                    &lt;answertext&gt;Implement a problem-centered approach &lt;/answertext&gt;&#10;                    &lt;valuetype&gt;0&lt;/valuetype&gt;&#10;                &lt;/answer&gt;&#10;                &lt;answer&gt;&#10;                    &lt;guid&gt;AD8E4209D32E4F0EA383FDF58BE8E778&lt;/guid&gt;&#10;                    &lt;answertext&gt;Include periodic memorization activities&lt;/answertext&gt;&#10;                    &lt;valuetype&gt;0&lt;/valuetype&gt;&#10;                &lt;/answer&gt;&#10;                &lt;answer&gt;&#10;                    &lt;guid&gt;17892C698C8743F1A6BAB38C5A2840B3&lt;/guid&gt;&#10;                    &lt;answertext&gt;Space and vary the course practice&lt;/answertext&gt;&#10;                    &lt;valuetype&gt;0&lt;/valuetype&gt;&#10;                &lt;/answer&gt;&#10;                &lt;answer&gt;&#10;                    &lt;guid&gt;A2FDBCA275F74EC3A24C11BC20A20858&lt;/guid&gt;&#10;                    &lt;answertext&gt;Assess learners after training&lt;/answertext&gt;&#10;                    &lt;valuetype&gt;0&lt;/valuetype&gt;&#10;                &lt;/answer&gt;&#10;                &lt;answer&gt;&#10;                    &lt;guid&gt;D845335E6BE34901A3E351A07D364378&lt;/guid&gt;&#10;                    &lt;answertext&gt;Include problems of immediate relevance&lt;/answertext&gt;&#10;                    &lt;valuetype&gt;0&lt;/valuetype&gt;&#10;                &lt;/answer&gt;&#10;            &lt;/answers&gt;&#10;        &lt;/multichoice&gt;&#10;    &lt;/questions&gt;&#10;&lt;/questionlist&gt;"/>
  <p:tag name="RESULTS" val="A colleague delivered a 40 minute training course about how to interpret probabilistic model guidance.  The course contained a 30 minute lecture in which he showed how to correctly interpret the guidance; and 10 minutes of questions from forecasters.  One month after the course, your colleague found that learners had forgotten most of the information and did not use the guidance correctly.  He wants to offer another course.  Which adult learning principles will you recommend to guide his work on the new course?  Select all that apply.[;crlf;]23[;]26[;]78[;]False[;]0[;][;crlf;]4.3974358974359[;]5[;]1.77835809890532[;]3.16255752794214[;crlf;]4[;]0[;]Design for individual learning styles1[;]Design for individual learning styles[;][;crlf;]8[;]0[;]Reflect on learning experience2[;]Reflect on learning experience[;][;crlf;]18[;]0[;]Implement a problem-centered approach 3[;]Implement a problem-centered approach [;][;crlf;]8[;]0[;]Include periodic memorization activities4[;]Include periodic memorization activities[;][;crlf;]14[;]0[;]Space and vary the course practice5[;]Space and vary the course practice[;][;crlf;]15[;]0[;]Assess learners after training6[;]Assess learners after training[;][;crlf;]11[;]0[;]Include problems of immediate relevance7[;]Include problems of immediate relevance[;]"/>
  <p:tag name="HASRESULTS" val="True"/>
  <p:tag name="LIVECHARTING" val="False"/>
  <p:tag name="AUTOOPENPOLL" val="True"/>
  <p:tag name="AUTOFORMATCHART" val="True"/>
</p:tagLst>
</file>

<file path=ppt/tags/tag26.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27.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28.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29.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31.xml><?xml version="1.0" encoding="utf-8"?>
<p:tagLst xmlns:a="http://schemas.openxmlformats.org/drawingml/2006/main" xmlns:r="http://schemas.openxmlformats.org/officeDocument/2006/relationships" xmlns:p="http://schemas.openxmlformats.org/presentationml/2006/main">
  <p:tag name="TYPE" val="0"/>
</p:tagLst>
</file>

<file path=ppt/tags/tag32.xml><?xml version="1.0" encoding="utf-8"?>
<p:tagLst xmlns:a="http://schemas.openxmlformats.org/drawingml/2006/main" xmlns:r="http://schemas.openxmlformats.org/officeDocument/2006/relationships" xmlns:p="http://schemas.openxmlformats.org/presentationml/2006/main">
  <p:tag name="ZEROBASED" val="False"/>
</p:tagLst>
</file>

<file path=ppt/tags/tag33.xml><?xml version="1.0" encoding="utf-8"?>
<p:tagLst xmlns:a="http://schemas.openxmlformats.org/drawingml/2006/main" xmlns:r="http://schemas.openxmlformats.org/officeDocument/2006/relationships" xmlns:p="http://schemas.openxmlformats.org/presentationml/2006/main">
  <p:tag name="ZEROBASED" val="False"/>
  <p:tag name="TYPE" val="9"/>
  <p:tag name="NUMBERFORMAT" val="0"/>
  <p:tag name="LABELFORMAT" val="0"/>
  <p:tag name="DEFINEDCOLORS" val="3,6,10,45,32,50,13,4,9,55,1"/>
  <p:tag name="COLORTYPE" val="SCHEME"/>
</p:tagLst>
</file>

<file path=ppt/tags/tag34.xml><?xml version="1.0" encoding="utf-8"?>
<p:tagLst xmlns:a="http://schemas.openxmlformats.org/drawingml/2006/main" xmlns:r="http://schemas.openxmlformats.org/officeDocument/2006/relationships" xmlns:p="http://schemas.openxmlformats.org/presentationml/2006/main">
  <p:tag name="DELIMITERS" val="3.1"/>
</p:tagLst>
</file>

<file path=ppt/tags/tag35.xml><?xml version="1.0" encoding="utf-8"?>
<p:tagLst xmlns:a="http://schemas.openxmlformats.org/drawingml/2006/main" xmlns:r="http://schemas.openxmlformats.org/officeDocument/2006/relationships" xmlns:p="http://schemas.openxmlformats.org/presentationml/2006/main">
  <p:tag name="DELIMITERS" val="3.1"/>
</p:tagLst>
</file>

<file path=ppt/tags/tag36.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A8E0ADE050DA434EA9CFDB67B5CB0BB4&lt;/guid&gt;&#10;        &lt;description /&gt;&#10;        &lt;date&gt;7/13/2015 4:33:31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72C06F2638A14E8DB6F526021D2D1AD9&lt;/guid&gt;&#10;            &lt;repollguid&gt;A9B2D65FF9C3420D9B7684AC2800CE87&lt;/repollguid&gt;&#10;            &lt;sourceid&gt;A2D9A75C867B4EF190A13375F8285F0A&lt;/sourceid&gt;&#10;            &lt;questiontext&gt;Which do you think is better for learning? Select the best answer.&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ECBA068AE4374C79A1BF53F05C468F81&lt;/guid&gt;&#10;                    &lt;answertext&gt;To study a subject for six hours in a single day&lt;/answertext&gt;&#10;                    &lt;valuetype&gt;-1&lt;/valuetype&gt;&#10;                &lt;/answer&gt;&#10;                &lt;answer&gt;&#10;                    &lt;guid&gt;2288ED5CC54C4377BAA054ABD308306D&lt;/guid&gt;&#10;                    &lt;answertext&gt;To study a subject for two hours each day for three days&lt;/answertext&gt;&#10;                    &lt;valuetype&gt;-1&lt;/valuetype&gt;&#10;                &lt;/answer&gt;&#10;                &lt;answer&gt;&#10;                    &lt;guid&gt;AE1E51D21FBD4384B6026DDD9237CB0F&lt;/guid&gt;&#10;                    &lt;answertext&gt;To study a subject and answer questions periodically&lt;/answertext&gt;&#10;                    &lt;valuetype&gt;1&lt;/valuetype&gt;&#10;                &lt;/answer&gt;&#10;            &lt;/answers&gt;&#10;        &lt;/multichoice&gt;&#10;    &lt;/questions&gt;&#10;&lt;/questionlist&gt;"/>
  <p:tag name="LIVECHARTING" val="False"/>
  <p:tag name="AUTOOPENPOLL" val="True"/>
  <p:tag name="AUTOFORMATCHART" val="True"/>
  <p:tag name="RESULTS" val="Which do you think is better for learning? Select the best answer.[;crlf;]22[;]24[;]22[;]False[;]19[;][;crlf;]2.81818181818182[;]3[;]0.489560437012228[;]0.239669421487603[;crlf;]1[;]-1[;]To study a subject for six hours in a single day1[;]To study a subject for six hours in a single day[;][;crlf;]2[;]-1[;]To study a subject for two hours each day for three days2[;]To study a subject for two hours each day for three days[;][;crlf;]19[;]1[;]To study a subject and answer questions each day3[;]To study a subject and answer questions each day[;]"/>
  <p:tag name="HASRESULTS" val="True"/>
</p:tagLst>
</file>

<file path=ppt/tags/tag5.xml><?xml version="1.0" encoding="utf-8"?>
<p:tagLst xmlns:a="http://schemas.openxmlformats.org/drawingml/2006/main" xmlns:r="http://schemas.openxmlformats.org/officeDocument/2006/relationships" xmlns:p="http://schemas.openxmlformats.org/presentationml/2006/main">
  <p:tag name="ZEROBASED" val="False"/>
</p:tagLst>
</file>

<file path=ppt/tags/tag6.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7.xml><?xml version="1.0" encoding="utf-8"?>
<p:tagLst xmlns:a="http://schemas.openxmlformats.org/drawingml/2006/main" xmlns:r="http://schemas.openxmlformats.org/officeDocument/2006/relationships" xmlns:p="http://schemas.openxmlformats.org/presentationml/2006/main">
  <p:tag name="ZEROBASED" val="False"/>
  <p:tag name="TYPE" val="9"/>
  <p:tag name="NUMBERFORMAT" val="0"/>
  <p:tag name="LABELFORMAT" val="0"/>
</p:tagLst>
</file>

<file path=ppt/tags/tag8.xml><?xml version="1.0" encoding="utf-8"?>
<p:tagLst xmlns:a="http://schemas.openxmlformats.org/drawingml/2006/main" xmlns:r="http://schemas.openxmlformats.org/officeDocument/2006/relationships" xmlns:p="http://schemas.openxmlformats.org/presentationml/2006/main">
  <p:tag name="TYPE" val="0"/>
</p:tagLst>
</file>

<file path=ppt/tags/tag9.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743AB1589502462881329F06ED8B87B6&lt;/guid&gt;&#10;        &lt;description /&gt;&#10;        &lt;date&gt;7/13/2015 4:45:04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5708D2F81A6449D9BD49414A561CC905&lt;/guid&gt;&#10;            &lt;repollguid&gt;8D85667129D3450982AC11499EC98E82&lt;/repollguid&gt;&#10;            &lt;sourceid&gt;487015BE7AFE464B9856637C43877292&lt;/sourceid&gt;&#10;            &lt;questiontext&gt;Which strategy will produce a more lasting ability to compute the volume of various objects?Select the best answer.&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B679F511597A495F8FE68BA6FDB30EFF&lt;/guid&gt;&#10;                    &lt;answertext&gt;Computing the volume of one object in four problems and then switching to the next object for four problems and so on.&lt;/answertext&gt;&#10;                    &lt;valuetype&gt;-1&lt;/valuetype&gt;&#10;                &lt;/answer&gt;&#10;                &lt;answer&gt;&#10;                    &lt;guid&gt;7127E508185E4D0BBAC1C5D642024FB7&lt;/guid&gt;&#10;                    &lt;answertext&gt;Computing the volume for each object in a randomized problem set.&lt;/answertext&gt;&#10;                    &lt;valuetype&gt;1&lt;/valuetype&gt;&#10;                &lt;/answer&gt;&#10;            &lt;/answers&gt;&#10;        &lt;/multichoice&gt;&#10;    &lt;/questions&gt;&#10;&lt;/questionlist&gt;"/>
  <p:tag name="LIVECHARTING" val="False"/>
  <p:tag name="AUTOOPENPOLL" val="True"/>
  <p:tag name="AUTOFORMATCHART" val="True"/>
  <p:tag name="RESULTS" val="Which strategy will produce a more lasting ability to compute the volume of various objects?Select the best answer.[;crlf;]25[;]26[;]25[;]False[;]4[;][;crlf;]1.16[;]1[;]0.366606055596467[;]0.1344[;crlf;]21[;]-1[;]Computing the volume of one object in four problems and then switching to the next object for four problems and so on.1[;]Computing the volume of one object in four problems and then switching to the next object for four problems and so on.[;][;crlf;]4[;]1[;]Computing the volume for each object in a randomized problem set.2[;]Computing the volume for each object in a randomized problem set.[;]"/>
  <p:tag name="HASRESULTS" val="Tru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8557</TotalTime>
  <Words>639</Words>
  <Application>Microsoft Office PowerPoint</Application>
  <PresentationFormat>On-screen Show (4:3)</PresentationFormat>
  <Paragraphs>132</Paragraphs>
  <Slides>25</Slides>
  <Notes>6</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Booster Questions and Learning Retention</vt:lpstr>
      <vt:lpstr>What are they?</vt:lpstr>
      <vt:lpstr>Forgetting is Easy, Remembering is Hard </vt:lpstr>
      <vt:lpstr>Which do you think is better for learning? Select the best answer.</vt:lpstr>
      <vt:lpstr>Which strategy will produce a more lasting ability to compute the volume of various objects? Select the best answer.</vt:lpstr>
      <vt:lpstr>Effortful Processing</vt:lpstr>
      <vt:lpstr>Illusion of Mastery</vt:lpstr>
      <vt:lpstr>Both groups studied a text.  Group A re-read the text, group B took a test.  Which group retained more a week later?   Select the best answer.</vt:lpstr>
      <vt:lpstr>Re-reading vs Testing</vt:lpstr>
      <vt:lpstr>Students listened to the same lecture that mentioned 60 different objects.  Group A did not receive a test, Group B received one test, Group C received 3 tests in the days after the lecture. How did their ability to remember the 60 objects differ when they were tested a week later? Select the best answer.</vt:lpstr>
      <vt:lpstr>Testing Effect</vt:lpstr>
      <vt:lpstr>Assess after instruction</vt:lpstr>
      <vt:lpstr>Booster Questions</vt:lpstr>
      <vt:lpstr>Booster Questions</vt:lpstr>
      <vt:lpstr>A colleague delivered a 40 minute training course about how to interpret probabilistic model guidance.  The course contained a 30 minute lecture in which he showed how to correctly interpret the guidance; and 10 minutes of questions from forecasters.  One month after the course, your colleague found that learners had forgotten most of the information and did not use the guidance correctly.  He wants to offer another course.  Which adult learning principles will you recommend to guide his work on the new course?   Select all that apply.</vt:lpstr>
      <vt:lpstr>After 2 weeks</vt:lpstr>
      <vt:lpstr>After 2 months</vt:lpstr>
      <vt:lpstr>Write Booster Questions</vt:lpstr>
      <vt:lpstr>After 2 Days</vt:lpstr>
      <vt:lpstr>Write Booster Questions</vt:lpstr>
      <vt:lpstr>After 2 Weeks</vt:lpstr>
      <vt:lpstr>Write Booster Questions</vt:lpstr>
      <vt:lpstr>After 2 Months</vt:lpstr>
      <vt:lpstr>Booster Questions for this Session</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Learning Objectives</dc:title>
  <dc:creator>tsvet</dc:creator>
  <cp:lastModifiedBy>comet user</cp:lastModifiedBy>
  <cp:revision>430</cp:revision>
  <dcterms:created xsi:type="dcterms:W3CDTF">2011-11-21T17:23:48Z</dcterms:created>
  <dcterms:modified xsi:type="dcterms:W3CDTF">2015-09-07T12:33:47Z</dcterms:modified>
</cp:coreProperties>
</file>