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alibri"/>
      <p:regular r:id="rId15"/>
      <p:bold r:id="rId16"/>
      <p:italic r:id="rId17"/>
      <p:boldItalic r:id="rId1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libri-regular.fntdata"/><Relationship Id="rId14" Type="http://schemas.openxmlformats.org/officeDocument/2006/relationships/slide" Target="slides/slide9.xml"/><Relationship Id="rId17" Type="http://schemas.openxmlformats.org/officeDocument/2006/relationships/font" Target="fonts/Calibri-italic.fntdata"/><Relationship Id="rId16" Type="http://schemas.openxmlformats.org/officeDocument/2006/relationships/font" Target="fonts/Calibr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libr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It’s our birthday!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Over 400,000 registered users since January 2007: </a:t>
            </a:r>
            <a:r>
              <a:rPr lang="en">
                <a:solidFill>
                  <a:schemeClr val="dk1"/>
                </a:solidFill>
              </a:rPr>
              <a:t>⅓ international, ⅓, higher education, the rest a mix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4000-6000 new every month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Average module session times are consistently staying over 50 minutes!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Geospatial added as a new topic area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We’re creating more short-form video and using YouTube as a platform for delivery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New pdf version of quiz transcripts.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Working on refinements to the reporting tools via WMO/Caribbean Institute for Meteorology and Hydrology funding (late November 2015)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indent="-17780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indent="-136525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indent="-1524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indent="-1524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indent="-1524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indent="-1524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indent="-1524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indent="-1524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indent="-17780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indent="-136525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indent="-1524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indent="-1524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indent="-1524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indent="-1524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indent="-1524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indent="-1524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SzPct val="100000"/>
              <a:defRPr sz="3600"/>
            </a:lvl1pPr>
            <a:lvl2pPr rtl="0">
              <a:spcBef>
                <a:spcPts val="0"/>
              </a:spcBef>
              <a:buSzPct val="100000"/>
              <a:defRPr sz="3600"/>
            </a:lvl2pPr>
            <a:lvl3pPr rtl="0">
              <a:spcBef>
                <a:spcPts val="0"/>
              </a:spcBef>
              <a:buSzPct val="100000"/>
              <a:defRPr sz="3600"/>
            </a:lvl3pPr>
            <a:lvl4pPr rtl="0">
              <a:spcBef>
                <a:spcPts val="0"/>
              </a:spcBef>
              <a:buSzPct val="100000"/>
              <a:defRPr sz="3600"/>
            </a:lvl4pPr>
            <a:lvl5pPr rtl="0">
              <a:spcBef>
                <a:spcPts val="0"/>
              </a:spcBef>
              <a:buSzPct val="100000"/>
              <a:defRPr sz="3600"/>
            </a:lvl5pPr>
            <a:lvl6pPr rtl="0">
              <a:spcBef>
                <a:spcPts val="0"/>
              </a:spcBef>
              <a:buSzPct val="100000"/>
              <a:defRPr sz="3600"/>
            </a:lvl6pPr>
            <a:lvl7pPr rtl="0">
              <a:spcBef>
                <a:spcPts val="0"/>
              </a:spcBef>
              <a:buSzPct val="100000"/>
              <a:defRPr sz="3600"/>
            </a:lvl7pPr>
            <a:lvl8pPr rtl="0">
              <a:spcBef>
                <a:spcPts val="0"/>
              </a:spcBef>
              <a:buSzPct val="100000"/>
              <a:defRPr sz="3600"/>
            </a:lvl8pPr>
            <a:lvl9pPr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25675" y="6162767"/>
            <a:ext cx="548699" cy="69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None/>
              <a:defRPr b="1" sz="2400"/>
            </a:lvl1pPr>
            <a:lvl2pPr indent="0" marL="457200" rtl="0">
              <a:spcBef>
                <a:spcPts val="0"/>
              </a:spcBef>
              <a:buNone/>
              <a:defRPr b="1" sz="2000"/>
            </a:lvl2pPr>
            <a:lvl3pPr indent="0" marL="914400" rtl="0">
              <a:spcBef>
                <a:spcPts val="0"/>
              </a:spcBef>
              <a:buNone/>
              <a:defRPr b="1" sz="1800"/>
            </a:lvl3pPr>
            <a:lvl4pPr indent="0" marL="1371600" rtl="0">
              <a:spcBef>
                <a:spcPts val="0"/>
              </a:spcBef>
              <a:buNone/>
              <a:defRPr b="1" sz="1600"/>
            </a:lvl4pPr>
            <a:lvl5pPr indent="0" marL="1828800" rtl="0">
              <a:spcBef>
                <a:spcPts val="0"/>
              </a:spcBef>
              <a:buNone/>
              <a:defRPr b="1" sz="1600"/>
            </a:lvl5pPr>
            <a:lvl6pPr indent="0" marL="2286000" rtl="0">
              <a:spcBef>
                <a:spcPts val="0"/>
              </a:spcBef>
              <a:buNone/>
              <a:defRPr b="1" sz="1600"/>
            </a:lvl6pPr>
            <a:lvl7pPr indent="0" marL="2743200" rtl="0">
              <a:spcBef>
                <a:spcPts val="0"/>
              </a:spcBef>
              <a:buNone/>
              <a:defRPr b="1" sz="1600"/>
            </a:lvl7pPr>
            <a:lvl8pPr indent="0" marL="3200400" rtl="0">
              <a:spcBef>
                <a:spcPts val="0"/>
              </a:spcBef>
              <a:buNone/>
              <a:defRPr b="1" sz="1600"/>
            </a:lvl8pPr>
            <a:lvl9pPr indent="0" marL="3657600" rtl="0">
              <a:spcBef>
                <a:spcPts val="0"/>
              </a:spcBef>
              <a:buNone/>
              <a:defRPr b="1" sz="16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None/>
              <a:defRPr b="1" sz="2400"/>
            </a:lvl1pPr>
            <a:lvl2pPr indent="0" marL="457200" rtl="0">
              <a:spcBef>
                <a:spcPts val="0"/>
              </a:spcBef>
              <a:buNone/>
              <a:defRPr b="1" sz="2000"/>
            </a:lvl2pPr>
            <a:lvl3pPr indent="0" marL="914400" rtl="0">
              <a:spcBef>
                <a:spcPts val="0"/>
              </a:spcBef>
              <a:buNone/>
              <a:defRPr b="1" sz="1800"/>
            </a:lvl3pPr>
            <a:lvl4pPr indent="0" marL="1371600" rtl="0">
              <a:spcBef>
                <a:spcPts val="0"/>
              </a:spcBef>
              <a:buNone/>
              <a:defRPr b="1" sz="1600"/>
            </a:lvl4pPr>
            <a:lvl5pPr indent="0" marL="1828800" rtl="0">
              <a:spcBef>
                <a:spcPts val="0"/>
              </a:spcBef>
              <a:buNone/>
              <a:defRPr b="1" sz="1600"/>
            </a:lvl5pPr>
            <a:lvl6pPr indent="0" marL="2286000" rtl="0">
              <a:spcBef>
                <a:spcPts val="0"/>
              </a:spcBef>
              <a:buNone/>
              <a:defRPr b="1" sz="1600"/>
            </a:lvl6pPr>
            <a:lvl7pPr indent="0" marL="2743200" rtl="0">
              <a:spcBef>
                <a:spcPts val="0"/>
              </a:spcBef>
              <a:buNone/>
              <a:defRPr b="1" sz="1600"/>
            </a:lvl7pPr>
            <a:lvl8pPr indent="0" marL="3200400" rtl="0">
              <a:spcBef>
                <a:spcPts val="0"/>
              </a:spcBef>
              <a:buNone/>
              <a:defRPr b="1" sz="1600"/>
            </a:lvl8pPr>
            <a:lvl9pPr indent="0" marL="3657600" rtl="0">
              <a:spcBef>
                <a:spcPts val="0"/>
              </a:spcBef>
              <a:buNone/>
              <a:defRPr b="1" sz="1600"/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7388395" y="6633206"/>
            <a:ext cx="14351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8734988" y="6613009"/>
            <a:ext cx="453899" cy="24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 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None/>
              <a:defRPr sz="1400"/>
            </a:lvl1pPr>
            <a:lvl2pPr indent="0" marL="457200" rtl="0">
              <a:spcBef>
                <a:spcPts val="0"/>
              </a:spcBef>
              <a:buNone/>
              <a:defRPr sz="1200"/>
            </a:lvl2pPr>
            <a:lvl3pPr indent="0" marL="914400" rtl="0">
              <a:spcBef>
                <a:spcPts val="0"/>
              </a:spcBef>
              <a:buNone/>
              <a:defRPr sz="1000"/>
            </a:lvl3pPr>
            <a:lvl4pPr indent="0" marL="1371600" rtl="0">
              <a:spcBef>
                <a:spcPts val="0"/>
              </a:spcBef>
              <a:buNone/>
              <a:defRPr sz="900"/>
            </a:lvl4pPr>
            <a:lvl5pPr indent="0" marL="1828800" rtl="0">
              <a:spcBef>
                <a:spcPts val="0"/>
              </a:spcBef>
              <a:buNone/>
              <a:defRPr sz="900"/>
            </a:lvl5pPr>
            <a:lvl6pPr indent="0" marL="2286000" rtl="0">
              <a:spcBef>
                <a:spcPts val="0"/>
              </a:spcBef>
              <a:buNone/>
              <a:defRPr sz="900"/>
            </a:lvl6pPr>
            <a:lvl7pPr indent="0" marL="2743200" rtl="0">
              <a:spcBef>
                <a:spcPts val="0"/>
              </a:spcBef>
              <a:buNone/>
              <a:defRPr sz="900"/>
            </a:lvl7pPr>
            <a:lvl8pPr indent="0" marL="3200400" rtl="0">
              <a:spcBef>
                <a:spcPts val="0"/>
              </a:spcBef>
              <a:buNone/>
              <a:defRPr sz="900"/>
            </a:lvl8pPr>
            <a:lvl9pPr indent="0" marL="3657600" rtl="0">
              <a:spcBef>
                <a:spcPts val="0"/>
              </a:spcBef>
              <a:buNone/>
              <a:defRPr sz="9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2"/>
              </a:buClr>
              <a:buFont typeface="Arial"/>
              <a:buNone/>
              <a:defRPr b="0" baseline="0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None/>
              <a:defRPr sz="1400"/>
            </a:lvl1pPr>
            <a:lvl2pPr indent="0" marL="457200" rtl="0">
              <a:spcBef>
                <a:spcPts val="0"/>
              </a:spcBef>
              <a:buNone/>
              <a:defRPr sz="1200"/>
            </a:lvl2pPr>
            <a:lvl3pPr indent="0" marL="914400" rtl="0">
              <a:spcBef>
                <a:spcPts val="0"/>
              </a:spcBef>
              <a:buNone/>
              <a:defRPr sz="1000"/>
            </a:lvl3pPr>
            <a:lvl4pPr indent="0" marL="1371600" rtl="0">
              <a:spcBef>
                <a:spcPts val="0"/>
              </a:spcBef>
              <a:buNone/>
              <a:defRPr sz="900"/>
            </a:lvl4pPr>
            <a:lvl5pPr indent="0" marL="1828800" rtl="0">
              <a:spcBef>
                <a:spcPts val="0"/>
              </a:spcBef>
              <a:buNone/>
              <a:defRPr sz="900"/>
            </a:lvl5pPr>
            <a:lvl6pPr indent="0" marL="2286000" rtl="0">
              <a:spcBef>
                <a:spcPts val="0"/>
              </a:spcBef>
              <a:buNone/>
              <a:defRPr sz="900"/>
            </a:lvl6pPr>
            <a:lvl7pPr indent="0" marL="2743200" rtl="0">
              <a:spcBef>
                <a:spcPts val="0"/>
              </a:spcBef>
              <a:buNone/>
              <a:defRPr sz="900"/>
            </a:lvl7pPr>
            <a:lvl8pPr indent="0" marL="3200400" rtl="0">
              <a:spcBef>
                <a:spcPts val="0"/>
              </a:spcBef>
              <a:buNone/>
              <a:defRPr sz="900"/>
            </a:lvl8pPr>
            <a:lvl9pPr indent="0" marL="3657600" rtl="0">
              <a:spcBef>
                <a:spcPts val="0"/>
              </a:spcBef>
              <a:buNone/>
              <a:defRPr sz="9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indent="-17780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indent="-136525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indent="-1524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indent="-1524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indent="-1524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indent="-1524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indent="-1524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indent="-1524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0" y="6624446"/>
            <a:ext cx="21335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>
            <a:alphaModFix/>
          </a:blip>
          <a:srcRect b="12288" l="0" r="0" t="0"/>
          <a:stretch/>
        </p:blipFill>
        <p:spPr>
          <a:xfrm>
            <a:off x="1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EFEFEF"/>
              </a:buClr>
              <a:buFont typeface="Arial"/>
              <a:buNone/>
              <a:defRPr b="0" baseline="0" i="0" sz="4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2pPr>
            <a:lvl3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3pPr>
            <a:lvl4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4pPr>
            <a:lvl5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5pPr>
            <a:lvl6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6pPr>
            <a:lvl7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7pPr>
            <a:lvl8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8pPr>
            <a:lvl9pPr indent="0" marL="0" marR="0" rtl="0" algn="l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marR="0" rtl="0" algn="l">
              <a:spcBef>
                <a:spcPts val="640"/>
              </a:spcBef>
              <a:buClr>
                <a:srgbClr val="D9D9D9"/>
              </a:buClr>
              <a:buFont typeface="Arial"/>
              <a:buChar char="●"/>
              <a:defRPr b="0" baseline="0" i="0" sz="32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marL="742950" marR="0" rtl="0" algn="l">
              <a:spcBef>
                <a:spcPts val="560"/>
              </a:spcBef>
              <a:buClr>
                <a:srgbClr val="D9D9D9"/>
              </a:buClr>
              <a:buFont typeface="Arial"/>
              <a:buChar char="●"/>
              <a:defRPr b="0" baseline="0" i="0" sz="2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marL="1143000" marR="0" rtl="0" algn="l">
              <a:spcBef>
                <a:spcPts val="480"/>
              </a:spcBef>
              <a:buClr>
                <a:srgbClr val="D9D9D9"/>
              </a:buClr>
              <a:buFont typeface="Arial"/>
              <a:buChar char="●"/>
              <a:defRPr b="0" baseline="0" i="0" sz="2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marL="16002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marL="20574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marL="25146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marL="29718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marL="34290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marL="3886200" marR="0" rtl="0" algn="l">
              <a:spcBef>
                <a:spcPts val="400"/>
              </a:spcBef>
              <a:buClr>
                <a:srgbClr val="D9D9D9"/>
              </a:buClr>
              <a:buFont typeface="Arial"/>
              <a:buChar char="●"/>
              <a:defRPr b="0" baseline="0" i="0" sz="2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212103" y="6633206"/>
            <a:ext cx="1910399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hyperlink" Target="https://youtu.be/OX_1MasrAh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01.jpg"/><Relationship Id="rId6" Type="http://schemas.openxmlformats.org/officeDocument/2006/relationships/image" Target="../media/image02.jpg"/><Relationship Id="rId7" Type="http://schemas.openxmlformats.org/officeDocument/2006/relationships/image" Target="../media/image06.jpg"/><Relationship Id="rId8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18.png"/><Relationship Id="rId5" Type="http://schemas.openxmlformats.org/officeDocument/2006/relationships/hyperlink" Target="http://www.meted.ucar.edu/intromet/charting/index.ht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12288" l="0" r="0" t="0"/>
          <a:stretch/>
        </p:blipFill>
        <p:spPr>
          <a:xfrm>
            <a:off x="17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ctrTitle"/>
          </p:nvPr>
        </p:nvSpPr>
        <p:spPr>
          <a:xfrm>
            <a:off x="685800" y="2740025"/>
            <a:ext cx="7772400" cy="14700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An Update on Meted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2026975" y="4072925"/>
            <a:ext cx="6400799" cy="1752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Tsvetomir Ross-Lazarov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Bruce Muller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September 2015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UCAR/COMET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550" y="1427474"/>
            <a:ext cx="4852001" cy="19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98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499375" y="6004950"/>
            <a:ext cx="45519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 u="sng">
                <a:solidFill>
                  <a:srgbClr val="EFEFEF"/>
                </a:solidFill>
                <a:hlinkClick r:id="rId4"/>
              </a:rPr>
              <a:t>https://youtu.be/OX_1MasrAhU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Usage is still growing...</a:t>
            </a:r>
          </a:p>
        </p:txBody>
      </p:sp>
      <p:grpSp>
        <p:nvGrpSpPr>
          <p:cNvPr id="95" name="Shape 95"/>
          <p:cNvGrpSpPr/>
          <p:nvPr/>
        </p:nvGrpSpPr>
        <p:grpSpPr>
          <a:xfrm>
            <a:off x="359149" y="1862878"/>
            <a:ext cx="5108984" cy="4995275"/>
            <a:chOff x="3764625" y="1186650"/>
            <a:chExt cx="5301426" cy="5168951"/>
          </a:xfrm>
        </p:grpSpPr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 b="90037" l="0" r="0" t="0"/>
            <a:stretch/>
          </p:blipFill>
          <p:spPr>
            <a:xfrm>
              <a:off x="3764625" y="1186650"/>
              <a:ext cx="5301426" cy="601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/>
            <p:cNvPicPr preferRelativeResize="0"/>
            <p:nvPr/>
          </p:nvPicPr>
          <p:blipFill rotWithShape="1">
            <a:blip r:embed="rId3">
              <a:alphaModFix/>
            </a:blip>
            <a:srcRect b="0" l="0" r="0" t="24294"/>
            <a:stretch/>
          </p:blipFill>
          <p:spPr>
            <a:xfrm>
              <a:off x="3764625" y="1787727"/>
              <a:ext cx="5301426" cy="4567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975" y="1425399"/>
            <a:ext cx="5720949" cy="1287874"/>
          </a:xfrm>
          <a:prstGeom prst="rect">
            <a:avLst/>
          </a:prstGeom>
          <a:noFill/>
          <a:ln cap="flat" cmpd="sng" w="19050">
            <a:solidFill>
              <a:srgbClr val="243C6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451" y="3156887"/>
            <a:ext cx="4116898" cy="1373875"/>
          </a:xfrm>
          <a:prstGeom prst="rect">
            <a:avLst/>
          </a:prstGeom>
          <a:noFill/>
          <a:ln cap="flat" cmpd="sng" w="19050">
            <a:solidFill>
              <a:srgbClr val="243C6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0" name="Shape 100"/>
          <p:cNvSpPr txBox="1"/>
          <p:nvPr/>
        </p:nvSpPr>
        <p:spPr>
          <a:xfrm>
            <a:off x="5537750" y="4974337"/>
            <a:ext cx="3555899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EFEFEF"/>
                </a:solidFill>
              </a:rPr>
              <a:t>Module sessions in July: 			26,002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EFEFEF"/>
                </a:solidFill>
              </a:rPr>
              <a:t>Quizzes passed in July:			7612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EFEFEF"/>
                </a:solidFill>
              </a:rPr>
              <a:t>Avg. time spent in a module (mins):		53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EFEFEF"/>
                </a:solidFill>
              </a:rPr>
              <a:t>Online education served in July (hrs): 	23,002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EFEFEF"/>
                </a:solidFill>
              </a:rPr>
              <a:t>Total served since January 2007 (hrs): 	2,011,526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topic area...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2" y="1825275"/>
            <a:ext cx="5435925" cy="503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297" y="478525"/>
            <a:ext cx="3128152" cy="20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884" y="2321050"/>
            <a:ext cx="1637174" cy="122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6550" y="3081357"/>
            <a:ext cx="1637174" cy="122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1975" y="3808662"/>
            <a:ext cx="1637174" cy="122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4413" y="4825771"/>
            <a:ext cx="1637174" cy="122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YouTube as a platform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20044" l="0" r="0" t="0"/>
          <a:stretch/>
        </p:blipFill>
        <p:spPr>
          <a:xfrm>
            <a:off x="390875" y="1374600"/>
            <a:ext cx="6334149" cy="54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250" y="1998050"/>
            <a:ext cx="4934999" cy="3295800"/>
          </a:xfrm>
          <a:prstGeom prst="rect">
            <a:avLst/>
          </a:prstGeom>
          <a:noFill/>
          <a:ln cap="flat" cmpd="sng" w="19050">
            <a:solidFill>
              <a:srgbClr val="243C6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0" y="555700"/>
            <a:ext cx="9081300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Improved transcripts (and more to come…)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75" y="1547375"/>
            <a:ext cx="5096625" cy="53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050" y="1718350"/>
            <a:ext cx="2926274" cy="40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Improved lesson layout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5799950" y="1094600"/>
            <a:ext cx="2805300" cy="48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/>
              <a:t>Responsive design for better tablet and mobile use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Improved interaction design and layout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HTML5-based scripting: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	mp4, mp3, WebGL, canvas, etc.</a:t>
            </a:r>
          </a:p>
          <a:p>
            <a:pPr>
              <a:spcBef>
                <a:spcPts val="0"/>
              </a:spcBef>
              <a:buNone/>
            </a:pPr>
            <a:r>
              <a:rPr lang="en" sz="1200"/>
              <a:t>Improved printability of print version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467" t="0"/>
          <a:stretch/>
        </p:blipFill>
        <p:spPr>
          <a:xfrm>
            <a:off x="322975" y="1520475"/>
            <a:ext cx="3575475" cy="29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548" y="3071087"/>
            <a:ext cx="3781751" cy="3512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322975" y="4556900"/>
            <a:ext cx="41312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u="sng">
                <a:solidFill>
                  <a:srgbClr val="D9D9D9"/>
                </a:solidFill>
                <a:hlinkClick r:id="rId5"/>
              </a:rPr>
              <a:t>http://www.meted.ucar.edu/intromet/charting/index.htm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0" y="555700"/>
            <a:ext cx="8675700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Coming soon: LessonViewer and updated Quiz and Survey interface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5182925" y="1738900"/>
            <a:ext cx="32634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Improved usability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Responsive design: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	Mobile friendly(ier)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Session tracking and bookmarking: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	Pick up where you left off on any device or browser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Integrated quiz and survey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Quick access to account settings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/>
              <a:t>A framework for adding more functionality and a possible move towards iOS/Android apps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00" y="1738900"/>
            <a:ext cx="4669600" cy="51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0" y="555700"/>
            <a:ext cx="7315499" cy="86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We appreciate all of your support and feedback!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Come and see more at one of the Poster and Demo sessions!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