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33" r:id="rId1"/>
    <p:sldMasterId id="2147483834" r:id="rId2"/>
  </p:sldMasterIdLst>
  <p:notesMasterIdLst>
    <p:notesMasterId r:id="rId13"/>
  </p:notesMasterIdLst>
  <p:handoutMasterIdLst>
    <p:handoutMasterId r:id="rId14"/>
  </p:handoutMasterIdLst>
  <p:sldIdLst>
    <p:sldId id="392" r:id="rId3"/>
    <p:sldId id="433" r:id="rId4"/>
    <p:sldId id="401" r:id="rId5"/>
    <p:sldId id="429" r:id="rId6"/>
    <p:sldId id="430" r:id="rId7"/>
    <p:sldId id="435" r:id="rId8"/>
    <p:sldId id="431" r:id="rId9"/>
    <p:sldId id="438" r:id="rId10"/>
    <p:sldId id="432" r:id="rId11"/>
    <p:sldId id="400" r:id="rId12"/>
  </p:sldIdLst>
  <p:sldSz cx="9906000" cy="6858000" type="A4"/>
  <p:notesSz cx="6807200" cy="9939338"/>
  <p:embeddedFontLst>
    <p:embeddedFont>
      <p:font typeface="Wingdings 2" pitchFamily="18" charset="2"/>
      <p:regular r:id="rId15"/>
    </p:embeddedFont>
    <p:embeddedFont>
      <p:font typeface="맑은 고딕" pitchFamily="50" charset="-127"/>
      <p:regular r:id="rId16"/>
      <p:bold r:id="rId17"/>
    </p:embeddedFont>
    <p:embeddedFont>
      <p:font typeface="HY견고딕" pitchFamily="18" charset="-127"/>
      <p:regular r:id="rId18"/>
    </p:embeddedFont>
    <p:embeddedFont>
      <p:font typeface="산돌고딕 M" charset="-127"/>
      <p:regular r:id="rId19"/>
    </p:embeddedFont>
    <p:embeddedFont>
      <p:font typeface="Arial Unicode MS" pitchFamily="50" charset="-127"/>
      <p:regular r:id="rId20"/>
    </p:embeddedFont>
    <p:embeddedFont>
      <p:font typeface="HY울릉도B" pitchFamily="18" charset="-127"/>
      <p:regular r:id="rId21"/>
    </p:embeddedFont>
    <p:embeddedFont>
      <p:font typeface="나눔고딕 ExtraBold" charset="-127"/>
      <p:bold r:id="rId22"/>
    </p:embeddedFont>
    <p:embeddedFont>
      <p:font typeface="HY헤드라인M" charset="-127"/>
      <p:regular r:id="rId23"/>
    </p:embeddedFont>
    <p:embeddedFont>
      <p:font typeface="휴먼둥근헤드라인" pitchFamily="18" charset="-127"/>
      <p:regular r:id="rId24"/>
    </p:embeddedFont>
    <p:embeddedFont>
      <p:font typeface="Cre고딕 B" charset="-127"/>
      <p:regular r:id="rId25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나눔고딕 ExtraBold" pitchFamily="50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나눔고딕 ExtraBold" pitchFamily="50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나눔고딕 ExtraBold" pitchFamily="50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나눔고딕 ExtraBold" pitchFamily="50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나눔고딕 ExtraBold" pitchFamily="50" charset="-127"/>
        <a:ea typeface="굴림" charset="-127"/>
        <a:cs typeface="+mn-cs"/>
      </a:defRPr>
    </a:lvl5pPr>
    <a:lvl6pPr marL="2286000" algn="l" defTabSz="914400" rtl="0" eaLnBrk="1" latinLnBrk="1" hangingPunct="1">
      <a:defRPr kumimoji="1" sz="1400" kern="1200">
        <a:solidFill>
          <a:schemeClr val="tx1"/>
        </a:solidFill>
        <a:latin typeface="나눔고딕 ExtraBold" pitchFamily="50" charset="-127"/>
        <a:ea typeface="굴림" charset="-127"/>
        <a:cs typeface="+mn-cs"/>
      </a:defRPr>
    </a:lvl6pPr>
    <a:lvl7pPr marL="2743200" algn="l" defTabSz="914400" rtl="0" eaLnBrk="1" latinLnBrk="1" hangingPunct="1">
      <a:defRPr kumimoji="1" sz="1400" kern="1200">
        <a:solidFill>
          <a:schemeClr val="tx1"/>
        </a:solidFill>
        <a:latin typeface="나눔고딕 ExtraBold" pitchFamily="50" charset="-127"/>
        <a:ea typeface="굴림" charset="-127"/>
        <a:cs typeface="+mn-cs"/>
      </a:defRPr>
    </a:lvl7pPr>
    <a:lvl8pPr marL="3200400" algn="l" defTabSz="914400" rtl="0" eaLnBrk="1" latinLnBrk="1" hangingPunct="1">
      <a:defRPr kumimoji="1" sz="1400" kern="1200">
        <a:solidFill>
          <a:schemeClr val="tx1"/>
        </a:solidFill>
        <a:latin typeface="나눔고딕 ExtraBold" pitchFamily="50" charset="-127"/>
        <a:ea typeface="굴림" charset="-127"/>
        <a:cs typeface="+mn-cs"/>
      </a:defRPr>
    </a:lvl8pPr>
    <a:lvl9pPr marL="3657600" algn="l" defTabSz="914400" rtl="0" eaLnBrk="1" latinLnBrk="1" hangingPunct="1">
      <a:defRPr kumimoji="1" sz="1400" kern="1200">
        <a:solidFill>
          <a:schemeClr val="tx1"/>
        </a:solidFill>
        <a:latin typeface="나눔고딕 ExtraBold" pitchFamily="50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FF9933"/>
    <a:srgbClr val="EEB500"/>
    <a:srgbClr val="CC0000"/>
    <a:srgbClr val="9E0000"/>
    <a:srgbClr val="E4E4E4"/>
    <a:srgbClr val="333333"/>
    <a:srgbClr val="5F5F5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39" autoAdjust="0"/>
    <p:restoredTop sz="92025" autoAdjust="0"/>
  </p:normalViewPr>
  <p:slideViewPr>
    <p:cSldViewPr>
      <p:cViewPr varScale="1">
        <p:scale>
          <a:sx n="96" d="100"/>
          <a:sy n="96" d="100"/>
        </p:scale>
        <p:origin x="-276" y="-96"/>
      </p:cViewPr>
      <p:guideLst>
        <p:guide orient="horz" pos="663"/>
        <p:guide orient="horz" pos="3974"/>
        <p:guide orient="horz" pos="391"/>
        <p:guide orient="horz" pos="3793"/>
        <p:guide pos="3120"/>
        <p:guide pos="5978"/>
        <p:guide pos="2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7444"/>
          </a:xfrm>
          <a:prstGeom prst="rect">
            <a:avLst/>
          </a:prstGeom>
        </p:spPr>
        <p:txBody>
          <a:bodyPr vert="horz" wrap="square" lIns="92798" tIns="46397" rIns="92798" bIns="4639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나눔고딕 ExtraBold" pitchFamily="50" charset="-127"/>
                <a:cs typeface="Arial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082" y="0"/>
            <a:ext cx="2950529" cy="497444"/>
          </a:xfrm>
          <a:prstGeom prst="rect">
            <a:avLst/>
          </a:prstGeom>
        </p:spPr>
        <p:txBody>
          <a:bodyPr vert="horz" wrap="square" lIns="92798" tIns="46397" rIns="92798" bIns="4639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charset="-127"/>
                <a:ea typeface="나눔고딕 ExtraBold" pitchFamily="50" charset="-127"/>
                <a:cs typeface="Arial" charset="0"/>
              </a:defRPr>
            </a:lvl1pPr>
          </a:lstStyle>
          <a:p>
            <a:fld id="{4AFF85A0-3ADE-4B51-A858-ED42D9384D48}" type="datetimeFigureOut">
              <a:rPr lang="ko-KR" altLang="en-US"/>
              <a:pPr/>
              <a:t>2015-09-08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305"/>
            <a:ext cx="2950529" cy="497444"/>
          </a:xfrm>
          <a:prstGeom prst="rect">
            <a:avLst/>
          </a:prstGeom>
        </p:spPr>
        <p:txBody>
          <a:bodyPr vert="horz" wrap="square" lIns="92798" tIns="46397" rIns="92798" bIns="4639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나눔고딕 ExtraBold" pitchFamily="50" charset="-127"/>
                <a:cs typeface="Arial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082" y="9440305"/>
            <a:ext cx="2950529" cy="497444"/>
          </a:xfrm>
          <a:prstGeom prst="rect">
            <a:avLst/>
          </a:prstGeom>
        </p:spPr>
        <p:txBody>
          <a:bodyPr vert="horz" wrap="square" lIns="92798" tIns="46397" rIns="92798" bIns="4639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charset="-127"/>
                <a:ea typeface="나눔고딕 ExtraBold" pitchFamily="50" charset="-127"/>
                <a:cs typeface="Arial" charset="0"/>
              </a:defRPr>
            </a:lvl1pPr>
          </a:lstStyle>
          <a:p>
            <a:fld id="{CB1D2B05-223C-4C84-95E2-236B962EC62F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34722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7444"/>
          </a:xfrm>
          <a:prstGeom prst="rect">
            <a:avLst/>
          </a:prstGeom>
        </p:spPr>
        <p:txBody>
          <a:bodyPr vert="horz" lIns="92798" tIns="46397" rIns="92798" bIns="4639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082" y="0"/>
            <a:ext cx="2950529" cy="497444"/>
          </a:xfrm>
          <a:prstGeom prst="rect">
            <a:avLst/>
          </a:prstGeom>
        </p:spPr>
        <p:txBody>
          <a:bodyPr vert="horz" lIns="92798" tIns="46397" rIns="92798" bIns="4639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7B35885-DEB3-49A8-B958-696343B4FEB5}" type="datetimeFigureOut">
              <a:rPr lang="ko-KR" altLang="en-US"/>
              <a:pPr>
                <a:defRPr/>
              </a:pPr>
              <a:t>2015-09-08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32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98" tIns="46397" rIns="92798" bIns="46397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994" y="4721744"/>
            <a:ext cx="5443216" cy="4472225"/>
          </a:xfrm>
          <a:prstGeom prst="rect">
            <a:avLst/>
          </a:prstGeom>
        </p:spPr>
        <p:txBody>
          <a:bodyPr vert="horz" lIns="92798" tIns="46397" rIns="92798" bIns="46397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305"/>
            <a:ext cx="2950529" cy="497444"/>
          </a:xfrm>
          <a:prstGeom prst="rect">
            <a:avLst/>
          </a:prstGeom>
        </p:spPr>
        <p:txBody>
          <a:bodyPr vert="horz" lIns="92798" tIns="46397" rIns="92798" bIns="4639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082" y="9440305"/>
            <a:ext cx="2950529" cy="497444"/>
          </a:xfrm>
          <a:prstGeom prst="rect">
            <a:avLst/>
          </a:prstGeom>
        </p:spPr>
        <p:txBody>
          <a:bodyPr vert="horz" lIns="92798" tIns="46397" rIns="92798" bIns="4639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3773937-1CE7-44E0-82C2-32838AF1627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17201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116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latinLnBrk="1"/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509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latinLnBrk="1"/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448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latinLnBrk="1"/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187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986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682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latinLnBrk="1"/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946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latinLnBrk="1"/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334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latinLnBrk="1"/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84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62725" y="274638"/>
            <a:ext cx="2022475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5915025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39687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16450" y="1600200"/>
            <a:ext cx="39687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굴림" charset="-127"/>
          <a:ea typeface="+mj-ea"/>
          <a:cs typeface="Arial" charset="0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굴림" charset="-127"/>
          <a:ea typeface="굴림" charset="-127"/>
          <a:cs typeface="Arial" charset="0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굴림" charset="-127"/>
          <a:ea typeface="굴림" charset="-127"/>
          <a:cs typeface="Arial" charset="0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굴림" charset="-127"/>
          <a:ea typeface="굴림" charset="-127"/>
          <a:cs typeface="Arial" charset="0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굴림" charset="-127"/>
          <a:ea typeface="굴림" charset="-127"/>
          <a:cs typeface="Arial" charset="0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굴림" charset="-127"/>
          <a:ea typeface="굴림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굴림" charset="-127"/>
          <a:ea typeface="굴림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굴림" charset="-127"/>
          <a:ea typeface="굴림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굴림" charset="-127"/>
          <a:ea typeface="굴림" charset="-127"/>
        </a:defRPr>
      </a:lvl9pPr>
    </p:titleStyle>
    <p:bodyStyle>
      <a:lvl1pPr marL="419100" indent="-382588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kumimoji="1" sz="3000">
          <a:solidFill>
            <a:schemeClr val="tx1"/>
          </a:solidFill>
          <a:latin typeface="굴림" charset="-127"/>
          <a:ea typeface="+mn-ea"/>
          <a:cs typeface="Arial" charset="0"/>
        </a:defRPr>
      </a:lvl1pPr>
      <a:lvl2pPr marL="722313" indent="-27305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kumimoji="1" sz="2600">
          <a:solidFill>
            <a:schemeClr val="tx1"/>
          </a:solidFill>
          <a:latin typeface="굴림" charset="-127"/>
          <a:ea typeface="+mn-ea"/>
          <a:cs typeface="Arial" charset="0"/>
        </a:defRPr>
      </a:lvl2pPr>
      <a:lvl3pPr marL="1004888" indent="-255588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kumimoji="1" sz="2400">
          <a:solidFill>
            <a:schemeClr val="tx1"/>
          </a:solidFill>
          <a:latin typeface="굴림" charset="-127"/>
          <a:ea typeface="+mn-ea"/>
          <a:cs typeface="Arial" charset="0"/>
        </a:defRPr>
      </a:lvl3pPr>
      <a:lvl4pPr marL="1279525" indent="-236538" algn="l" rtl="0" eaLnBrk="0" fontAlgn="base" latinLnBrk="1" hangingPunct="0">
        <a:spcBef>
          <a:spcPct val="20000"/>
        </a:spcBef>
        <a:spcAft>
          <a:spcPct val="0"/>
        </a:spcAft>
        <a:buClr>
          <a:srgbClr val="E1DEC2"/>
        </a:buClr>
        <a:buSzPct val="90000"/>
        <a:buFont typeface="Wingdings 2" pitchFamily="18" charset="2"/>
        <a:buChar char=""/>
        <a:defRPr kumimoji="1" sz="2000">
          <a:solidFill>
            <a:schemeClr val="tx1"/>
          </a:solidFill>
          <a:latin typeface="굴림" charset="-127"/>
          <a:ea typeface="+mn-ea"/>
          <a:cs typeface="Arial" charset="0"/>
        </a:defRPr>
      </a:lvl4pPr>
      <a:lvl5pPr marL="1489075" indent="-182563" algn="l" rtl="0" eaLnBrk="0" fontAlgn="base" latinLnBrk="1" hangingPunct="0">
        <a:spcBef>
          <a:spcPct val="20000"/>
        </a:spcBef>
        <a:spcAft>
          <a:spcPct val="0"/>
        </a:spcAft>
        <a:buClr>
          <a:srgbClr val="BFDCE2"/>
        </a:buClr>
        <a:buSzPct val="100000"/>
        <a:buFont typeface="Arial" charset="0"/>
        <a:buChar char="-"/>
        <a:defRPr kumimoji="1" sz="2000">
          <a:solidFill>
            <a:schemeClr val="tx1"/>
          </a:solidFill>
          <a:latin typeface="굴림" charset="-127"/>
          <a:ea typeface="+mn-ea"/>
          <a:cs typeface="Arial" charset="0"/>
        </a:defRPr>
      </a:lvl5pPr>
      <a:lvl6pPr marL="1946275" indent="-182563" algn="l" rtl="0" fontAlgn="base" latinLnBrk="1">
        <a:spcBef>
          <a:spcPct val="20000"/>
        </a:spcBef>
        <a:spcAft>
          <a:spcPct val="0"/>
        </a:spcAft>
        <a:buClr>
          <a:srgbClr val="BFDCE2"/>
        </a:buClr>
        <a:buSzPct val="100000"/>
        <a:buFont typeface="Arial" charset="0"/>
        <a:buChar char="-"/>
        <a:defRPr kumimoji="1" sz="2000">
          <a:solidFill>
            <a:schemeClr val="tx1"/>
          </a:solidFill>
          <a:latin typeface="+mn-lt"/>
          <a:ea typeface="+mn-ea"/>
        </a:defRPr>
      </a:lvl6pPr>
      <a:lvl7pPr marL="2403475" indent="-182563" algn="l" rtl="0" fontAlgn="base" latinLnBrk="1">
        <a:spcBef>
          <a:spcPct val="20000"/>
        </a:spcBef>
        <a:spcAft>
          <a:spcPct val="0"/>
        </a:spcAft>
        <a:buClr>
          <a:srgbClr val="BFDCE2"/>
        </a:buClr>
        <a:buSzPct val="100000"/>
        <a:buFont typeface="Arial" charset="0"/>
        <a:buChar char="-"/>
        <a:defRPr kumimoji="1" sz="2000">
          <a:solidFill>
            <a:schemeClr val="tx1"/>
          </a:solidFill>
          <a:latin typeface="+mn-lt"/>
          <a:ea typeface="+mn-ea"/>
        </a:defRPr>
      </a:lvl7pPr>
      <a:lvl8pPr marL="2860675" indent="-182563" algn="l" rtl="0" fontAlgn="base" latinLnBrk="1">
        <a:spcBef>
          <a:spcPct val="20000"/>
        </a:spcBef>
        <a:spcAft>
          <a:spcPct val="0"/>
        </a:spcAft>
        <a:buClr>
          <a:srgbClr val="BFDCE2"/>
        </a:buClr>
        <a:buSzPct val="100000"/>
        <a:buFont typeface="Arial" charset="0"/>
        <a:buChar char="-"/>
        <a:defRPr kumimoji="1" sz="2000">
          <a:solidFill>
            <a:schemeClr val="tx1"/>
          </a:solidFill>
          <a:latin typeface="+mn-lt"/>
          <a:ea typeface="+mn-ea"/>
        </a:defRPr>
      </a:lvl8pPr>
      <a:lvl9pPr marL="3317875" indent="-182563" algn="l" rtl="0" fontAlgn="base" latinLnBrk="1">
        <a:spcBef>
          <a:spcPct val="20000"/>
        </a:spcBef>
        <a:spcAft>
          <a:spcPct val="0"/>
        </a:spcAft>
        <a:buClr>
          <a:srgbClr val="BFDCE2"/>
        </a:buClr>
        <a:buSzPct val="100000"/>
        <a:buFont typeface="Arial" charset="0"/>
        <a:buChar char="-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 userDrawn="1"/>
        </p:nvSpPr>
        <p:spPr bwMode="auto">
          <a:xfrm>
            <a:off x="9248775" y="6597650"/>
            <a:ext cx="3952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ko-KR" altLang="en-US" sz="1100">
                <a:solidFill>
                  <a:srgbClr val="003366"/>
                </a:solidFill>
                <a:ea typeface="나눔고딕 ExtraBold" pitchFamily="50" charset="-127"/>
              </a:rPr>
              <a:t>예보국</a:t>
            </a:r>
          </a:p>
        </p:txBody>
      </p:sp>
      <p:pic>
        <p:nvPicPr>
          <p:cNvPr id="13315" name="Picture 3" descr="signature(가로조합)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3050" y="6607175"/>
            <a:ext cx="8032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굴림" charset="-127"/>
          <a:ea typeface="+mj-ea"/>
          <a:cs typeface="Arial" charset="0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굴림" charset="-127"/>
          <a:ea typeface="굴림" charset="-127"/>
          <a:cs typeface="Arial" charset="0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굴림" charset="-127"/>
          <a:ea typeface="굴림" charset="-127"/>
          <a:cs typeface="Arial" charset="0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굴림" charset="-127"/>
          <a:ea typeface="굴림" charset="-127"/>
          <a:cs typeface="Arial" charset="0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굴림" charset="-127"/>
          <a:ea typeface="굴림" charset="-127"/>
          <a:cs typeface="Arial" charset="0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굴림" charset="-127"/>
          <a:ea typeface="굴림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굴림" charset="-127"/>
          <a:ea typeface="굴림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굴림" charset="-127"/>
          <a:ea typeface="굴림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굴림" charset="-127"/>
          <a:ea typeface="굴림" charset="-127"/>
        </a:defRPr>
      </a:lvl9pPr>
    </p:titleStyle>
    <p:bodyStyle>
      <a:lvl1pPr marL="419100" indent="-382588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kumimoji="1" sz="3000">
          <a:solidFill>
            <a:schemeClr val="tx1"/>
          </a:solidFill>
          <a:latin typeface="굴림" charset="-127"/>
          <a:ea typeface="+mn-ea"/>
          <a:cs typeface="Arial" charset="0"/>
        </a:defRPr>
      </a:lvl1pPr>
      <a:lvl2pPr marL="722313" indent="-27305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kumimoji="1" sz="2600">
          <a:solidFill>
            <a:schemeClr val="tx1"/>
          </a:solidFill>
          <a:latin typeface="굴림" charset="-127"/>
          <a:ea typeface="+mn-ea"/>
          <a:cs typeface="Arial" charset="0"/>
        </a:defRPr>
      </a:lvl2pPr>
      <a:lvl3pPr marL="1004888" indent="-255588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kumimoji="1" sz="2400">
          <a:solidFill>
            <a:schemeClr val="tx1"/>
          </a:solidFill>
          <a:latin typeface="굴림" charset="-127"/>
          <a:ea typeface="+mn-ea"/>
          <a:cs typeface="Arial" charset="0"/>
        </a:defRPr>
      </a:lvl3pPr>
      <a:lvl4pPr marL="1279525" indent="-236538" algn="l" rtl="0" eaLnBrk="0" fontAlgn="base" latinLnBrk="1" hangingPunct="0">
        <a:spcBef>
          <a:spcPct val="20000"/>
        </a:spcBef>
        <a:spcAft>
          <a:spcPct val="0"/>
        </a:spcAft>
        <a:buClr>
          <a:srgbClr val="E1DEC2"/>
        </a:buClr>
        <a:buSzPct val="90000"/>
        <a:buFont typeface="Wingdings 2" pitchFamily="18" charset="2"/>
        <a:buChar char=""/>
        <a:defRPr kumimoji="1" sz="2000">
          <a:solidFill>
            <a:schemeClr val="tx1"/>
          </a:solidFill>
          <a:latin typeface="굴림" charset="-127"/>
          <a:ea typeface="+mn-ea"/>
          <a:cs typeface="Arial" charset="0"/>
        </a:defRPr>
      </a:lvl4pPr>
      <a:lvl5pPr marL="1489075" indent="-182563" algn="l" rtl="0" eaLnBrk="0" fontAlgn="base" latinLnBrk="1" hangingPunct="0">
        <a:spcBef>
          <a:spcPct val="20000"/>
        </a:spcBef>
        <a:spcAft>
          <a:spcPct val="0"/>
        </a:spcAft>
        <a:buClr>
          <a:srgbClr val="BFDCE2"/>
        </a:buClr>
        <a:buSzPct val="100000"/>
        <a:buFont typeface="Arial" charset="0"/>
        <a:buChar char="-"/>
        <a:defRPr kumimoji="1" sz="2000">
          <a:solidFill>
            <a:schemeClr val="tx1"/>
          </a:solidFill>
          <a:latin typeface="굴림" charset="-127"/>
          <a:ea typeface="+mn-ea"/>
          <a:cs typeface="Arial" charset="0"/>
        </a:defRPr>
      </a:lvl5pPr>
      <a:lvl6pPr marL="1946275" indent="-182563" algn="l" rtl="0" fontAlgn="base" latinLnBrk="1">
        <a:spcBef>
          <a:spcPct val="20000"/>
        </a:spcBef>
        <a:spcAft>
          <a:spcPct val="0"/>
        </a:spcAft>
        <a:buClr>
          <a:srgbClr val="BFDCE2"/>
        </a:buClr>
        <a:buSzPct val="100000"/>
        <a:buFont typeface="Arial" charset="0"/>
        <a:buChar char="-"/>
        <a:defRPr kumimoji="1" sz="2000">
          <a:solidFill>
            <a:schemeClr val="tx1"/>
          </a:solidFill>
          <a:latin typeface="+mn-lt"/>
          <a:ea typeface="+mn-ea"/>
        </a:defRPr>
      </a:lvl6pPr>
      <a:lvl7pPr marL="2403475" indent="-182563" algn="l" rtl="0" fontAlgn="base" latinLnBrk="1">
        <a:spcBef>
          <a:spcPct val="20000"/>
        </a:spcBef>
        <a:spcAft>
          <a:spcPct val="0"/>
        </a:spcAft>
        <a:buClr>
          <a:srgbClr val="BFDCE2"/>
        </a:buClr>
        <a:buSzPct val="100000"/>
        <a:buFont typeface="Arial" charset="0"/>
        <a:buChar char="-"/>
        <a:defRPr kumimoji="1" sz="2000">
          <a:solidFill>
            <a:schemeClr val="tx1"/>
          </a:solidFill>
          <a:latin typeface="+mn-lt"/>
          <a:ea typeface="+mn-ea"/>
        </a:defRPr>
      </a:lvl7pPr>
      <a:lvl8pPr marL="2860675" indent="-182563" algn="l" rtl="0" fontAlgn="base" latinLnBrk="1">
        <a:spcBef>
          <a:spcPct val="20000"/>
        </a:spcBef>
        <a:spcAft>
          <a:spcPct val="0"/>
        </a:spcAft>
        <a:buClr>
          <a:srgbClr val="BFDCE2"/>
        </a:buClr>
        <a:buSzPct val="100000"/>
        <a:buFont typeface="Arial" charset="0"/>
        <a:buChar char="-"/>
        <a:defRPr kumimoji="1" sz="2000">
          <a:solidFill>
            <a:schemeClr val="tx1"/>
          </a:solidFill>
          <a:latin typeface="+mn-lt"/>
          <a:ea typeface="+mn-ea"/>
        </a:defRPr>
      </a:lvl8pPr>
      <a:lvl9pPr marL="3317875" indent="-182563" algn="l" rtl="0" fontAlgn="base" latinLnBrk="1">
        <a:spcBef>
          <a:spcPct val="20000"/>
        </a:spcBef>
        <a:spcAft>
          <a:spcPct val="0"/>
        </a:spcAft>
        <a:buClr>
          <a:srgbClr val="BFDCE2"/>
        </a:buClr>
        <a:buSzPct val="100000"/>
        <a:buFont typeface="Arial" charset="0"/>
        <a:buChar char="-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53.wmf"/><Relationship Id="rId26" Type="http://schemas.openxmlformats.org/officeDocument/2006/relationships/image" Target="../media/image63.png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58.png"/><Relationship Id="rId7" Type="http://schemas.openxmlformats.org/officeDocument/2006/relationships/image" Target="../media/image32.png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4.bin"/><Relationship Id="rId25" Type="http://schemas.openxmlformats.org/officeDocument/2006/relationships/image" Target="../media/image6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2.wmf"/><Relationship Id="rId20" Type="http://schemas.openxmlformats.org/officeDocument/2006/relationships/image" Target="../media/image57.png"/><Relationship Id="rId29" Type="http://schemas.openxmlformats.org/officeDocument/2006/relationships/image" Target="../media/image66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png"/><Relationship Id="rId11" Type="http://schemas.openxmlformats.org/officeDocument/2006/relationships/oleObject" Target="../embeddings/oleObject1.bin"/><Relationship Id="rId24" Type="http://schemas.openxmlformats.org/officeDocument/2006/relationships/image" Target="../media/image61.png"/><Relationship Id="rId5" Type="http://schemas.openxmlformats.org/officeDocument/2006/relationships/image" Target="../media/image30.png"/><Relationship Id="rId15" Type="http://schemas.openxmlformats.org/officeDocument/2006/relationships/oleObject" Target="../embeddings/oleObject3.bin"/><Relationship Id="rId23" Type="http://schemas.openxmlformats.org/officeDocument/2006/relationships/image" Target="../media/image60.png"/><Relationship Id="rId28" Type="http://schemas.openxmlformats.org/officeDocument/2006/relationships/image" Target="../media/image65.png"/><Relationship Id="rId10" Type="http://schemas.openxmlformats.org/officeDocument/2006/relationships/image" Target="../media/image55.png"/><Relationship Id="rId19" Type="http://schemas.openxmlformats.org/officeDocument/2006/relationships/image" Target="../media/image56.png"/><Relationship Id="rId4" Type="http://schemas.openxmlformats.org/officeDocument/2006/relationships/image" Target="../media/image29.png"/><Relationship Id="rId9" Type="http://schemas.openxmlformats.org/officeDocument/2006/relationships/image" Target="../media/image54.jpeg"/><Relationship Id="rId14" Type="http://schemas.openxmlformats.org/officeDocument/2006/relationships/image" Target="../media/image51.wmf"/><Relationship Id="rId22" Type="http://schemas.openxmlformats.org/officeDocument/2006/relationships/image" Target="../media/image59.png"/><Relationship Id="rId27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29.png"/><Relationship Id="rId21" Type="http://schemas.openxmlformats.org/officeDocument/2006/relationships/image" Target="../media/image78.png"/><Relationship Id="rId7" Type="http://schemas.openxmlformats.org/officeDocument/2006/relationships/image" Target="../media/image33.png"/><Relationship Id="rId12" Type="http://schemas.openxmlformats.org/officeDocument/2006/relationships/image" Target="../media/image66.jpe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69.png"/><Relationship Id="rId5" Type="http://schemas.openxmlformats.org/officeDocument/2006/relationships/image" Target="../media/image31.png"/><Relationship Id="rId15" Type="http://schemas.openxmlformats.org/officeDocument/2006/relationships/image" Target="../media/image72.jpeg"/><Relationship Id="rId10" Type="http://schemas.openxmlformats.org/officeDocument/2006/relationships/image" Target="../media/image64.png"/><Relationship Id="rId19" Type="http://schemas.openxmlformats.org/officeDocument/2006/relationships/image" Target="../media/image76.png"/><Relationship Id="rId4" Type="http://schemas.openxmlformats.org/officeDocument/2006/relationships/image" Target="../media/image30.png"/><Relationship Id="rId9" Type="http://schemas.openxmlformats.org/officeDocument/2006/relationships/image" Target="../media/image6.png"/><Relationship Id="rId14" Type="http://schemas.openxmlformats.org/officeDocument/2006/relationships/image" Target="../media/image71.png"/><Relationship Id="rId22" Type="http://schemas.openxmlformats.org/officeDocument/2006/relationships/image" Target="../media/image7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13" Type="http://schemas.openxmlformats.org/officeDocument/2006/relationships/image" Target="../media/image86.jpeg"/><Relationship Id="rId18" Type="http://schemas.openxmlformats.org/officeDocument/2006/relationships/image" Target="../media/image91.jpeg"/><Relationship Id="rId3" Type="http://schemas.openxmlformats.org/officeDocument/2006/relationships/image" Target="../media/image32.png"/><Relationship Id="rId21" Type="http://schemas.openxmlformats.org/officeDocument/2006/relationships/image" Target="../media/image94.png"/><Relationship Id="rId7" Type="http://schemas.openxmlformats.org/officeDocument/2006/relationships/image" Target="../media/image30.png"/><Relationship Id="rId12" Type="http://schemas.openxmlformats.org/officeDocument/2006/relationships/image" Target="../media/image85.png"/><Relationship Id="rId17" Type="http://schemas.openxmlformats.org/officeDocument/2006/relationships/image" Target="../media/image90.jpeg"/><Relationship Id="rId25" Type="http://schemas.openxmlformats.org/officeDocument/2006/relationships/image" Target="../media/image9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89.jpe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84.png"/><Relationship Id="rId24" Type="http://schemas.openxmlformats.org/officeDocument/2006/relationships/image" Target="../media/image97.jpeg"/><Relationship Id="rId5" Type="http://schemas.openxmlformats.org/officeDocument/2006/relationships/image" Target="../media/image31.png"/><Relationship Id="rId15" Type="http://schemas.openxmlformats.org/officeDocument/2006/relationships/image" Target="../media/image88.jpeg"/><Relationship Id="rId23" Type="http://schemas.openxmlformats.org/officeDocument/2006/relationships/image" Target="../media/image96.jpeg"/><Relationship Id="rId10" Type="http://schemas.openxmlformats.org/officeDocument/2006/relationships/image" Target="../media/image83.jpeg"/><Relationship Id="rId19" Type="http://schemas.openxmlformats.org/officeDocument/2006/relationships/image" Target="../media/image92.png"/><Relationship Id="rId4" Type="http://schemas.openxmlformats.org/officeDocument/2006/relationships/image" Target="../media/image33.png"/><Relationship Id="rId9" Type="http://schemas.openxmlformats.org/officeDocument/2006/relationships/image" Target="../media/image82.jpeg"/><Relationship Id="rId14" Type="http://schemas.openxmlformats.org/officeDocument/2006/relationships/image" Target="../media/image87.jpeg"/><Relationship Id="rId22" Type="http://schemas.openxmlformats.org/officeDocument/2006/relationships/image" Target="../media/image9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273050" y="862013"/>
            <a:ext cx="481965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eaLnBrk="0" latinLnBrk="0" hangingPunct="0">
              <a:lnSpc>
                <a:spcPct val="120000"/>
              </a:lnSpc>
              <a:defRPr/>
            </a:pPr>
            <a:r>
              <a:rPr kumimoji="0" lang="en-US" altLang="ko-KR" sz="2400" dirty="0">
                <a:solidFill>
                  <a:srgbClr val="003399"/>
                </a:solidFill>
                <a:ea typeface="나눔고딕 ExtraBold" pitchFamily="50" charset="-127"/>
              </a:rPr>
              <a:t>National Meteorological  Center </a:t>
            </a:r>
          </a:p>
          <a:p>
            <a:pPr eaLnBrk="0" latinLnBrk="0" hangingPunct="0">
              <a:lnSpc>
                <a:spcPct val="120000"/>
              </a:lnSpc>
              <a:defRPr/>
            </a:pPr>
            <a:r>
              <a:rPr kumimoji="0" lang="en-US" altLang="ko-KR" sz="1800" dirty="0">
                <a:solidFill>
                  <a:srgbClr val="777777"/>
                </a:solidFill>
                <a:ea typeface="나눔고딕 ExtraBold" pitchFamily="50" charset="-127"/>
              </a:rPr>
              <a:t>Beginning of your Tomorrows !</a:t>
            </a:r>
          </a:p>
        </p:txBody>
      </p:sp>
      <p:grpSp>
        <p:nvGrpSpPr>
          <p:cNvPr id="27652" name="그룹 10"/>
          <p:cNvGrpSpPr>
            <a:grpSpLocks/>
          </p:cNvGrpSpPr>
          <p:nvPr/>
        </p:nvGrpSpPr>
        <p:grpSpPr bwMode="auto">
          <a:xfrm>
            <a:off x="817563" y="2385194"/>
            <a:ext cx="8286750" cy="539750"/>
            <a:chOff x="1555010" y="1632991"/>
            <a:chExt cx="6905407" cy="539619"/>
          </a:xfrm>
        </p:grpSpPr>
        <p:sp>
          <p:nvSpPr>
            <p:cNvPr id="27653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573010" y="1632992"/>
              <a:ext cx="6887407" cy="5396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3600" kern="10"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dist="38100" dir="2700000" algn="tl" rotWithShape="0">
                      <a:srgbClr val="000000">
                        <a:alpha val="14998"/>
                      </a:srgbClr>
                    </a:outerShdw>
                  </a:effectLst>
                  <a:latin typeface="나눔고딕 ExtraBold"/>
                  <a:ea typeface="나눔고딕 ExtraBold"/>
                </a:rPr>
                <a:t>Welcome to National Meteorological Center</a:t>
              </a:r>
              <a:endParaRPr lang="ko-KR" altLang="en-US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14998"/>
                    </a:srgbClr>
                  </a:outerShdw>
                </a:effectLst>
                <a:latin typeface="나눔고딕 ExtraBold"/>
                <a:ea typeface="나눔고딕 ExtraBold"/>
              </a:endParaRPr>
            </a:p>
          </p:txBody>
        </p:sp>
        <p:sp>
          <p:nvSpPr>
            <p:cNvPr id="27654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555010" y="1632991"/>
              <a:ext cx="6887407" cy="5396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3600" kern="10" dirty="0">
                  <a:ln w="9525">
                    <a:noFill/>
                    <a:round/>
                    <a:headEnd/>
                    <a:tailEnd/>
                  </a:ln>
                  <a:effectLst>
                    <a:outerShdw dist="38100" dir="2700000" algn="tl" rotWithShape="0">
                      <a:srgbClr val="000000">
                        <a:alpha val="14998"/>
                      </a:srgbClr>
                    </a:outerShdw>
                  </a:effectLst>
                  <a:latin typeface="나눔고딕 ExtraBold"/>
                  <a:ea typeface="나눔고딕 ExtraBold"/>
                </a:rPr>
                <a:t>Welcome to National Meteorological Center</a:t>
              </a:r>
              <a:endParaRPr lang="ko-KR" altLang="en-US" sz="3600" kern="10" dirty="0">
                <a:ln w="9525">
                  <a:noFill/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14998"/>
                    </a:srgbClr>
                  </a:outerShdw>
                </a:effectLst>
                <a:latin typeface="나눔고딕 ExtraBold"/>
                <a:ea typeface="나눔고딕 Extra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04813" y="862013"/>
            <a:ext cx="5387975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eaLnBrk="0" latinLnBrk="0" hangingPunct="0">
              <a:lnSpc>
                <a:spcPct val="120000"/>
              </a:lnSpc>
              <a:defRPr/>
            </a:pPr>
            <a:r>
              <a:rPr kumimoji="0" lang="en-US" altLang="ko-KR" sz="2000" dirty="0">
                <a:solidFill>
                  <a:srgbClr val="777777"/>
                </a:solidFill>
                <a:ea typeface="나눔고딕 ExtraBold" pitchFamily="50" charset="-127"/>
              </a:rPr>
              <a:t>Beginning of your Tomorrows !</a:t>
            </a:r>
          </a:p>
          <a:p>
            <a:pPr eaLnBrk="0" latinLnBrk="0" hangingPunct="0">
              <a:lnSpc>
                <a:spcPct val="120000"/>
              </a:lnSpc>
              <a:defRPr/>
            </a:pPr>
            <a:r>
              <a:rPr kumimoji="0" lang="en-US" altLang="ko-KR" sz="2800" dirty="0">
                <a:solidFill>
                  <a:srgbClr val="003399"/>
                </a:solidFill>
                <a:ea typeface="나눔고딕 ExtraBold" pitchFamily="50" charset="-127"/>
              </a:rPr>
              <a:t>National Meteorological Center</a:t>
            </a:r>
            <a:endParaRPr kumimoji="0" lang="en-US" altLang="ko-KR" sz="2000" dirty="0">
              <a:solidFill>
                <a:srgbClr val="777777"/>
              </a:solidFill>
              <a:ea typeface="나눔고딕 ExtraBold" pitchFamily="50" charset="-127"/>
            </a:endParaRPr>
          </a:p>
        </p:txBody>
      </p:sp>
      <p:sp>
        <p:nvSpPr>
          <p:cNvPr id="19" name="WordArt 6"/>
          <p:cNvSpPr>
            <a:spLocks noChangeArrowheads="1" noChangeShapeType="1" noTextEdit="1"/>
          </p:cNvSpPr>
          <p:nvPr/>
        </p:nvSpPr>
        <p:spPr bwMode="auto">
          <a:xfrm>
            <a:off x="5385048" y="5517232"/>
            <a:ext cx="2448272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ko-KR" sz="4000" b="1" kern="10" dirty="0">
                <a:ln w="3175">
                  <a:noFill/>
                  <a:round/>
                  <a:headEnd/>
                  <a:tailEnd/>
                </a:ln>
                <a:gradFill flip="none" rotWithShape="1">
                  <a:gsLst>
                    <a:gs pos="0">
                      <a:srgbClr val="5F5F5F"/>
                    </a:gs>
                    <a:gs pos="50000">
                      <a:srgbClr val="5F5F5F"/>
                    </a:gs>
                  </a:gsLst>
                  <a:lin ang="16200000" scaled="1"/>
                  <a:tileRect/>
                </a:gradFill>
                <a:effectLst>
                  <a:innerShdw blurRad="63500" dist="38100" dir="16200000">
                    <a:schemeClr val="tx1">
                      <a:alpha val="50000"/>
                    </a:schemeClr>
                  </a:innerShdw>
                  <a:reflection blurRad="6350" stA="50000" endA="300" endPos="50000" dist="60007" dir="5400000" sy="-100000" algn="bl" rotWithShape="0"/>
                </a:effectLst>
                <a:latin typeface="산돌고딕 M"/>
                <a:ea typeface="산돌고딕 M"/>
              </a:rPr>
              <a:t>Thank you</a:t>
            </a:r>
            <a:endParaRPr lang="ko-KR" altLang="en-US" sz="4000" b="1" kern="10" dirty="0">
              <a:ln w="3175">
                <a:noFill/>
                <a:round/>
                <a:headEnd/>
                <a:tailEnd/>
              </a:ln>
              <a:gradFill flip="none" rotWithShape="1">
                <a:gsLst>
                  <a:gs pos="0">
                    <a:srgbClr val="5F5F5F"/>
                  </a:gs>
                  <a:gs pos="50000">
                    <a:srgbClr val="5F5F5F"/>
                  </a:gs>
                </a:gsLst>
                <a:lin ang="16200000" scaled="1"/>
                <a:tileRect/>
              </a:gradFill>
              <a:effectLst>
                <a:innerShdw blurRad="63500" dist="38100" dir="16200000">
                  <a:schemeClr val="tx1">
                    <a:alpha val="50000"/>
                  </a:schemeClr>
                </a:innerShdw>
                <a:reflection blurRad="6350" stA="50000" endA="300" endPos="50000" dist="60007" dir="5400000" sy="-100000" algn="bl" rotWithShape="0"/>
              </a:effectLst>
              <a:latin typeface="산돌고딕 M"/>
              <a:ea typeface="산돌고딕 M"/>
            </a:endParaRPr>
          </a:p>
        </p:txBody>
      </p:sp>
      <p:pic>
        <p:nvPicPr>
          <p:cNvPr id="36868" name="Picture 9" descr="기상청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" y="333375"/>
            <a:ext cx="13192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그림 132" descr="천리안위성02.png"/>
          <p:cNvPicPr>
            <a:picLocks noChangeAspect="1"/>
          </p:cNvPicPr>
          <p:nvPr/>
        </p:nvPicPr>
        <p:blipFill>
          <a:blip r:embed="rId4" cstate="print">
            <a:lum bright="30000" contrast="-6000"/>
          </a:blip>
          <a:srcRect l="8121" t="11597" r="5907" b="13142"/>
          <a:stretch>
            <a:fillRect/>
          </a:stretch>
        </p:blipFill>
        <p:spPr bwMode="auto">
          <a:xfrm>
            <a:off x="8291513" y="352425"/>
            <a:ext cx="12700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70" name="그룹 23"/>
          <p:cNvGrpSpPr>
            <a:grpSpLocks/>
          </p:cNvGrpSpPr>
          <p:nvPr/>
        </p:nvGrpSpPr>
        <p:grpSpPr bwMode="auto">
          <a:xfrm>
            <a:off x="992188" y="2565400"/>
            <a:ext cx="7182791" cy="1841500"/>
            <a:chOff x="1080478" y="2742190"/>
            <a:chExt cx="4685668" cy="1201710"/>
          </a:xfrm>
        </p:grpSpPr>
        <p:sp>
          <p:nvSpPr>
            <p:cNvPr id="15" name="직사각형 14"/>
            <p:cNvSpPr/>
            <p:nvPr/>
          </p:nvSpPr>
          <p:spPr bwMode="auto">
            <a:xfrm>
              <a:off x="1080478" y="3531917"/>
              <a:ext cx="3058161" cy="3975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812800" latinLnBrk="0">
                <a:lnSpc>
                  <a:spcPct val="120000"/>
                </a:lnSpc>
                <a:defRPr/>
              </a:pPr>
              <a:r>
                <a:rPr lang="en-US" altLang="ko-KR" sz="2800" b="1" dirty="0">
                  <a:ln w="3175">
                    <a:solidFill>
                      <a:schemeClr val="bg1">
                        <a:alpha val="43000"/>
                      </a:schemeClr>
                    </a:solidFill>
                    <a:prstDash val="solid"/>
                  </a:ln>
                  <a:gradFill>
                    <a:gsLst>
                      <a:gs pos="0">
                        <a:srgbClr val="D04000"/>
                      </a:gs>
                      <a:gs pos="100000">
                        <a:srgbClr val="952F01"/>
                      </a:gs>
                    </a:gsLst>
                    <a:lin ang="5400000" scaled="0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ea typeface="나눔고딕 ExtraBold" pitchFamily="50" charset="-127"/>
                </a:rPr>
                <a:t>providing accurate forecast</a:t>
              </a:r>
              <a:endParaRPr lang="ko-KR" altLang="ko-KR" sz="2800" b="1" dirty="0">
                <a:ln w="3175">
                  <a:solidFill>
                    <a:schemeClr val="bg1">
                      <a:alpha val="43000"/>
                    </a:schemeClr>
                  </a:solidFill>
                  <a:prstDash val="solid"/>
                </a:ln>
                <a:gradFill>
                  <a:gsLst>
                    <a:gs pos="0">
                      <a:srgbClr val="D04000"/>
                    </a:gs>
                    <a:gs pos="100000">
                      <a:srgbClr val="952F01"/>
                    </a:gs>
                  </a:gsLst>
                  <a:lin ang="5400000" scaled="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나눔고딕 ExtraBold" pitchFamily="50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 bwMode="auto">
            <a:xfrm>
              <a:off x="4090547" y="2743463"/>
              <a:ext cx="1675599" cy="3975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812800" latinLnBrk="0">
                <a:lnSpc>
                  <a:spcPct val="120000"/>
                </a:lnSpc>
                <a:defRPr/>
              </a:pPr>
              <a:r>
                <a:rPr lang="en-US" altLang="ko-KR" sz="2800" b="1" dirty="0">
                  <a:ln w="3175">
                    <a:solidFill>
                      <a:schemeClr val="bg1">
                        <a:alpha val="43000"/>
                      </a:schemeClr>
                    </a:solidFill>
                    <a:prstDash val="solid"/>
                  </a:ln>
                  <a:gradFill>
                    <a:gsLst>
                      <a:gs pos="0">
                        <a:srgbClr val="1F72B7"/>
                      </a:gs>
                      <a:gs pos="100000">
                        <a:srgbClr val="04427A"/>
                      </a:gs>
                    </a:gsLst>
                    <a:lin ang="5400000" scaled="0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ea typeface="나눔고딕 ExtraBold" pitchFamily="50" charset="-127"/>
                </a:rPr>
                <a:t>the well-being</a:t>
              </a:r>
              <a:endParaRPr lang="ko-KR" altLang="ko-KR" sz="2800" b="1" dirty="0">
                <a:ln w="3175">
                  <a:solidFill>
                    <a:schemeClr val="bg1">
                      <a:alpha val="43000"/>
                    </a:schemeClr>
                  </a:solidFill>
                  <a:prstDash val="solid"/>
                </a:ln>
                <a:gradFill>
                  <a:gsLst>
                    <a:gs pos="0">
                      <a:srgbClr val="969696"/>
                    </a:gs>
                    <a:gs pos="100000">
                      <a:srgbClr val="696969"/>
                    </a:gs>
                  </a:gsLst>
                  <a:lin ang="5400000" scaled="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나눔고딕 ExtraBold" pitchFamily="50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 bwMode="auto">
            <a:xfrm>
              <a:off x="1080478" y="2742190"/>
              <a:ext cx="3106687" cy="3976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812800" latinLnBrk="0">
                <a:lnSpc>
                  <a:spcPct val="120000"/>
                </a:lnSpc>
                <a:defRPr/>
              </a:pPr>
              <a:r>
                <a:rPr lang="en-US" altLang="ko-KR" sz="2800" b="1" dirty="0">
                  <a:ln w="3175">
                    <a:solidFill>
                      <a:schemeClr val="bg1">
                        <a:alpha val="43000"/>
                      </a:schemeClr>
                    </a:solidFill>
                    <a:prstDash val="solid"/>
                  </a:ln>
                  <a:gradFill>
                    <a:gsLst>
                      <a:gs pos="0">
                        <a:srgbClr val="969696"/>
                      </a:gs>
                      <a:gs pos="100000">
                        <a:srgbClr val="696969"/>
                      </a:gs>
                    </a:gsLst>
                    <a:lin ang="5400000" scaled="0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ea typeface="나눔고딕 ExtraBold" pitchFamily="50" charset="-127"/>
                </a:rPr>
                <a:t>We </a:t>
              </a:r>
              <a:r>
                <a:rPr lang="en-US" altLang="ko-KR" sz="2800" b="1" dirty="0" smtClean="0">
                  <a:ln w="3175">
                    <a:solidFill>
                      <a:schemeClr val="bg1">
                        <a:alpha val="43000"/>
                      </a:schemeClr>
                    </a:solidFill>
                    <a:prstDash val="solid"/>
                  </a:ln>
                  <a:gradFill>
                    <a:gsLst>
                      <a:gs pos="0">
                        <a:srgbClr val="969696"/>
                      </a:gs>
                      <a:gs pos="100000">
                        <a:srgbClr val="696969"/>
                      </a:gs>
                    </a:gsLst>
                    <a:lin ang="5400000" scaled="0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ea typeface="나눔고딕 ExtraBold" pitchFamily="50" charset="-127"/>
                </a:rPr>
                <a:t>take </a:t>
              </a:r>
              <a:r>
                <a:rPr lang="en-US" altLang="ko-KR" sz="2800" b="1" dirty="0">
                  <a:ln w="3175">
                    <a:solidFill>
                      <a:schemeClr val="bg1">
                        <a:alpha val="43000"/>
                      </a:schemeClr>
                    </a:solidFill>
                    <a:prstDash val="solid"/>
                  </a:ln>
                  <a:gradFill>
                    <a:gsLst>
                      <a:gs pos="0">
                        <a:srgbClr val="969696"/>
                      </a:gs>
                      <a:gs pos="100000">
                        <a:srgbClr val="696969"/>
                      </a:gs>
                    </a:gsLst>
                    <a:lin ang="5400000" scaled="0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ea typeface="나눔고딕 ExtraBold" pitchFamily="50" charset="-127"/>
                </a:rPr>
                <a:t>a responsibility for</a:t>
              </a:r>
              <a:endParaRPr lang="ko-KR" altLang="ko-KR" sz="2800" b="1" dirty="0">
                <a:ln w="3175">
                  <a:solidFill>
                    <a:schemeClr val="bg1">
                      <a:alpha val="43000"/>
                    </a:schemeClr>
                  </a:solidFill>
                  <a:prstDash val="solid"/>
                </a:ln>
                <a:gradFill>
                  <a:gsLst>
                    <a:gs pos="0">
                      <a:srgbClr val="969696"/>
                    </a:gs>
                    <a:gs pos="100000">
                      <a:srgbClr val="696969"/>
                    </a:gs>
                  </a:gsLst>
                  <a:lin ang="5400000" scaled="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나눔고딕 ExtraBold" pitchFamily="50" charset="-127"/>
              </a:endParaRPr>
            </a:p>
          </p:txBody>
        </p:sp>
        <p:sp>
          <p:nvSpPr>
            <p:cNvPr id="20" name="직사각형 19"/>
            <p:cNvSpPr/>
            <p:nvPr/>
          </p:nvSpPr>
          <p:spPr bwMode="auto">
            <a:xfrm>
              <a:off x="1610771" y="3138121"/>
              <a:ext cx="1518727" cy="3975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812800" latinLnBrk="0">
                <a:lnSpc>
                  <a:spcPct val="120000"/>
                </a:lnSpc>
                <a:defRPr/>
              </a:pPr>
              <a:r>
                <a:rPr lang="en-US" altLang="ko-KR" sz="2800" b="1" dirty="0">
                  <a:ln w="3175">
                    <a:solidFill>
                      <a:schemeClr val="bg1">
                        <a:alpha val="43000"/>
                      </a:schemeClr>
                    </a:solidFill>
                    <a:prstDash val="solid"/>
                  </a:ln>
                  <a:gradFill>
                    <a:gsLst>
                      <a:gs pos="0">
                        <a:srgbClr val="1F72B7"/>
                      </a:gs>
                      <a:gs pos="100000">
                        <a:srgbClr val="04427A"/>
                      </a:gs>
                    </a:gsLst>
                    <a:lin ang="5400000" scaled="0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ea typeface="나눔고딕 ExtraBold" pitchFamily="50" charset="-127"/>
                </a:rPr>
                <a:t>enriching life</a:t>
              </a:r>
              <a:endParaRPr lang="ko-KR" altLang="ko-KR" sz="2800" b="1" dirty="0">
                <a:ln w="3175">
                  <a:solidFill>
                    <a:schemeClr val="bg1">
                      <a:alpha val="43000"/>
                    </a:schemeClr>
                  </a:solidFill>
                  <a:prstDash val="solid"/>
                </a:ln>
                <a:gradFill>
                  <a:gsLst>
                    <a:gs pos="0">
                      <a:srgbClr val="969696"/>
                    </a:gs>
                    <a:gs pos="100000">
                      <a:srgbClr val="696969"/>
                    </a:gs>
                  </a:gsLst>
                  <a:lin ang="5400000" scaled="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나눔고딕 ExtraBold" pitchFamily="50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 bwMode="auto">
            <a:xfrm>
              <a:off x="1080478" y="3136809"/>
              <a:ext cx="532527" cy="3975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812800" latinLnBrk="0">
                <a:lnSpc>
                  <a:spcPct val="120000"/>
                </a:lnSpc>
                <a:defRPr/>
              </a:pPr>
              <a:r>
                <a:rPr lang="en-US" altLang="ko-KR" sz="2800" b="1" dirty="0">
                  <a:ln w="3175">
                    <a:solidFill>
                      <a:schemeClr val="bg1">
                        <a:alpha val="43000"/>
                      </a:schemeClr>
                    </a:solidFill>
                    <a:prstDash val="solid"/>
                  </a:ln>
                  <a:gradFill>
                    <a:gsLst>
                      <a:gs pos="0">
                        <a:srgbClr val="969696"/>
                      </a:gs>
                      <a:gs pos="100000">
                        <a:srgbClr val="696969"/>
                      </a:gs>
                    </a:gsLst>
                    <a:lin ang="5400000" scaled="0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ea typeface="나눔고딕 ExtraBold" pitchFamily="50" charset="-127"/>
                </a:rPr>
                <a:t>and</a:t>
              </a:r>
              <a:endParaRPr lang="ko-KR" altLang="ko-KR" sz="2800" b="1" dirty="0">
                <a:ln w="3175">
                  <a:solidFill>
                    <a:schemeClr val="bg1">
                      <a:alpha val="43000"/>
                    </a:schemeClr>
                  </a:solidFill>
                  <a:prstDash val="solid"/>
                </a:ln>
                <a:gradFill>
                  <a:gsLst>
                    <a:gs pos="0">
                      <a:srgbClr val="969696"/>
                    </a:gs>
                    <a:gs pos="100000">
                      <a:srgbClr val="696969"/>
                    </a:gs>
                  </a:gsLst>
                  <a:lin ang="5400000" scaled="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나눔고딕 ExtraBold" pitchFamily="50" charset="-127"/>
              </a:endParaRPr>
            </a:p>
          </p:txBody>
        </p:sp>
        <p:sp>
          <p:nvSpPr>
            <p:cNvPr id="22" name="직사각형 21"/>
            <p:cNvSpPr/>
            <p:nvPr/>
          </p:nvSpPr>
          <p:spPr bwMode="auto">
            <a:xfrm>
              <a:off x="3147535" y="3136809"/>
              <a:ext cx="2533164" cy="3975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812800" latinLnBrk="0">
                <a:lnSpc>
                  <a:spcPct val="120000"/>
                </a:lnSpc>
                <a:defRPr/>
              </a:pPr>
              <a:r>
                <a:rPr lang="en-US" altLang="ko-KR" sz="2800" b="1" dirty="0">
                  <a:ln w="3175">
                    <a:solidFill>
                      <a:schemeClr val="bg1">
                        <a:alpha val="43000"/>
                      </a:schemeClr>
                    </a:solidFill>
                    <a:prstDash val="solid"/>
                  </a:ln>
                  <a:gradFill>
                    <a:gsLst>
                      <a:gs pos="0">
                        <a:srgbClr val="969696"/>
                      </a:gs>
                      <a:gs pos="100000">
                        <a:srgbClr val="696969"/>
                      </a:gs>
                    </a:gsLst>
                    <a:lin ang="5400000" scaled="0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ea typeface="나눔고딕 ExtraBold" pitchFamily="50" charset="-127"/>
                </a:rPr>
                <a:t>of our people through</a:t>
              </a:r>
              <a:endParaRPr lang="ko-KR" altLang="ko-KR" sz="2800" b="1" dirty="0">
                <a:ln w="3175">
                  <a:solidFill>
                    <a:schemeClr val="bg1">
                      <a:alpha val="43000"/>
                    </a:schemeClr>
                  </a:solidFill>
                  <a:prstDash val="solid"/>
                </a:ln>
                <a:gradFill>
                  <a:gsLst>
                    <a:gs pos="0">
                      <a:srgbClr val="969696"/>
                    </a:gs>
                    <a:gs pos="100000">
                      <a:srgbClr val="696969"/>
                    </a:gs>
                  </a:gsLst>
                  <a:lin ang="5400000" scaled="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나눔고딕 ExtraBold" pitchFamily="50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 bwMode="auto">
            <a:xfrm>
              <a:off x="4092492" y="3546324"/>
              <a:ext cx="219830" cy="3975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812800" latinLnBrk="0">
                <a:lnSpc>
                  <a:spcPct val="120000"/>
                </a:lnSpc>
                <a:defRPr/>
              </a:pPr>
              <a:r>
                <a:rPr lang="en-US" altLang="ko-KR" sz="2800" b="1" dirty="0">
                  <a:ln w="3175">
                    <a:solidFill>
                      <a:schemeClr val="bg1">
                        <a:alpha val="43000"/>
                      </a:schemeClr>
                    </a:solidFill>
                    <a:prstDash val="solid"/>
                  </a:ln>
                  <a:gradFill>
                    <a:gsLst>
                      <a:gs pos="0">
                        <a:srgbClr val="969696"/>
                      </a:gs>
                      <a:gs pos="100000">
                        <a:srgbClr val="696969"/>
                      </a:gs>
                    </a:gsLst>
                    <a:lin ang="5400000" scaled="0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ea typeface="나눔고딕 ExtraBold" pitchFamily="50" charset="-127"/>
                </a:rPr>
                <a:t>!</a:t>
              </a:r>
              <a:endParaRPr lang="ko-KR" altLang="ko-KR" sz="2800" b="1" dirty="0">
                <a:ln w="3175">
                  <a:solidFill>
                    <a:schemeClr val="bg1">
                      <a:alpha val="43000"/>
                    </a:schemeClr>
                  </a:solidFill>
                  <a:prstDash val="solid"/>
                </a:ln>
                <a:gradFill>
                  <a:gsLst>
                    <a:gs pos="0">
                      <a:srgbClr val="969696"/>
                    </a:gs>
                    <a:gs pos="100000">
                      <a:srgbClr val="696969"/>
                    </a:gs>
                  </a:gsLst>
                  <a:lin ang="5400000" scaled="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나눔고딕 ExtraBold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up 112"/>
          <p:cNvGrpSpPr>
            <a:grpSpLocks/>
          </p:cNvGrpSpPr>
          <p:nvPr/>
        </p:nvGrpSpPr>
        <p:grpSpPr bwMode="auto">
          <a:xfrm>
            <a:off x="433388" y="1239838"/>
            <a:ext cx="9056687" cy="5068887"/>
            <a:chOff x="273" y="781"/>
            <a:chExt cx="5705" cy="3193"/>
          </a:xfrm>
        </p:grpSpPr>
        <p:sp>
          <p:nvSpPr>
            <p:cNvPr id="34907" name="AutoShape 23"/>
            <p:cNvSpPr>
              <a:spLocks noChangeArrowheads="1"/>
            </p:cNvSpPr>
            <p:nvPr/>
          </p:nvSpPr>
          <p:spPr bwMode="auto">
            <a:xfrm>
              <a:off x="273" y="781"/>
              <a:ext cx="5705" cy="3193"/>
            </a:xfrm>
            <a:prstGeom prst="roundRect">
              <a:avLst>
                <a:gd name="adj" fmla="val 213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 type="none" w="sm" len="sm"/>
            </a:ln>
          </p:spPr>
          <p:txBody>
            <a:bodyPr lIns="36000" tIns="0" rIns="36000" bIns="0" anchor="ctr"/>
            <a:lstStyle/>
            <a:p>
              <a:endParaRPr lang="ko-KR" altLang="en-US">
                <a:ea typeface="HY헤드라인M" pitchFamily="18" charset="-127"/>
                <a:cs typeface="Arial" charset="0"/>
              </a:endParaRPr>
            </a:p>
          </p:txBody>
        </p:sp>
        <p:sp>
          <p:nvSpPr>
            <p:cNvPr id="34908" name="AutoShape 314" descr="흐름도44"/>
            <p:cNvSpPr>
              <a:spLocks noChangeArrowheads="1"/>
            </p:cNvSpPr>
            <p:nvPr/>
          </p:nvSpPr>
          <p:spPr bwMode="auto">
            <a:xfrm>
              <a:off x="291" y="797"/>
              <a:ext cx="5668" cy="302"/>
            </a:xfrm>
            <a:prstGeom prst="roundRect">
              <a:avLst>
                <a:gd name="adj" fmla="val 15144"/>
              </a:avLst>
            </a:prstGeom>
            <a:gradFill rotWithShape="1">
              <a:gsLst>
                <a:gs pos="0">
                  <a:srgbClr val="EAEAEA"/>
                </a:gs>
                <a:gs pos="100000">
                  <a:srgbClr val="FFFFFF"/>
                </a:gs>
              </a:gsLst>
              <a:lin ang="5400000" scaled="1"/>
            </a:gradFill>
            <a:ln w="6350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latinLnBrk="0"/>
              <a:endParaRPr lang="ko-KR" altLang="en-US" sz="1000">
                <a:solidFill>
                  <a:srgbClr val="4D4D4D"/>
                </a:solidFill>
                <a:ea typeface="나눔고딕 ExtraBold" pitchFamily="50" charset="-127"/>
              </a:endParaRPr>
            </a:p>
          </p:txBody>
        </p:sp>
      </p:grpSp>
      <p:pic>
        <p:nvPicPr>
          <p:cNvPr id="34818" name="Picture 255" descr="국가기상센터 종합관재시스템"/>
          <p:cNvPicPr>
            <a:picLocks noChangeAspect="1" noChangeArrowheads="1"/>
          </p:cNvPicPr>
          <p:nvPr/>
        </p:nvPicPr>
        <p:blipFill>
          <a:blip r:embed="rId3" cstate="print">
            <a:lum bright="30000"/>
            <a:grayscl/>
          </a:blip>
          <a:srcRect/>
          <a:stretch>
            <a:fillRect/>
          </a:stretch>
        </p:blipFill>
        <p:spPr bwMode="auto">
          <a:xfrm>
            <a:off x="3579813" y="2105025"/>
            <a:ext cx="59055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19" name="Group 28"/>
          <p:cNvGrpSpPr>
            <a:grpSpLocks/>
          </p:cNvGrpSpPr>
          <p:nvPr/>
        </p:nvGrpSpPr>
        <p:grpSpPr bwMode="auto">
          <a:xfrm>
            <a:off x="1568450" y="1004888"/>
            <a:ext cx="6985000" cy="554037"/>
            <a:chOff x="1858" y="633"/>
            <a:chExt cx="2536" cy="349"/>
          </a:xfrm>
        </p:grpSpPr>
        <p:sp>
          <p:nvSpPr>
            <p:cNvPr id="34901" name="AutoShape 29"/>
            <p:cNvSpPr>
              <a:spLocks noChangeArrowheads="1"/>
            </p:cNvSpPr>
            <p:nvPr/>
          </p:nvSpPr>
          <p:spPr bwMode="auto">
            <a:xfrm rot="10800000" flipH="1">
              <a:off x="1858" y="670"/>
              <a:ext cx="2536" cy="1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51 w 21600"/>
                <a:gd name="T13" fmla="*/ 2356 h 21600"/>
                <a:gd name="T14" fmla="*/ 19249 w 21600"/>
                <a:gd name="T15" fmla="*/ 1924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97" y="21600"/>
                  </a:lnTo>
                  <a:lnTo>
                    <a:pt x="2050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8B8B8"/>
                </a:gs>
                <a:gs pos="100000">
                  <a:srgbClr val="5E5E5E"/>
                </a:gs>
              </a:gsLst>
              <a:lin ang="5400000" scaled="1"/>
            </a:gradFill>
            <a:ln w="635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34902" name="Group 30"/>
            <p:cNvGrpSpPr>
              <a:grpSpLocks/>
            </p:cNvGrpSpPr>
            <p:nvPr/>
          </p:nvGrpSpPr>
          <p:grpSpPr bwMode="auto">
            <a:xfrm>
              <a:off x="1987" y="633"/>
              <a:ext cx="2278" cy="349"/>
              <a:chOff x="391" y="1042"/>
              <a:chExt cx="1060" cy="281"/>
            </a:xfrm>
          </p:grpSpPr>
          <p:grpSp>
            <p:nvGrpSpPr>
              <p:cNvPr id="34903" name="Group 31"/>
              <p:cNvGrpSpPr>
                <a:grpSpLocks/>
              </p:cNvGrpSpPr>
              <p:nvPr/>
            </p:nvGrpSpPr>
            <p:grpSpPr bwMode="auto">
              <a:xfrm>
                <a:off x="391" y="1081"/>
                <a:ext cx="1060" cy="217"/>
                <a:chOff x="399" y="1086"/>
                <a:chExt cx="1060" cy="179"/>
              </a:xfrm>
            </p:grpSpPr>
            <p:sp>
              <p:nvSpPr>
                <p:cNvPr id="79" name="AutoShape 207"/>
                <p:cNvSpPr>
                  <a:spLocks noChangeArrowheads="1"/>
                </p:cNvSpPr>
                <p:nvPr/>
              </p:nvSpPr>
              <p:spPr bwMode="auto">
                <a:xfrm>
                  <a:off x="399" y="1086"/>
                  <a:ext cx="1060" cy="179"/>
                </a:xfrm>
                <a:prstGeom prst="roundRect">
                  <a:avLst>
                    <a:gd name="adj" fmla="val 20546"/>
                  </a:avLst>
                </a:prstGeom>
                <a:solidFill>
                  <a:srgbClr val="0083CB"/>
                </a:solidFill>
                <a:ln w="9525" algn="ctr">
                  <a:noFill/>
                  <a:round/>
                  <a:headEnd/>
                  <a:tailEnd/>
                </a:ln>
                <a:effectLst>
                  <a:outerShdw dist="12700" dir="5400000" algn="ctr" rotWithShape="0">
                    <a:srgbClr val="808080"/>
                  </a:outerShdw>
                </a:effectLst>
              </p:spPr>
              <p:txBody>
                <a:bodyPr wrap="none" anchor="ctr"/>
                <a:lstStyle/>
                <a:p>
                  <a:pPr algn="r"/>
                  <a:endParaRPr lang="ko-KR" altLang="en-US" sz="1800">
                    <a:latin typeface="Arial" charset="0"/>
                    <a:ea typeface="HY헤드라인M" pitchFamily="18" charset="-127"/>
                    <a:cs typeface="Arial" charset="0"/>
                  </a:endParaRPr>
                </a:p>
              </p:txBody>
            </p:sp>
            <p:sp>
              <p:nvSpPr>
                <p:cNvPr id="34906" name="AutoShape 208"/>
                <p:cNvSpPr>
                  <a:spLocks noChangeArrowheads="1"/>
                </p:cNvSpPr>
                <p:nvPr/>
              </p:nvSpPr>
              <p:spPr bwMode="auto">
                <a:xfrm>
                  <a:off x="399" y="1086"/>
                  <a:ext cx="1060" cy="93"/>
                </a:xfrm>
                <a:prstGeom prst="roundRect">
                  <a:avLst>
                    <a:gd name="adj" fmla="val 0"/>
                  </a:avLst>
                </a:prstGeom>
                <a:gradFill rotWithShape="1">
                  <a:gsLst>
                    <a:gs pos="0">
                      <a:srgbClr val="45A5D9"/>
                    </a:gs>
                    <a:gs pos="100000">
                      <a:srgbClr val="0083CB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endParaRPr lang="ko-KR" altLang="en-US" sz="1800">
                    <a:latin typeface="Arial" charset="0"/>
                    <a:ea typeface="HY헤드라인M" pitchFamily="18" charset="-127"/>
                    <a:cs typeface="Arial" charset="0"/>
                  </a:endParaRPr>
                </a:p>
              </p:txBody>
            </p:sp>
          </p:grpSp>
          <p:sp>
            <p:nvSpPr>
              <p:cNvPr id="34904" name="Rectangle 209"/>
              <p:cNvSpPr>
                <a:spLocks noChangeArrowheads="1"/>
              </p:cNvSpPr>
              <p:nvPr/>
            </p:nvSpPr>
            <p:spPr bwMode="auto">
              <a:xfrm>
                <a:off x="398" y="1042"/>
                <a:ext cx="1048" cy="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defTabSz="812800" latinLnBrk="0"/>
                <a:r>
                  <a:rPr lang="en-US" altLang="ko-KR" sz="1800">
                    <a:solidFill>
                      <a:srgbClr val="FFFF00"/>
                    </a:solidFill>
                    <a:ea typeface="나눔고딕 ExtraBold" pitchFamily="50" charset="-127"/>
                  </a:rPr>
                  <a:t>Anticipative dealing with National prevention of disasters</a:t>
                </a:r>
                <a:endParaRPr lang="ko-KR" altLang="en-US" sz="1800">
                  <a:solidFill>
                    <a:srgbClr val="FFFF00"/>
                  </a:solidFill>
                  <a:ea typeface="나눔고딕 ExtraBold" pitchFamily="50" charset="-127"/>
                </a:endParaRPr>
              </a:p>
            </p:txBody>
          </p:sp>
        </p:grpSp>
      </p:grpSp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682625" y="212388"/>
            <a:ext cx="5563511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/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latinLnBrk="0">
              <a:defRPr/>
            </a:pPr>
            <a:r>
              <a:rPr kumimoji="0" lang="en-US" altLang="ko-KR" sz="2800" dirty="0" smtClean="0">
                <a:solidFill>
                  <a:srgbClr val="000000"/>
                </a:solidFill>
                <a:ea typeface="나눔고딕 ExtraBold" pitchFamily="50" charset="-127"/>
                <a:cs typeface="Times New Roman" pitchFamily="18" charset="0"/>
              </a:rPr>
              <a:t>Early Warning on Natural Disaster</a:t>
            </a:r>
            <a:endParaRPr kumimoji="0" lang="ko-KR" altLang="en-US" sz="2800" dirty="0">
              <a:solidFill>
                <a:srgbClr val="000000"/>
              </a:solidFill>
              <a:ea typeface="나눔고딕 ExtraBold" pitchFamily="50" charset="-127"/>
              <a:cs typeface="Times New Roman" pitchFamily="18" charset="0"/>
            </a:endParaRPr>
          </a:p>
        </p:txBody>
      </p:sp>
      <p:sp>
        <p:nvSpPr>
          <p:cNvPr id="34822" name="Rectangle 58"/>
          <p:cNvSpPr>
            <a:spLocks noChangeArrowheads="1"/>
          </p:cNvSpPr>
          <p:nvPr/>
        </p:nvSpPr>
        <p:spPr bwMode="auto">
          <a:xfrm>
            <a:off x="573088" y="1643063"/>
            <a:ext cx="3443287" cy="4541837"/>
          </a:xfrm>
          <a:prstGeom prst="rect">
            <a:avLst/>
          </a:prstGeom>
          <a:solidFill>
            <a:srgbClr val="DDDDDD"/>
          </a:solidFill>
          <a:ln w="6350" algn="ctr">
            <a:noFill/>
            <a:miter lim="800000"/>
            <a:headEnd/>
            <a:tailEnd type="none" w="sm" len="sm"/>
          </a:ln>
        </p:spPr>
        <p:txBody>
          <a:bodyPr lIns="111308" tIns="63605" rIns="95407" bIns="63605" anchor="ctr"/>
          <a:lstStyle/>
          <a:p>
            <a:pPr algn="ctr"/>
            <a:endParaRPr lang="ko-KR" altLang="en-US">
              <a:ea typeface="나눔고딕 ExtraBold" pitchFamily="50" charset="-127"/>
            </a:endParaRPr>
          </a:p>
        </p:txBody>
      </p:sp>
      <p:sp>
        <p:nvSpPr>
          <p:cNvPr id="34823" name="Oval 151"/>
          <p:cNvSpPr>
            <a:spLocks noChangeArrowheads="1"/>
          </p:cNvSpPr>
          <p:nvPr/>
        </p:nvSpPr>
        <p:spPr bwMode="auto">
          <a:xfrm>
            <a:off x="574675" y="1628775"/>
            <a:ext cx="3441700" cy="471488"/>
          </a:xfrm>
          <a:prstGeom prst="roundRect">
            <a:avLst>
              <a:gd name="adj" fmla="val 0"/>
            </a:avLst>
          </a:prstGeom>
          <a:solidFill>
            <a:srgbClr val="005596"/>
          </a:solidFill>
          <a:ln w="9525" algn="ctr">
            <a:noFill/>
            <a:round/>
            <a:headEnd/>
            <a:tailEnd/>
          </a:ln>
        </p:spPr>
        <p:txBody>
          <a:bodyPr lIns="36000" rIns="36000" anchor="ctr"/>
          <a:lstStyle/>
          <a:p>
            <a:pPr algn="ctr" latinLnBrk="0">
              <a:lnSpc>
                <a:spcPct val="90000"/>
              </a:lnSpc>
            </a:pPr>
            <a:r>
              <a:rPr lang="en-US" altLang="ko-KR" sz="1500" dirty="0" smtClean="0">
                <a:solidFill>
                  <a:schemeClr val="bg1"/>
                </a:solidFill>
                <a:ea typeface="나눔고딕 ExtraBold" pitchFamily="50" charset="-127"/>
              </a:rPr>
              <a:t>Statistics </a:t>
            </a:r>
            <a:r>
              <a:rPr lang="en-US" altLang="ko-KR" sz="1500" dirty="0">
                <a:solidFill>
                  <a:schemeClr val="bg1"/>
                </a:solidFill>
                <a:ea typeface="나눔고딕 ExtraBold" pitchFamily="50" charset="-127"/>
              </a:rPr>
              <a:t>of natural disaster during</a:t>
            </a:r>
          </a:p>
          <a:p>
            <a:pPr algn="ctr" latinLnBrk="0">
              <a:lnSpc>
                <a:spcPct val="90000"/>
              </a:lnSpc>
            </a:pPr>
            <a:r>
              <a:rPr lang="en-US" altLang="ko-KR" sz="1500" dirty="0">
                <a:solidFill>
                  <a:schemeClr val="bg1"/>
                </a:solidFill>
                <a:ea typeface="나눔고딕 ExtraBold" pitchFamily="50" charset="-127"/>
              </a:rPr>
              <a:t>the past ten years</a:t>
            </a:r>
            <a:endParaRPr lang="ko-KR" altLang="en-US" sz="1500" dirty="0">
              <a:solidFill>
                <a:schemeClr val="bg1"/>
              </a:solidFill>
              <a:ea typeface="나눔고딕 ExtraBold" pitchFamily="50" charset="-127"/>
            </a:endParaRPr>
          </a:p>
        </p:txBody>
      </p:sp>
      <p:sp>
        <p:nvSpPr>
          <p:cNvPr id="34824" name="Oval 151"/>
          <p:cNvSpPr>
            <a:spLocks noChangeArrowheads="1"/>
          </p:cNvSpPr>
          <p:nvPr/>
        </p:nvSpPr>
        <p:spPr bwMode="auto">
          <a:xfrm>
            <a:off x="704850" y="3021013"/>
            <a:ext cx="3178175" cy="3073400"/>
          </a:xfrm>
          <a:prstGeom prst="roundRect">
            <a:avLst>
              <a:gd name="adj" fmla="val 2347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36000" rIns="36000" anchor="ctr"/>
          <a:lstStyle/>
          <a:p>
            <a:pPr algn="ctr" latinLnBrk="0"/>
            <a:endParaRPr lang="ko-KR" altLang="en-US" sz="1600">
              <a:solidFill>
                <a:schemeClr val="bg1"/>
              </a:solidFill>
              <a:ea typeface="나눔고딕 ExtraBold" pitchFamily="50" charset="-127"/>
            </a:endParaRPr>
          </a:p>
        </p:txBody>
      </p:sp>
      <p:grpSp>
        <p:nvGrpSpPr>
          <p:cNvPr id="34825" name="Group 96"/>
          <p:cNvGrpSpPr>
            <a:grpSpLocks/>
          </p:cNvGrpSpPr>
          <p:nvPr/>
        </p:nvGrpSpPr>
        <p:grpSpPr bwMode="auto">
          <a:xfrm rot="10800000">
            <a:off x="3778250" y="5951538"/>
            <a:ext cx="255588" cy="255587"/>
            <a:chOff x="4535" y="4350"/>
            <a:chExt cx="161" cy="161"/>
          </a:xfrm>
        </p:grpSpPr>
        <p:sp>
          <p:nvSpPr>
            <p:cNvPr id="34897" name="Rectangle 97"/>
            <p:cNvSpPr>
              <a:spLocks noChangeArrowheads="1"/>
            </p:cNvSpPr>
            <p:nvPr/>
          </p:nvSpPr>
          <p:spPr bwMode="auto">
            <a:xfrm flipH="1">
              <a:off x="4535" y="4350"/>
              <a:ext cx="158" cy="158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ko-KR" altLang="en-US">
                <a:ea typeface="나눔고딕 ExtraBold" pitchFamily="50" charset="-127"/>
              </a:endParaRPr>
            </a:p>
          </p:txBody>
        </p:sp>
        <p:sp>
          <p:nvSpPr>
            <p:cNvPr id="34898" name="AutoShape 98"/>
            <p:cNvSpPr>
              <a:spLocks noChangeArrowheads="1"/>
            </p:cNvSpPr>
            <p:nvPr/>
          </p:nvSpPr>
          <p:spPr bwMode="auto">
            <a:xfrm flipH="1">
              <a:off x="4549" y="4364"/>
              <a:ext cx="147" cy="147"/>
            </a:xfrm>
            <a:prstGeom prst="rtTriangle">
              <a:avLst/>
            </a:prstGeom>
            <a:solidFill>
              <a:srgbClr val="B8B8B8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ko-KR" altLang="en-US">
                <a:ea typeface="나눔고딕 ExtraBold" pitchFamily="50" charset="-127"/>
              </a:endParaRPr>
            </a:p>
          </p:txBody>
        </p:sp>
      </p:grpSp>
      <p:sp>
        <p:nvSpPr>
          <p:cNvPr id="34826" name="Oval 151"/>
          <p:cNvSpPr>
            <a:spLocks noChangeArrowheads="1"/>
          </p:cNvSpPr>
          <p:nvPr/>
        </p:nvSpPr>
        <p:spPr bwMode="auto">
          <a:xfrm>
            <a:off x="704850" y="2166938"/>
            <a:ext cx="3178175" cy="784225"/>
          </a:xfrm>
          <a:prstGeom prst="roundRect">
            <a:avLst>
              <a:gd name="adj" fmla="val 5343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36000" rIns="36000" anchor="ctr"/>
          <a:lstStyle/>
          <a:p>
            <a:pPr algn="ctr" latinLnBrk="0"/>
            <a:endParaRPr lang="ko-KR" altLang="en-US" sz="1600">
              <a:solidFill>
                <a:schemeClr val="bg1"/>
              </a:solidFill>
              <a:ea typeface="나눔고딕 ExtraBold" pitchFamily="50" charset="-127"/>
            </a:endParaRPr>
          </a:p>
        </p:txBody>
      </p:sp>
      <p:sp>
        <p:nvSpPr>
          <p:cNvPr id="34827" name="직사각형 130"/>
          <p:cNvSpPr>
            <a:spLocks noChangeArrowheads="1"/>
          </p:cNvSpPr>
          <p:nvPr/>
        </p:nvSpPr>
        <p:spPr bwMode="auto">
          <a:xfrm>
            <a:off x="882650" y="2268538"/>
            <a:ext cx="1136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latinLnBrk="0"/>
            <a:r>
              <a:rPr lang="en-US" altLang="ko-KR" sz="1600">
                <a:ea typeface="나눔고딕 ExtraBold" pitchFamily="50" charset="-127"/>
              </a:rPr>
              <a:t>Damage    </a:t>
            </a:r>
            <a:r>
              <a:rPr lang="ko-KR" altLang="en-US" sz="1600">
                <a:ea typeface="나눔고딕 ExtraBold" pitchFamily="50" charset="-127"/>
              </a:rPr>
              <a:t> </a:t>
            </a:r>
            <a:r>
              <a:rPr lang="en-US" altLang="ko-KR" sz="1600">
                <a:ea typeface="나눔고딕 ExtraBold" pitchFamily="50" charset="-127"/>
              </a:rPr>
              <a:t>:</a:t>
            </a:r>
          </a:p>
        </p:txBody>
      </p:sp>
      <p:sp>
        <p:nvSpPr>
          <p:cNvPr id="34828" name="직사각형 130"/>
          <p:cNvSpPr>
            <a:spLocks noChangeArrowheads="1"/>
          </p:cNvSpPr>
          <p:nvPr/>
        </p:nvSpPr>
        <p:spPr bwMode="auto">
          <a:xfrm>
            <a:off x="2200275" y="2254250"/>
            <a:ext cx="154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latinLnBrk="0"/>
            <a:r>
              <a:rPr lang="en-US" altLang="ko-KR" sz="1800">
                <a:solidFill>
                  <a:srgbClr val="CC0000"/>
                </a:solidFill>
                <a:ea typeface="나눔고딕 ExtraBold" pitchFamily="50" charset="-127"/>
              </a:rPr>
              <a:t>1.7 billion</a:t>
            </a:r>
            <a:r>
              <a:rPr lang="ko-KR" altLang="en-US" sz="1000">
                <a:solidFill>
                  <a:srgbClr val="7F7F7F"/>
                </a:solidFill>
                <a:ea typeface="나눔고딕 ExtraBold" pitchFamily="50" charset="-127"/>
              </a:rPr>
              <a:t> </a:t>
            </a:r>
            <a:r>
              <a:rPr lang="en-US" altLang="ko-KR" sz="1000">
                <a:solidFill>
                  <a:srgbClr val="7F7F7F"/>
                </a:solidFill>
                <a:ea typeface="나눔고딕 ExtraBold" pitchFamily="50" charset="-127"/>
              </a:rPr>
              <a:t>$</a:t>
            </a:r>
            <a:r>
              <a:rPr lang="ko-KR" altLang="en-US" sz="1200">
                <a:solidFill>
                  <a:srgbClr val="7F7F7F"/>
                </a:solidFill>
                <a:ea typeface="나눔고딕 ExtraBold" pitchFamily="50" charset="-127"/>
              </a:rPr>
              <a:t> </a:t>
            </a:r>
            <a:r>
              <a:rPr lang="en-US" altLang="ko-KR" sz="1200">
                <a:solidFill>
                  <a:srgbClr val="7F7F7F"/>
                </a:solidFill>
                <a:ea typeface="나눔고딕 ExtraBold" pitchFamily="50" charset="-127"/>
              </a:rPr>
              <a:t>/year</a:t>
            </a:r>
            <a:endParaRPr lang="en-US" altLang="ko-KR" sz="1800">
              <a:solidFill>
                <a:srgbClr val="7F7F7F"/>
              </a:solidFill>
              <a:ea typeface="나눔고딕 ExtraBold" pitchFamily="50" charset="-127"/>
            </a:endParaRPr>
          </a:p>
        </p:txBody>
      </p:sp>
      <p:pic>
        <p:nvPicPr>
          <p:cNvPr id="34829" name="Picture 123" descr="0002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2503488" y="3254375"/>
            <a:ext cx="86995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31" name="Group 98"/>
          <p:cNvGrpSpPr>
            <a:grpSpLocks/>
          </p:cNvGrpSpPr>
          <p:nvPr/>
        </p:nvGrpSpPr>
        <p:grpSpPr bwMode="auto">
          <a:xfrm>
            <a:off x="1163638" y="3600450"/>
            <a:ext cx="2260600" cy="2420938"/>
            <a:chOff x="671" y="2268"/>
            <a:chExt cx="1424" cy="1525"/>
          </a:xfrm>
        </p:grpSpPr>
        <p:grpSp>
          <p:nvGrpSpPr>
            <p:cNvPr id="34884" name="그룹 96"/>
            <p:cNvGrpSpPr>
              <a:grpSpLocks/>
            </p:cNvGrpSpPr>
            <p:nvPr/>
          </p:nvGrpSpPr>
          <p:grpSpPr bwMode="auto">
            <a:xfrm>
              <a:off x="671" y="2268"/>
              <a:ext cx="1424" cy="1525"/>
              <a:chOff x="969963" y="3562350"/>
              <a:chExt cx="2260600" cy="2420938"/>
            </a:xfrm>
          </p:grpSpPr>
          <p:pic>
            <p:nvPicPr>
              <p:cNvPr id="34889" name="타원 167"/>
              <p:cNvPicPr>
                <a:picLocks noChangeArrowheads="1"/>
              </p:cNvPicPr>
              <p:nvPr/>
            </p:nvPicPr>
            <p:blipFill>
              <a:blip r:embed="rId5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1149350" y="5480050"/>
                <a:ext cx="1889125" cy="503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890" name="Oval 146"/>
              <p:cNvSpPr>
                <a:spLocks noChangeArrowheads="1"/>
              </p:cNvSpPr>
              <p:nvPr/>
            </p:nvSpPr>
            <p:spPr bwMode="auto">
              <a:xfrm>
                <a:off x="969963" y="3562350"/>
                <a:ext cx="2260600" cy="2257425"/>
              </a:xfrm>
              <a:prstGeom prst="ellipse">
                <a:avLst/>
              </a:prstGeom>
              <a:solidFill>
                <a:srgbClr val="FFFFFF"/>
              </a:solidFill>
              <a:ln w="28575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>
                  <a:ea typeface="나눔고딕 ExtraBold" pitchFamily="50" charset="-127"/>
                </a:endParaRPr>
              </a:p>
            </p:txBody>
          </p:sp>
          <p:sp>
            <p:nvSpPr>
              <p:cNvPr id="101" name="원형 100"/>
              <p:cNvSpPr/>
              <p:nvPr/>
            </p:nvSpPr>
            <p:spPr>
              <a:xfrm>
                <a:off x="1023938" y="3608388"/>
                <a:ext cx="2166937" cy="2168525"/>
              </a:xfrm>
              <a:prstGeom prst="pie">
                <a:avLst>
                  <a:gd name="adj1" fmla="val 19957087"/>
                  <a:gd name="adj2" fmla="val 10811437"/>
                </a:avLst>
              </a:prstGeom>
              <a:gradFill rotWithShape="1">
                <a:gsLst>
                  <a:gs pos="0">
                    <a:srgbClr val="165080"/>
                  </a:gs>
                  <a:gs pos="100000">
                    <a:srgbClr val="1C69A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7" name="원형 116"/>
              <p:cNvSpPr/>
              <p:nvPr/>
            </p:nvSpPr>
            <p:spPr bwMode="auto">
              <a:xfrm rot="11193403" flipH="1">
                <a:off x="1025525" y="3602038"/>
                <a:ext cx="2159000" cy="2159000"/>
              </a:xfrm>
              <a:prstGeom prst="pie">
                <a:avLst>
                  <a:gd name="adj1" fmla="val 2057337"/>
                  <a:gd name="adj2" fmla="val 4012929"/>
                </a:avLst>
              </a:prstGeom>
              <a:solidFill>
                <a:srgbClr val="C2C2C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02" name="원형 101"/>
              <p:cNvSpPr/>
              <p:nvPr/>
            </p:nvSpPr>
            <p:spPr bwMode="auto">
              <a:xfrm rot="8847452" flipH="1">
                <a:off x="1020763" y="3598863"/>
                <a:ext cx="2159000" cy="2159000"/>
              </a:xfrm>
              <a:prstGeom prst="pie">
                <a:avLst>
                  <a:gd name="adj1" fmla="val 2978428"/>
                  <a:gd name="adj2" fmla="val 8847099"/>
                </a:avLst>
              </a:prstGeom>
              <a:gradFill flip="none" rotWithShape="1">
                <a:gsLst>
                  <a:gs pos="0">
                    <a:srgbClr val="217DC9"/>
                  </a:gs>
                  <a:gs pos="100000">
                    <a:srgbClr val="61A4D1"/>
                  </a:gs>
                </a:gsLst>
                <a:lin ang="162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95" name="원형 94"/>
              <p:cNvSpPr/>
              <p:nvPr/>
            </p:nvSpPr>
            <p:spPr bwMode="auto">
              <a:xfrm rot="11193403" flipH="1">
                <a:off x="1025525" y="3606800"/>
                <a:ext cx="2159000" cy="2159000"/>
              </a:xfrm>
              <a:prstGeom prst="pie">
                <a:avLst>
                  <a:gd name="adj1" fmla="val 4088949"/>
                  <a:gd name="adj2" fmla="val 5292655"/>
                </a:avLst>
              </a:pr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sp>
          <p:nvSpPr>
            <p:cNvPr id="111" name="직사각형 130"/>
            <p:cNvSpPr>
              <a:spLocks noChangeArrowheads="1"/>
            </p:cNvSpPr>
            <p:nvPr/>
          </p:nvSpPr>
          <p:spPr bwMode="auto">
            <a:xfrm>
              <a:off x="1142" y="3136"/>
              <a:ext cx="495" cy="3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3366"/>
              </a:outerShdw>
            </a:effectLst>
          </p:spPr>
          <p:txBody>
            <a:bodyPr wrap="none" lIns="0" tIns="0" rIns="0" bIns="0" anchor="ctr">
              <a:spAutoFit/>
            </a:bodyPr>
            <a:lstStyle/>
            <a:p>
              <a:pPr algn="ctr" latinLnBrk="0">
                <a:defRPr/>
              </a:pPr>
              <a:r>
                <a:rPr lang="en-US" altLang="ko-KR" sz="1600" dirty="0">
                  <a:solidFill>
                    <a:schemeClr val="bg1"/>
                  </a:solidFill>
                  <a:ea typeface="나눔고딕 ExtraBold" pitchFamily="50" charset="-127"/>
                </a:rPr>
                <a:t>typhoon</a:t>
              </a:r>
            </a:p>
            <a:p>
              <a:pPr algn="ctr" latinLnBrk="0">
                <a:defRPr/>
              </a:pPr>
              <a:r>
                <a:rPr lang="en-US" altLang="ko-KR" sz="1600" dirty="0">
                  <a:solidFill>
                    <a:schemeClr val="bg1"/>
                  </a:solidFill>
                  <a:ea typeface="나눔고딕 ExtraBold" pitchFamily="50" charset="-127"/>
                </a:rPr>
                <a:t>(60%)</a:t>
              </a:r>
            </a:p>
          </p:txBody>
        </p:sp>
        <p:sp>
          <p:nvSpPr>
            <p:cNvPr id="112" name="직사각형 130"/>
            <p:cNvSpPr>
              <a:spLocks noChangeArrowheads="1"/>
            </p:cNvSpPr>
            <p:nvPr/>
          </p:nvSpPr>
          <p:spPr bwMode="auto">
            <a:xfrm>
              <a:off x="809" y="2571"/>
              <a:ext cx="615" cy="3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3366"/>
              </a:outerShdw>
            </a:effectLst>
          </p:spPr>
          <p:txBody>
            <a:bodyPr wrap="none" lIns="0" tIns="0" rIns="0" bIns="0" anchor="ctr">
              <a:spAutoFit/>
            </a:bodyPr>
            <a:lstStyle/>
            <a:p>
              <a:pPr algn="ctr" latinLnBrk="0">
                <a:defRPr/>
              </a:pPr>
              <a:r>
                <a:rPr lang="en-US" altLang="ko-KR" sz="1600" dirty="0">
                  <a:solidFill>
                    <a:schemeClr val="bg1"/>
                  </a:solidFill>
                  <a:ea typeface="나눔고딕 ExtraBold" pitchFamily="50" charset="-127"/>
                </a:rPr>
                <a:t>Heavy rain</a:t>
              </a:r>
            </a:p>
            <a:p>
              <a:pPr algn="ctr" latinLnBrk="0">
                <a:defRPr/>
              </a:pPr>
              <a:r>
                <a:rPr lang="en-US" altLang="ko-KR" sz="1600" dirty="0">
                  <a:solidFill>
                    <a:schemeClr val="bg1"/>
                  </a:solidFill>
                  <a:ea typeface="나눔고딕 ExtraBold" pitchFamily="50" charset="-127"/>
                </a:rPr>
                <a:t>(27%)</a:t>
              </a:r>
            </a:p>
          </p:txBody>
        </p:sp>
        <p:sp>
          <p:nvSpPr>
            <p:cNvPr id="34887" name="직사각형 130"/>
            <p:cNvSpPr>
              <a:spLocks noChangeArrowheads="1"/>
            </p:cNvSpPr>
            <p:nvPr/>
          </p:nvSpPr>
          <p:spPr bwMode="auto">
            <a:xfrm>
              <a:off x="1578" y="2549"/>
              <a:ext cx="487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latinLnBrk="0"/>
              <a:r>
                <a:rPr lang="en-US" altLang="ko-KR" sz="1100">
                  <a:solidFill>
                    <a:srgbClr val="5F5F5F"/>
                  </a:solidFill>
                  <a:ea typeface="나눔고딕 ExtraBold" pitchFamily="50" charset="-127"/>
                </a:rPr>
                <a:t>Heavy snow</a:t>
              </a:r>
            </a:p>
            <a:p>
              <a:pPr latinLnBrk="0"/>
              <a:r>
                <a:rPr lang="en-US" altLang="ko-KR" sz="1100">
                  <a:solidFill>
                    <a:srgbClr val="5F5F5F"/>
                  </a:solidFill>
                  <a:ea typeface="나눔고딕 ExtraBold" pitchFamily="50" charset="-127"/>
                </a:rPr>
                <a:t>(12%)</a:t>
              </a:r>
            </a:p>
          </p:txBody>
        </p:sp>
        <p:sp>
          <p:nvSpPr>
            <p:cNvPr id="34888" name="직사각형 130"/>
            <p:cNvSpPr>
              <a:spLocks noChangeArrowheads="1"/>
            </p:cNvSpPr>
            <p:nvPr/>
          </p:nvSpPr>
          <p:spPr bwMode="auto">
            <a:xfrm>
              <a:off x="1474" y="2340"/>
              <a:ext cx="271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latinLnBrk="0"/>
              <a:r>
                <a:rPr lang="en-US" altLang="ko-KR" sz="1100">
                  <a:solidFill>
                    <a:srgbClr val="5F5F5F"/>
                  </a:solidFill>
                  <a:ea typeface="나눔고딕 ExtraBold" pitchFamily="50" charset="-127"/>
                </a:rPr>
                <a:t>Others</a:t>
              </a:r>
            </a:p>
            <a:p>
              <a:pPr latinLnBrk="0"/>
              <a:r>
                <a:rPr lang="en-US" altLang="ko-KR" sz="1100">
                  <a:solidFill>
                    <a:srgbClr val="5F5F5F"/>
                  </a:solidFill>
                  <a:ea typeface="나눔고딕 ExtraBold" pitchFamily="50" charset="-127"/>
                </a:rPr>
                <a:t>(1%)</a:t>
              </a:r>
            </a:p>
          </p:txBody>
        </p:sp>
      </p:grpSp>
      <p:sp>
        <p:nvSpPr>
          <p:cNvPr id="34832" name="직사각형 130"/>
          <p:cNvSpPr>
            <a:spLocks noChangeArrowheads="1"/>
          </p:cNvSpPr>
          <p:nvPr/>
        </p:nvSpPr>
        <p:spPr bwMode="auto">
          <a:xfrm>
            <a:off x="882650" y="2622550"/>
            <a:ext cx="1139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latinLnBrk="0"/>
            <a:r>
              <a:rPr lang="en-US" altLang="ko-KR" sz="1600">
                <a:ea typeface="나눔고딕 ExtraBold" pitchFamily="50" charset="-127"/>
              </a:rPr>
              <a:t>restoration</a:t>
            </a:r>
            <a:r>
              <a:rPr lang="ko-KR" altLang="en-US" sz="1600">
                <a:ea typeface="나눔고딕 ExtraBold" pitchFamily="50" charset="-127"/>
              </a:rPr>
              <a:t> </a:t>
            </a:r>
            <a:r>
              <a:rPr lang="en-US" altLang="ko-KR" sz="1600">
                <a:ea typeface="나눔고딕 ExtraBold" pitchFamily="50" charset="-127"/>
              </a:rPr>
              <a:t>:</a:t>
            </a:r>
          </a:p>
        </p:txBody>
      </p:sp>
      <p:sp>
        <p:nvSpPr>
          <p:cNvPr id="34833" name="직사각형 130"/>
          <p:cNvSpPr>
            <a:spLocks noChangeArrowheads="1"/>
          </p:cNvSpPr>
          <p:nvPr/>
        </p:nvSpPr>
        <p:spPr bwMode="auto">
          <a:xfrm>
            <a:off x="2200275" y="2608263"/>
            <a:ext cx="1549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latinLnBrk="0"/>
            <a:r>
              <a:rPr lang="en-US" altLang="ko-KR" sz="1800">
                <a:solidFill>
                  <a:srgbClr val="CC0000"/>
                </a:solidFill>
                <a:ea typeface="나눔고딕 ExtraBold" pitchFamily="50" charset="-127"/>
              </a:rPr>
              <a:t>2.7 billion</a:t>
            </a:r>
            <a:r>
              <a:rPr lang="ko-KR" altLang="en-US" sz="1000">
                <a:solidFill>
                  <a:srgbClr val="7F7F7F"/>
                </a:solidFill>
                <a:ea typeface="나눔고딕 ExtraBold" pitchFamily="50" charset="-127"/>
              </a:rPr>
              <a:t> </a:t>
            </a:r>
            <a:r>
              <a:rPr lang="en-US" altLang="ko-KR" sz="1000">
                <a:solidFill>
                  <a:srgbClr val="7F7F7F"/>
                </a:solidFill>
                <a:ea typeface="나눔고딕 ExtraBold" pitchFamily="50" charset="-127"/>
              </a:rPr>
              <a:t>$</a:t>
            </a:r>
            <a:r>
              <a:rPr lang="ko-KR" altLang="en-US" sz="1200">
                <a:solidFill>
                  <a:srgbClr val="7F7F7F"/>
                </a:solidFill>
                <a:ea typeface="나눔고딕 ExtraBold" pitchFamily="50" charset="-127"/>
              </a:rPr>
              <a:t> </a:t>
            </a:r>
            <a:r>
              <a:rPr lang="en-US" altLang="ko-KR" sz="1200">
                <a:solidFill>
                  <a:srgbClr val="7F7F7F"/>
                </a:solidFill>
                <a:ea typeface="나눔고딕 ExtraBold" pitchFamily="50" charset="-127"/>
              </a:rPr>
              <a:t>/year</a:t>
            </a:r>
            <a:endParaRPr lang="en-US" altLang="ko-KR" sz="1800">
              <a:solidFill>
                <a:srgbClr val="7F7F7F"/>
              </a:solidFill>
              <a:ea typeface="나눔고딕 ExtraBold" pitchFamily="50" charset="-127"/>
            </a:endParaRPr>
          </a:p>
        </p:txBody>
      </p:sp>
      <p:grpSp>
        <p:nvGrpSpPr>
          <p:cNvPr id="34834" name="Group 97"/>
          <p:cNvGrpSpPr>
            <a:grpSpLocks/>
          </p:cNvGrpSpPr>
          <p:nvPr/>
        </p:nvGrpSpPr>
        <p:grpSpPr bwMode="auto">
          <a:xfrm>
            <a:off x="776288" y="3141663"/>
            <a:ext cx="3030537" cy="274637"/>
            <a:chOff x="489" y="1979"/>
            <a:chExt cx="1909" cy="173"/>
          </a:xfrm>
        </p:grpSpPr>
        <p:pic>
          <p:nvPicPr>
            <p:cNvPr id="34881" name="Picture 122" descr="0002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489" y="2023"/>
              <a:ext cx="501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82" name="Picture 123" descr="0002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1850" y="2019"/>
              <a:ext cx="548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83" name="Rectangle 124"/>
            <p:cNvSpPr>
              <a:spLocks noChangeArrowheads="1"/>
            </p:cNvSpPr>
            <p:nvPr/>
          </p:nvSpPr>
          <p:spPr bwMode="auto">
            <a:xfrm>
              <a:off x="796" y="1979"/>
              <a:ext cx="1249" cy="17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72000" tIns="0" rIns="72000" bIns="0" anchor="ctr">
              <a:spAutoFit/>
            </a:bodyPr>
            <a:lstStyle/>
            <a:p>
              <a:pPr algn="ctr" defTabSz="762000" latinLnBrk="0"/>
              <a:r>
                <a:rPr lang="en-US" altLang="ko-KR" sz="1800">
                  <a:ea typeface="나눔고딕 ExtraBold" pitchFamily="50" charset="-127"/>
                </a:rPr>
                <a:t>Cause of damage</a:t>
              </a:r>
              <a:endParaRPr lang="ko-KR" altLang="en-US" sz="1800">
                <a:ea typeface="나눔고딕 ExtraBold" pitchFamily="50" charset="-127"/>
              </a:endParaRPr>
            </a:p>
          </p:txBody>
        </p:sp>
      </p:grpSp>
      <p:pic>
        <p:nvPicPr>
          <p:cNvPr id="34835" name="타원 167"/>
          <p:cNvPicPr>
            <a:picLocks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543675" y="3490913"/>
            <a:ext cx="109537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36" name="Group 182"/>
          <p:cNvGrpSpPr>
            <a:grpSpLocks/>
          </p:cNvGrpSpPr>
          <p:nvPr/>
        </p:nvGrpSpPr>
        <p:grpSpPr bwMode="auto">
          <a:xfrm>
            <a:off x="6515100" y="2565400"/>
            <a:ext cx="1152525" cy="1157288"/>
            <a:chOff x="262" y="2098"/>
            <a:chExt cx="604" cy="604"/>
          </a:xfrm>
        </p:grpSpPr>
        <p:sp>
          <p:nvSpPr>
            <p:cNvPr id="34879" name="Oval 183"/>
            <p:cNvSpPr>
              <a:spLocks noChangeArrowheads="1"/>
            </p:cNvSpPr>
            <p:nvPr/>
          </p:nvSpPr>
          <p:spPr bwMode="auto">
            <a:xfrm>
              <a:off x="262" y="2098"/>
              <a:ext cx="604" cy="604"/>
            </a:xfrm>
            <a:prstGeom prst="ellipse">
              <a:avLst/>
            </a:prstGeom>
            <a:solidFill>
              <a:srgbClr val="9AC9F0"/>
            </a:solidFill>
            <a:ln w="6350" algn="ctr">
              <a:noFill/>
              <a:round/>
              <a:headEnd/>
              <a:tailEnd/>
            </a:ln>
          </p:spPr>
          <p:txBody>
            <a:bodyPr lIns="36000" tIns="0" rIns="36000" bIns="0" anchor="ctr"/>
            <a:lstStyle/>
            <a:p>
              <a:pPr algn="ctr"/>
              <a:endParaRPr lang="ko-KR" altLang="en-US" sz="1000">
                <a:ea typeface="나눔고딕 ExtraBold" pitchFamily="50" charset="-127"/>
              </a:endParaRPr>
            </a:p>
          </p:txBody>
        </p:sp>
        <p:sp>
          <p:nvSpPr>
            <p:cNvPr id="34880" name="Oval 184"/>
            <p:cNvSpPr>
              <a:spLocks noChangeArrowheads="1"/>
            </p:cNvSpPr>
            <p:nvPr/>
          </p:nvSpPr>
          <p:spPr bwMode="auto">
            <a:xfrm>
              <a:off x="296" y="2133"/>
              <a:ext cx="535" cy="535"/>
            </a:xfrm>
            <a:prstGeom prst="ellipse">
              <a:avLst/>
            </a:prstGeom>
            <a:solidFill>
              <a:schemeClr val="bg1"/>
            </a:solidFill>
            <a:ln w="19080" algn="ctr">
              <a:solidFill>
                <a:srgbClr val="0083C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1800">
                <a:ea typeface="나눔고딕 ExtraBold" pitchFamily="50" charset="-127"/>
              </a:endParaRPr>
            </a:p>
          </p:txBody>
        </p:sp>
      </p:grpSp>
      <p:grpSp>
        <p:nvGrpSpPr>
          <p:cNvPr id="34837" name="Group 204"/>
          <p:cNvGrpSpPr>
            <a:grpSpLocks/>
          </p:cNvGrpSpPr>
          <p:nvPr/>
        </p:nvGrpSpPr>
        <p:grpSpPr bwMode="auto">
          <a:xfrm>
            <a:off x="6804025" y="3149600"/>
            <a:ext cx="576263" cy="468313"/>
            <a:chOff x="843" y="876"/>
            <a:chExt cx="380" cy="308"/>
          </a:xfrm>
        </p:grpSpPr>
        <p:pic>
          <p:nvPicPr>
            <p:cNvPr id="34876" name="Picture 205" descr="남자3"/>
            <p:cNvPicPr>
              <a:picLocks noChangeAspect="1" noChangeArrowheads="1"/>
            </p:cNvPicPr>
            <p:nvPr/>
          </p:nvPicPr>
          <p:blipFill>
            <a:blip r:embed="rId7" cstate="print">
              <a:lum bright="6000"/>
            </a:blip>
            <a:srcRect/>
            <a:stretch>
              <a:fillRect/>
            </a:stretch>
          </p:blipFill>
          <p:spPr bwMode="auto">
            <a:xfrm>
              <a:off x="843" y="876"/>
              <a:ext cx="12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77" name="Picture 206" descr="남자3"/>
            <p:cNvPicPr>
              <a:picLocks noChangeAspect="1" noChangeArrowheads="1"/>
            </p:cNvPicPr>
            <p:nvPr/>
          </p:nvPicPr>
          <p:blipFill>
            <a:blip r:embed="rId7" cstate="print">
              <a:lum bright="6000"/>
            </a:blip>
            <a:srcRect/>
            <a:stretch>
              <a:fillRect/>
            </a:stretch>
          </p:blipFill>
          <p:spPr bwMode="auto">
            <a:xfrm>
              <a:off x="1096" y="876"/>
              <a:ext cx="12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78" name="Picture 207" descr="남자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46" y="876"/>
              <a:ext cx="175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838" name="타원 167"/>
          <p:cNvPicPr>
            <a:picLocks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543675" y="5843588"/>
            <a:ext cx="109537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39" name="Group 213"/>
          <p:cNvGrpSpPr>
            <a:grpSpLocks/>
          </p:cNvGrpSpPr>
          <p:nvPr/>
        </p:nvGrpSpPr>
        <p:grpSpPr bwMode="auto">
          <a:xfrm>
            <a:off x="6515100" y="4918075"/>
            <a:ext cx="1152525" cy="1157288"/>
            <a:chOff x="262" y="2098"/>
            <a:chExt cx="604" cy="604"/>
          </a:xfrm>
        </p:grpSpPr>
        <p:sp>
          <p:nvSpPr>
            <p:cNvPr id="34874" name="Oval 214"/>
            <p:cNvSpPr>
              <a:spLocks noChangeArrowheads="1"/>
            </p:cNvSpPr>
            <p:nvPr/>
          </p:nvSpPr>
          <p:spPr bwMode="auto">
            <a:xfrm>
              <a:off x="262" y="2098"/>
              <a:ext cx="604" cy="604"/>
            </a:xfrm>
            <a:prstGeom prst="ellipse">
              <a:avLst/>
            </a:prstGeom>
            <a:solidFill>
              <a:srgbClr val="9AC9F0"/>
            </a:solidFill>
            <a:ln w="6350" algn="ctr">
              <a:noFill/>
              <a:round/>
              <a:headEnd/>
              <a:tailEnd/>
            </a:ln>
          </p:spPr>
          <p:txBody>
            <a:bodyPr lIns="36000" tIns="0" rIns="36000" bIns="0" anchor="ctr"/>
            <a:lstStyle/>
            <a:p>
              <a:pPr algn="ctr"/>
              <a:endParaRPr lang="ko-KR" altLang="en-US" sz="1000">
                <a:ea typeface="나눔고딕 ExtraBold" pitchFamily="50" charset="-127"/>
              </a:endParaRPr>
            </a:p>
          </p:txBody>
        </p:sp>
        <p:sp>
          <p:nvSpPr>
            <p:cNvPr id="34875" name="Oval 215"/>
            <p:cNvSpPr>
              <a:spLocks noChangeArrowheads="1"/>
            </p:cNvSpPr>
            <p:nvPr/>
          </p:nvSpPr>
          <p:spPr bwMode="auto">
            <a:xfrm>
              <a:off x="296" y="2133"/>
              <a:ext cx="535" cy="535"/>
            </a:xfrm>
            <a:prstGeom prst="ellipse">
              <a:avLst/>
            </a:prstGeom>
            <a:solidFill>
              <a:schemeClr val="bg1"/>
            </a:solidFill>
            <a:ln w="19080" algn="ctr">
              <a:solidFill>
                <a:srgbClr val="0083C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1800">
                <a:ea typeface="나눔고딕 ExtraBold" pitchFamily="50" charset="-127"/>
              </a:endParaRPr>
            </a:p>
          </p:txBody>
        </p:sp>
      </p:grpSp>
      <p:pic>
        <p:nvPicPr>
          <p:cNvPr id="34840" name="Picture 202" descr="0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45300" y="5514975"/>
            <a:ext cx="455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1" name="타원 167"/>
          <p:cNvPicPr>
            <a:picLocks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7932738" y="3978275"/>
            <a:ext cx="10953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42" name="Group 225"/>
          <p:cNvGrpSpPr>
            <a:grpSpLocks/>
          </p:cNvGrpSpPr>
          <p:nvPr/>
        </p:nvGrpSpPr>
        <p:grpSpPr bwMode="auto">
          <a:xfrm>
            <a:off x="7904163" y="3052763"/>
            <a:ext cx="1152525" cy="1157287"/>
            <a:chOff x="262" y="2098"/>
            <a:chExt cx="604" cy="604"/>
          </a:xfrm>
        </p:grpSpPr>
        <p:sp>
          <p:nvSpPr>
            <p:cNvPr id="34872" name="Oval 226"/>
            <p:cNvSpPr>
              <a:spLocks noChangeArrowheads="1"/>
            </p:cNvSpPr>
            <p:nvPr/>
          </p:nvSpPr>
          <p:spPr bwMode="auto">
            <a:xfrm>
              <a:off x="262" y="2098"/>
              <a:ext cx="604" cy="604"/>
            </a:xfrm>
            <a:prstGeom prst="ellipse">
              <a:avLst/>
            </a:prstGeom>
            <a:solidFill>
              <a:srgbClr val="9AC9F0"/>
            </a:solidFill>
            <a:ln w="6350" algn="ctr">
              <a:noFill/>
              <a:round/>
              <a:headEnd/>
              <a:tailEnd/>
            </a:ln>
          </p:spPr>
          <p:txBody>
            <a:bodyPr lIns="36000" tIns="0" rIns="36000" bIns="0" anchor="ctr"/>
            <a:lstStyle/>
            <a:p>
              <a:pPr algn="ctr"/>
              <a:endParaRPr lang="ko-KR" altLang="en-US" sz="1000">
                <a:ea typeface="나눔고딕 ExtraBold" pitchFamily="50" charset="-127"/>
              </a:endParaRPr>
            </a:p>
          </p:txBody>
        </p:sp>
        <p:sp>
          <p:nvSpPr>
            <p:cNvPr id="34873" name="Oval 227"/>
            <p:cNvSpPr>
              <a:spLocks noChangeArrowheads="1"/>
            </p:cNvSpPr>
            <p:nvPr/>
          </p:nvSpPr>
          <p:spPr bwMode="auto">
            <a:xfrm>
              <a:off x="296" y="2133"/>
              <a:ext cx="535" cy="535"/>
            </a:xfrm>
            <a:prstGeom prst="ellipse">
              <a:avLst/>
            </a:prstGeom>
            <a:solidFill>
              <a:schemeClr val="bg1"/>
            </a:solidFill>
            <a:ln w="19080" algn="ctr">
              <a:solidFill>
                <a:srgbClr val="0083C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1800">
                <a:ea typeface="나눔고딕 ExtraBold" pitchFamily="50" charset="-127"/>
              </a:endParaRPr>
            </a:p>
          </p:txBody>
        </p:sp>
      </p:grpSp>
      <p:pic>
        <p:nvPicPr>
          <p:cNvPr id="34843" name="Picture 201" descr="cl_st_0000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51825" y="3643313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4" name="타원 167"/>
          <p:cNvPicPr>
            <a:picLocks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7932738" y="5351463"/>
            <a:ext cx="109537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45" name="Group 236"/>
          <p:cNvGrpSpPr>
            <a:grpSpLocks/>
          </p:cNvGrpSpPr>
          <p:nvPr/>
        </p:nvGrpSpPr>
        <p:grpSpPr bwMode="auto">
          <a:xfrm>
            <a:off x="7904163" y="4425950"/>
            <a:ext cx="1152525" cy="1157288"/>
            <a:chOff x="262" y="2098"/>
            <a:chExt cx="604" cy="604"/>
          </a:xfrm>
        </p:grpSpPr>
        <p:sp>
          <p:nvSpPr>
            <p:cNvPr id="34870" name="Oval 237"/>
            <p:cNvSpPr>
              <a:spLocks noChangeArrowheads="1"/>
            </p:cNvSpPr>
            <p:nvPr/>
          </p:nvSpPr>
          <p:spPr bwMode="auto">
            <a:xfrm>
              <a:off x="262" y="2098"/>
              <a:ext cx="604" cy="604"/>
            </a:xfrm>
            <a:prstGeom prst="ellipse">
              <a:avLst/>
            </a:prstGeom>
            <a:solidFill>
              <a:srgbClr val="9AC9F0"/>
            </a:solidFill>
            <a:ln w="6350" algn="ctr">
              <a:noFill/>
              <a:round/>
              <a:headEnd/>
              <a:tailEnd/>
            </a:ln>
          </p:spPr>
          <p:txBody>
            <a:bodyPr lIns="36000" tIns="0" rIns="36000" bIns="0" anchor="ctr"/>
            <a:lstStyle/>
            <a:p>
              <a:pPr algn="ctr"/>
              <a:endParaRPr lang="ko-KR" altLang="en-US" sz="1000">
                <a:ea typeface="나눔고딕 ExtraBold" pitchFamily="50" charset="-127"/>
              </a:endParaRPr>
            </a:p>
          </p:txBody>
        </p:sp>
        <p:sp>
          <p:nvSpPr>
            <p:cNvPr id="34871" name="Oval 238"/>
            <p:cNvSpPr>
              <a:spLocks noChangeArrowheads="1"/>
            </p:cNvSpPr>
            <p:nvPr/>
          </p:nvSpPr>
          <p:spPr bwMode="auto">
            <a:xfrm>
              <a:off x="296" y="2133"/>
              <a:ext cx="535" cy="535"/>
            </a:xfrm>
            <a:prstGeom prst="ellipse">
              <a:avLst/>
            </a:prstGeom>
            <a:solidFill>
              <a:schemeClr val="bg1"/>
            </a:solidFill>
            <a:ln w="19080" algn="ctr">
              <a:solidFill>
                <a:srgbClr val="0083C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1800">
                <a:ea typeface="나눔고딕 ExtraBold" pitchFamily="50" charset="-127"/>
              </a:endParaRPr>
            </a:p>
          </p:txBody>
        </p:sp>
      </p:grpSp>
      <p:pic>
        <p:nvPicPr>
          <p:cNvPr id="34846" name="Picture 203" descr="cl_st_0000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86750" y="4999038"/>
            <a:ext cx="3873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47" name="Line 243"/>
          <p:cNvSpPr>
            <a:spLocks noChangeShapeType="1"/>
          </p:cNvSpPr>
          <p:nvPr/>
        </p:nvSpPr>
        <p:spPr bwMode="auto">
          <a:xfrm flipV="1">
            <a:off x="5570538" y="3467100"/>
            <a:ext cx="944562" cy="514350"/>
          </a:xfrm>
          <a:prstGeom prst="line">
            <a:avLst/>
          </a:prstGeom>
          <a:noFill/>
          <a:ln w="38100">
            <a:solidFill>
              <a:srgbClr val="8C8C8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4848" name="Line 244"/>
          <p:cNvSpPr>
            <a:spLocks noChangeShapeType="1"/>
          </p:cNvSpPr>
          <p:nvPr/>
        </p:nvSpPr>
        <p:spPr bwMode="auto">
          <a:xfrm>
            <a:off x="5570538" y="4694238"/>
            <a:ext cx="920750" cy="530225"/>
          </a:xfrm>
          <a:prstGeom prst="line">
            <a:avLst/>
          </a:prstGeom>
          <a:noFill/>
          <a:ln w="38100">
            <a:solidFill>
              <a:srgbClr val="8C8C8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4849" name="Line 245"/>
          <p:cNvSpPr>
            <a:spLocks noChangeShapeType="1"/>
          </p:cNvSpPr>
          <p:nvPr/>
        </p:nvSpPr>
        <p:spPr bwMode="auto">
          <a:xfrm flipV="1">
            <a:off x="5678488" y="3868738"/>
            <a:ext cx="2178050" cy="360362"/>
          </a:xfrm>
          <a:prstGeom prst="line">
            <a:avLst/>
          </a:prstGeom>
          <a:noFill/>
          <a:ln w="38100">
            <a:solidFill>
              <a:srgbClr val="8C8C8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4850" name="Line 246"/>
          <p:cNvSpPr>
            <a:spLocks noChangeShapeType="1"/>
          </p:cNvSpPr>
          <p:nvPr/>
        </p:nvSpPr>
        <p:spPr bwMode="auto">
          <a:xfrm>
            <a:off x="5676900" y="4443413"/>
            <a:ext cx="2190750" cy="398462"/>
          </a:xfrm>
          <a:prstGeom prst="line">
            <a:avLst/>
          </a:prstGeom>
          <a:noFill/>
          <a:ln w="38100">
            <a:solidFill>
              <a:srgbClr val="8C8C8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grpSp>
        <p:nvGrpSpPr>
          <p:cNvPr id="34851" name="Group 169"/>
          <p:cNvGrpSpPr>
            <a:grpSpLocks/>
          </p:cNvGrpSpPr>
          <p:nvPr/>
        </p:nvGrpSpPr>
        <p:grpSpPr bwMode="auto">
          <a:xfrm>
            <a:off x="4321175" y="3662363"/>
            <a:ext cx="1355725" cy="1406525"/>
            <a:chOff x="3329" y="1031"/>
            <a:chExt cx="773" cy="802"/>
          </a:xfrm>
        </p:grpSpPr>
        <p:pic>
          <p:nvPicPr>
            <p:cNvPr id="34865" name="타원 167"/>
            <p:cNvPicPr>
              <a:picLocks noChangeArrowheads="1"/>
            </p:cNvPicPr>
            <p:nvPr/>
          </p:nvPicPr>
          <p:blipFill>
            <a:blip r:embed="rId5" cstate="print">
              <a:lum bright="-6000"/>
            </a:blip>
            <a:srcRect/>
            <a:stretch>
              <a:fillRect/>
            </a:stretch>
          </p:blipFill>
          <p:spPr bwMode="auto">
            <a:xfrm>
              <a:off x="3352" y="1622"/>
              <a:ext cx="72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4866" name="Group 171"/>
            <p:cNvGrpSpPr>
              <a:grpSpLocks/>
            </p:cNvGrpSpPr>
            <p:nvPr/>
          </p:nvGrpSpPr>
          <p:grpSpPr bwMode="auto">
            <a:xfrm>
              <a:off x="3329" y="1031"/>
              <a:ext cx="773" cy="772"/>
              <a:chOff x="3329" y="1031"/>
              <a:chExt cx="773" cy="772"/>
            </a:xfrm>
          </p:grpSpPr>
          <p:sp>
            <p:nvSpPr>
              <p:cNvPr id="34867" name="Oval 172"/>
              <p:cNvSpPr>
                <a:spLocks noChangeArrowheads="1"/>
              </p:cNvSpPr>
              <p:nvPr/>
            </p:nvSpPr>
            <p:spPr bwMode="auto">
              <a:xfrm>
                <a:off x="3329" y="1031"/>
                <a:ext cx="773" cy="77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10000"/>
                  </a:lnSpc>
                </a:pPr>
                <a:endParaRPr lang="ko-KR" altLang="en-US" sz="1600">
                  <a:ea typeface="나눔고딕 ExtraBold" pitchFamily="50" charset="-127"/>
                </a:endParaRPr>
              </a:p>
            </p:txBody>
          </p:sp>
          <p:sp>
            <p:nvSpPr>
              <p:cNvPr id="34868" name="Oval 173"/>
              <p:cNvSpPr>
                <a:spLocks noChangeArrowheads="1"/>
              </p:cNvSpPr>
              <p:nvPr/>
            </p:nvSpPr>
            <p:spPr bwMode="auto">
              <a:xfrm>
                <a:off x="3370" y="1071"/>
                <a:ext cx="691" cy="692"/>
              </a:xfrm>
              <a:prstGeom prst="ellipse">
                <a:avLst/>
              </a:prstGeom>
              <a:solidFill>
                <a:srgbClr val="0083CB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latinLnBrk="0"/>
                <a:endParaRPr lang="ko-KR" altLang="en-US" sz="1700">
                  <a:solidFill>
                    <a:schemeClr val="bg1"/>
                  </a:solidFill>
                  <a:ea typeface="나눔고딕 ExtraBold" pitchFamily="50" charset="-127"/>
                  <a:cs typeface="Times New Roman" pitchFamily="18" charset="0"/>
                </a:endParaRPr>
              </a:p>
            </p:txBody>
          </p:sp>
          <p:sp>
            <p:nvSpPr>
              <p:cNvPr id="34869" name="Oval 174"/>
              <p:cNvSpPr>
                <a:spLocks noChangeArrowheads="1"/>
              </p:cNvSpPr>
              <p:nvPr/>
            </p:nvSpPr>
            <p:spPr bwMode="auto">
              <a:xfrm>
                <a:off x="3398" y="1100"/>
                <a:ext cx="634" cy="634"/>
              </a:xfrm>
              <a:prstGeom prst="ellipse">
                <a:avLst/>
              </a:prstGeom>
              <a:noFill/>
              <a:ln w="19050" algn="ctr">
                <a:solidFill>
                  <a:srgbClr val="6FB9FD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endParaRPr lang="ko-KR" altLang="en-US">
                  <a:ea typeface="나눔고딕 ExtraBold" pitchFamily="50" charset="-127"/>
                </a:endParaRPr>
              </a:p>
            </p:txBody>
          </p:sp>
        </p:grpSp>
      </p:grpSp>
      <p:grpSp>
        <p:nvGrpSpPr>
          <p:cNvPr id="34852" name="Group 102"/>
          <p:cNvGrpSpPr>
            <a:grpSpLocks/>
          </p:cNvGrpSpPr>
          <p:nvPr/>
        </p:nvGrpSpPr>
        <p:grpSpPr bwMode="auto">
          <a:xfrm>
            <a:off x="4692650" y="3917950"/>
            <a:ext cx="585788" cy="823913"/>
            <a:chOff x="2950" y="2452"/>
            <a:chExt cx="369" cy="519"/>
          </a:xfrm>
        </p:grpSpPr>
        <p:pic>
          <p:nvPicPr>
            <p:cNvPr id="34863" name="Picture 100" descr="기상청 ci-세로형 영문"/>
            <p:cNvPicPr>
              <a:picLocks noChangeAspect="1" noChangeArrowheads="1"/>
            </p:cNvPicPr>
            <p:nvPr/>
          </p:nvPicPr>
          <p:blipFill>
            <a:blip r:embed="rId12" cstate="print"/>
            <a:srcRect b="28516"/>
            <a:stretch>
              <a:fillRect/>
            </a:stretch>
          </p:blipFill>
          <p:spPr bwMode="auto">
            <a:xfrm>
              <a:off x="2950" y="2452"/>
              <a:ext cx="369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64" name="Picture 101" descr="기상청 ci-세로형 영문"/>
            <p:cNvPicPr>
              <a:picLocks noChangeAspect="1" noChangeArrowheads="1"/>
            </p:cNvPicPr>
            <p:nvPr/>
          </p:nvPicPr>
          <p:blipFill>
            <a:blip r:embed="rId12" cstate="print">
              <a:lum bright="100000"/>
            </a:blip>
            <a:srcRect t="74759"/>
            <a:stretch>
              <a:fillRect/>
            </a:stretch>
          </p:blipFill>
          <p:spPr bwMode="auto">
            <a:xfrm>
              <a:off x="2950" y="2840"/>
              <a:ext cx="369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853" name="Picture 96" descr="반 원형"/>
          <p:cNvPicPr>
            <a:picLocks noChangeAspect="1" noChangeArrowheads="1"/>
          </p:cNvPicPr>
          <p:nvPr/>
        </p:nvPicPr>
        <p:blipFill>
          <a:blip r:embed="rId13" cstate="print"/>
          <a:srcRect l="50385"/>
          <a:stretch>
            <a:fillRect/>
          </a:stretch>
        </p:blipFill>
        <p:spPr bwMode="auto">
          <a:xfrm>
            <a:off x="4965700" y="2725738"/>
            <a:ext cx="16319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직사각형 98"/>
          <p:cNvSpPr/>
          <p:nvPr/>
        </p:nvSpPr>
        <p:spPr>
          <a:xfrm>
            <a:off x="5955946" y="2095864"/>
            <a:ext cx="3233578" cy="397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812800" latinLnBrk="0">
              <a:lnSpc>
                <a:spcPct val="120000"/>
              </a:lnSpc>
              <a:defRPr/>
            </a:pPr>
            <a:r>
              <a:rPr lang="en-US" altLang="ko-KR" sz="1800" b="1" dirty="0">
                <a:ln w="3175">
                  <a:solidFill>
                    <a:schemeClr val="bg1">
                      <a:alpha val="43000"/>
                    </a:schemeClr>
                  </a:solidFill>
                  <a:prstDash val="solid"/>
                </a:ln>
                <a:gradFill>
                  <a:gsLst>
                    <a:gs pos="0">
                      <a:srgbClr val="969696"/>
                    </a:gs>
                    <a:gs pos="100000">
                      <a:srgbClr val="696969"/>
                    </a:gs>
                  </a:gsLst>
                  <a:lin ang="5400000" scaled="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나눔고딕 ExtraBold" pitchFamily="50" charset="-127"/>
              </a:rPr>
              <a:t>for relieving natural disasters</a:t>
            </a:r>
          </a:p>
        </p:txBody>
      </p:sp>
      <p:sp>
        <p:nvSpPr>
          <p:cNvPr id="100" name="직사각형 99"/>
          <p:cNvSpPr/>
          <p:nvPr/>
        </p:nvSpPr>
        <p:spPr>
          <a:xfrm>
            <a:off x="4263903" y="1700808"/>
            <a:ext cx="4937569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812800" latinLnBrk="0">
              <a:lnSpc>
                <a:spcPct val="120000"/>
              </a:lnSpc>
              <a:defRPr/>
            </a:pPr>
            <a:r>
              <a:rPr lang="en-US" altLang="ko-KR" sz="2000" b="1" dirty="0">
                <a:ln w="3175">
                  <a:solidFill>
                    <a:schemeClr val="bg1">
                      <a:alpha val="43000"/>
                    </a:schemeClr>
                  </a:solidFill>
                  <a:prstDash val="solid"/>
                </a:ln>
                <a:gradFill>
                  <a:gsLst>
                    <a:gs pos="0">
                      <a:srgbClr val="1F72B7"/>
                    </a:gs>
                    <a:gs pos="100000">
                      <a:srgbClr val="04427A"/>
                    </a:gs>
                  </a:gsLst>
                  <a:lin ang="5400000" scaled="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나눔고딕 ExtraBold" pitchFamily="50" charset="-127"/>
              </a:rPr>
              <a:t>Constructing  a close responding system</a:t>
            </a:r>
            <a:endParaRPr lang="ko-KR" altLang="ko-KR" sz="2000" b="1" dirty="0">
              <a:ln w="3175">
                <a:solidFill>
                  <a:schemeClr val="bg1">
                    <a:alpha val="43000"/>
                  </a:schemeClr>
                </a:solidFill>
                <a:prstDash val="solid"/>
              </a:ln>
              <a:gradFill>
                <a:gsLst>
                  <a:gs pos="0">
                    <a:srgbClr val="1F72B7"/>
                  </a:gs>
                  <a:gs pos="100000">
                    <a:srgbClr val="04427A"/>
                  </a:gs>
                </a:gsLst>
                <a:lin ang="5400000" scaled="0"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ea typeface="나눔고딕 ExtraBold" pitchFamily="50" charset="-127"/>
            </a:endParaRPr>
          </a:p>
        </p:txBody>
      </p:sp>
      <p:sp>
        <p:nvSpPr>
          <p:cNvPr id="34856" name="WordArt 102"/>
          <p:cNvSpPr>
            <a:spLocks noChangeArrowheads="1" noChangeShapeType="1" noTextEdit="1"/>
          </p:cNvSpPr>
          <p:nvPr/>
        </p:nvSpPr>
        <p:spPr bwMode="auto">
          <a:xfrm>
            <a:off x="6764338" y="2830513"/>
            <a:ext cx="67627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1200" kern="10">
                <a:ln w="28575">
                  <a:noFill/>
                  <a:round/>
                  <a:headEnd/>
                  <a:tailEnd/>
                </a:ln>
                <a:latin typeface="나눔고딕 ExtraBold"/>
                <a:ea typeface="나눔고딕 ExtraBold"/>
              </a:rPr>
              <a:t>The press</a:t>
            </a:r>
            <a:endParaRPr lang="ko-KR" altLang="en-US" sz="1200" kern="10">
              <a:ln w="28575">
                <a:noFill/>
                <a:round/>
                <a:headEnd/>
                <a:tailEnd/>
              </a:ln>
              <a:latin typeface="나눔고딕 ExtraBold"/>
              <a:ea typeface="나눔고딕 ExtraBold"/>
            </a:endParaRPr>
          </a:p>
        </p:txBody>
      </p:sp>
      <p:sp>
        <p:nvSpPr>
          <p:cNvPr id="34857" name="WordArt 102"/>
          <p:cNvSpPr>
            <a:spLocks noChangeArrowheads="1" noChangeShapeType="1" noTextEdit="1"/>
          </p:cNvSpPr>
          <p:nvPr/>
        </p:nvSpPr>
        <p:spPr bwMode="auto">
          <a:xfrm rot="5400000">
            <a:off x="4184651" y="3525837"/>
            <a:ext cx="2235200" cy="17430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425788"/>
              </a:avLst>
            </a:prstTxWarp>
          </a:bodyPr>
          <a:lstStyle/>
          <a:p>
            <a:pPr algn="ctr"/>
            <a:r>
              <a:rPr lang="en-US" altLang="ko-KR" sz="1200" kern="10">
                <a:ln w="28575">
                  <a:noFill/>
                  <a:round/>
                  <a:headEnd/>
                  <a:tailEnd/>
                </a:ln>
                <a:latin typeface="나눔고딕 ExtraBold"/>
                <a:ea typeface="나눔고딕 ExtraBold"/>
              </a:rPr>
              <a:t>Weather information for natural disaster</a:t>
            </a:r>
            <a:endParaRPr lang="ko-KR" altLang="en-US" sz="1200" kern="10">
              <a:ln w="28575">
                <a:noFill/>
                <a:round/>
                <a:headEnd/>
                <a:tailEnd/>
              </a:ln>
              <a:latin typeface="나눔고딕 ExtraBold"/>
              <a:ea typeface="나눔고딕 ExtraBold"/>
            </a:endParaRPr>
          </a:p>
        </p:txBody>
      </p:sp>
      <p:sp>
        <p:nvSpPr>
          <p:cNvPr id="34858" name="WordArt 102"/>
          <p:cNvSpPr>
            <a:spLocks noChangeArrowheads="1" noChangeShapeType="1" noTextEdit="1"/>
          </p:cNvSpPr>
          <p:nvPr/>
        </p:nvSpPr>
        <p:spPr bwMode="auto">
          <a:xfrm>
            <a:off x="8026400" y="3241675"/>
            <a:ext cx="88582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1200" kern="10">
                <a:ln w="28575">
                  <a:noFill/>
                  <a:round/>
                  <a:headEnd/>
                  <a:tailEnd/>
                </a:ln>
                <a:latin typeface="나눔고딕 ExtraBold"/>
                <a:ea typeface="나눔고딕 ExtraBold"/>
              </a:rPr>
              <a:t>Local</a:t>
            </a:r>
          </a:p>
          <a:p>
            <a:pPr algn="ctr"/>
            <a:r>
              <a:rPr lang="en-US" altLang="ko-KR" sz="1200" kern="10">
                <a:ln w="28575">
                  <a:noFill/>
                  <a:round/>
                  <a:headEnd/>
                  <a:tailEnd/>
                </a:ln>
                <a:latin typeface="나눔고딕 ExtraBold"/>
                <a:ea typeface="나눔고딕 ExtraBold"/>
              </a:rPr>
              <a:t>government</a:t>
            </a:r>
            <a:endParaRPr lang="ko-KR" altLang="en-US" sz="1200" kern="10">
              <a:ln w="28575">
                <a:noFill/>
                <a:round/>
                <a:headEnd/>
                <a:tailEnd/>
              </a:ln>
              <a:latin typeface="나눔고딕 ExtraBold"/>
              <a:ea typeface="나눔고딕 ExtraBold"/>
            </a:endParaRPr>
          </a:p>
        </p:txBody>
      </p:sp>
      <p:sp>
        <p:nvSpPr>
          <p:cNvPr id="34859" name="WordArt 102"/>
          <p:cNvSpPr>
            <a:spLocks noChangeArrowheads="1" noChangeShapeType="1" noTextEdit="1"/>
          </p:cNvSpPr>
          <p:nvPr/>
        </p:nvSpPr>
        <p:spPr bwMode="auto">
          <a:xfrm>
            <a:off x="6789738" y="5121275"/>
            <a:ext cx="61912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1200" kern="10">
                <a:ln w="28575">
                  <a:noFill/>
                  <a:round/>
                  <a:headEnd/>
                  <a:tailEnd/>
                </a:ln>
                <a:latin typeface="나눔고딕 ExtraBold"/>
                <a:ea typeface="나눔고딕 ExtraBold"/>
              </a:rPr>
              <a:t>Relevant</a:t>
            </a:r>
          </a:p>
          <a:p>
            <a:pPr algn="ctr"/>
            <a:r>
              <a:rPr lang="en-US" altLang="ko-KR" sz="1200" kern="10">
                <a:ln w="28575">
                  <a:noFill/>
                  <a:round/>
                  <a:headEnd/>
                  <a:tailEnd/>
                </a:ln>
                <a:latin typeface="나눔고딕 ExtraBold"/>
                <a:ea typeface="나눔고딕 ExtraBold"/>
              </a:rPr>
              <a:t>DRR</a:t>
            </a:r>
            <a:endParaRPr lang="ko-KR" altLang="en-US" sz="1200" kern="10">
              <a:ln w="28575">
                <a:noFill/>
                <a:round/>
                <a:headEnd/>
                <a:tailEnd/>
              </a:ln>
              <a:latin typeface="나눔고딕 ExtraBold"/>
              <a:ea typeface="나눔고딕 ExtraBold"/>
            </a:endParaRPr>
          </a:p>
        </p:txBody>
      </p:sp>
      <p:grpSp>
        <p:nvGrpSpPr>
          <p:cNvPr id="34860" name="Group 213"/>
          <p:cNvGrpSpPr>
            <a:grpSpLocks/>
          </p:cNvGrpSpPr>
          <p:nvPr/>
        </p:nvGrpSpPr>
        <p:grpSpPr bwMode="auto">
          <a:xfrm>
            <a:off x="8034338" y="4506913"/>
            <a:ext cx="908050" cy="650875"/>
            <a:chOff x="5111" y="2970"/>
            <a:chExt cx="618" cy="456"/>
          </a:xfrm>
        </p:grpSpPr>
        <p:sp>
          <p:nvSpPr>
            <p:cNvPr id="34861" name="WordArt 102"/>
            <p:cNvSpPr>
              <a:spLocks noChangeArrowheads="1" noChangeShapeType="1" noTextEdit="1"/>
            </p:cNvSpPr>
            <p:nvPr/>
          </p:nvSpPr>
          <p:spPr bwMode="auto">
            <a:xfrm>
              <a:off x="5111" y="2970"/>
              <a:ext cx="618" cy="45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1200" kern="10"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  <a:latin typeface="나눔고딕 ExtraBold"/>
                  <a:ea typeface="나눔고딕 ExtraBold"/>
                </a:rPr>
                <a:t>Natural</a:t>
              </a:r>
            </a:p>
            <a:p>
              <a:pPr algn="ctr"/>
              <a:r>
                <a:rPr lang="en-US" altLang="ko-KR" sz="1200" kern="10"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  <a:latin typeface="나눔고딕 ExtraBold"/>
                  <a:ea typeface="나눔고딕 ExtraBold"/>
                </a:rPr>
                <a:t>Emergency</a:t>
              </a:r>
            </a:p>
            <a:p>
              <a:pPr algn="ctr"/>
              <a:r>
                <a:rPr lang="en-US" altLang="ko-KR" sz="1200" kern="10"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  <a:latin typeface="나눔고딕 ExtraBold"/>
                  <a:ea typeface="나눔고딕 ExtraBold"/>
                </a:rPr>
                <a:t>Management</a:t>
              </a:r>
            </a:p>
            <a:p>
              <a:pPr algn="ctr"/>
              <a:r>
                <a:rPr lang="en-US" altLang="ko-KR" sz="1200" kern="10"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  <a:latin typeface="나눔고딕 ExtraBold"/>
                  <a:ea typeface="나눔고딕 ExtraBold"/>
                </a:rPr>
                <a:t>Agency</a:t>
              </a:r>
              <a:endParaRPr lang="ko-KR" altLang="en-US" sz="12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latin typeface="나눔고딕 ExtraBold"/>
                <a:ea typeface="나눔고딕 ExtraBold"/>
              </a:endParaRPr>
            </a:p>
          </p:txBody>
        </p:sp>
        <p:sp>
          <p:nvSpPr>
            <p:cNvPr id="34862" name="WordArt 102"/>
            <p:cNvSpPr>
              <a:spLocks noChangeArrowheads="1" noChangeShapeType="1" noTextEdit="1"/>
            </p:cNvSpPr>
            <p:nvPr/>
          </p:nvSpPr>
          <p:spPr bwMode="auto">
            <a:xfrm>
              <a:off x="5111" y="2970"/>
              <a:ext cx="618" cy="45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1200" kern="10">
                  <a:ln w="28575">
                    <a:noFill/>
                    <a:round/>
                    <a:headEnd/>
                    <a:tailEnd/>
                  </a:ln>
                  <a:latin typeface="나눔고딕 ExtraBold"/>
                  <a:ea typeface="나눔고딕 ExtraBold"/>
                </a:rPr>
                <a:t>Natural</a:t>
              </a:r>
            </a:p>
            <a:p>
              <a:pPr algn="ctr"/>
              <a:r>
                <a:rPr lang="en-US" altLang="ko-KR" sz="1200" kern="10">
                  <a:ln w="28575">
                    <a:noFill/>
                    <a:round/>
                    <a:headEnd/>
                    <a:tailEnd/>
                  </a:ln>
                  <a:latin typeface="나눔고딕 ExtraBold"/>
                  <a:ea typeface="나눔고딕 ExtraBold"/>
                </a:rPr>
                <a:t>Emergency</a:t>
              </a:r>
            </a:p>
            <a:p>
              <a:pPr algn="ctr"/>
              <a:r>
                <a:rPr lang="en-US" altLang="ko-KR" sz="1200" kern="10">
                  <a:ln w="28575">
                    <a:noFill/>
                    <a:round/>
                    <a:headEnd/>
                    <a:tailEnd/>
                  </a:ln>
                  <a:latin typeface="나눔고딕 ExtraBold"/>
                  <a:ea typeface="나눔고딕 ExtraBold"/>
                </a:rPr>
                <a:t>Management</a:t>
              </a:r>
            </a:p>
            <a:p>
              <a:pPr algn="ctr"/>
              <a:r>
                <a:rPr lang="en-US" altLang="ko-KR" sz="1200" kern="10">
                  <a:ln w="28575">
                    <a:noFill/>
                    <a:round/>
                    <a:headEnd/>
                    <a:tailEnd/>
                  </a:ln>
                  <a:latin typeface="나눔고딕 ExtraBold"/>
                  <a:ea typeface="나눔고딕 ExtraBold"/>
                </a:rPr>
                <a:t>Agency</a:t>
              </a:r>
              <a:endParaRPr lang="ko-KR" altLang="en-US" sz="1200" kern="10">
                <a:ln w="28575">
                  <a:noFill/>
                  <a:round/>
                  <a:headEnd/>
                  <a:tailEnd/>
                </a:ln>
                <a:latin typeface="나눔고딕 ExtraBold"/>
                <a:ea typeface="나눔고딕 Extra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그림 71" descr="24hours-1.jpg"/>
          <p:cNvPicPr>
            <a:picLocks noChangeAspect="1"/>
          </p:cNvPicPr>
          <p:nvPr/>
        </p:nvPicPr>
        <p:blipFill>
          <a:blip r:embed="rId3" cstate="print"/>
          <a:srcRect l="15492" r="8195" b="8711"/>
          <a:stretch>
            <a:fillRect/>
          </a:stretch>
        </p:blipFill>
        <p:spPr bwMode="auto">
          <a:xfrm>
            <a:off x="3800227" y="1988840"/>
            <a:ext cx="7207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5" name="Line 85"/>
          <p:cNvSpPr>
            <a:spLocks noChangeShapeType="1"/>
          </p:cNvSpPr>
          <p:nvPr/>
        </p:nvSpPr>
        <p:spPr bwMode="auto">
          <a:xfrm>
            <a:off x="6007100" y="3690938"/>
            <a:ext cx="0" cy="479425"/>
          </a:xfrm>
          <a:prstGeom prst="line">
            <a:avLst/>
          </a:prstGeom>
          <a:noFill/>
          <a:ln w="19050">
            <a:solidFill>
              <a:srgbClr val="8A8A8A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682625" y="212725"/>
            <a:ext cx="8075613" cy="430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/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latinLnBrk="0">
              <a:defRPr/>
            </a:pPr>
            <a:r>
              <a:rPr kumimoji="0" lang="en-US" altLang="ko-KR" sz="2800" dirty="0">
                <a:solidFill>
                  <a:srgbClr val="000000"/>
                </a:solidFill>
                <a:ea typeface="나눔고딕 ExtraBold" pitchFamily="50" charset="-127"/>
                <a:cs typeface="Times New Roman" pitchFamily="18" charset="0"/>
              </a:rPr>
              <a:t>. Composition of National Meteorological Center</a:t>
            </a:r>
            <a:endParaRPr kumimoji="0" lang="ko-KR" altLang="en-US" sz="2800" dirty="0">
              <a:solidFill>
                <a:srgbClr val="000000"/>
              </a:solidFill>
              <a:ea typeface="나눔고딕 ExtraBold" pitchFamily="50" charset="-127"/>
              <a:cs typeface="Times New Roman" pitchFamily="18" charset="0"/>
            </a:endParaRPr>
          </a:p>
        </p:txBody>
      </p:sp>
      <p:grpSp>
        <p:nvGrpSpPr>
          <p:cNvPr id="28687" name="그룹 70"/>
          <p:cNvGrpSpPr>
            <a:grpSpLocks/>
          </p:cNvGrpSpPr>
          <p:nvPr/>
        </p:nvGrpSpPr>
        <p:grpSpPr bwMode="auto">
          <a:xfrm>
            <a:off x="415925" y="276225"/>
            <a:ext cx="158750" cy="327025"/>
            <a:chOff x="569528" y="276225"/>
            <a:chExt cx="158750" cy="327025"/>
          </a:xfrm>
        </p:grpSpPr>
        <p:sp>
          <p:nvSpPr>
            <p:cNvPr id="28750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569528" y="276225"/>
              <a:ext cx="158750" cy="3270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4800" b="1" kern="1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2C5D98"/>
                      </a:gs>
                      <a:gs pos="80000">
                        <a:srgbClr val="3C7BC7"/>
                      </a:gs>
                      <a:gs pos="100000">
                        <a:srgbClr val="3A7CCB"/>
                      </a:gs>
                    </a:gsLst>
                    <a:lin ang="16200000"/>
                  </a:gradFill>
                  <a:latin typeface="산돌고딕 M"/>
                  <a:ea typeface="산돌고딕 M"/>
                </a:rPr>
                <a:t>Ⅰ</a:t>
              </a:r>
              <a:endParaRPr lang="ko-KR" altLang="en-US" sz="48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C5D98"/>
                    </a:gs>
                    <a:gs pos="80000">
                      <a:srgbClr val="3C7BC7"/>
                    </a:gs>
                    <a:gs pos="100000">
                      <a:srgbClr val="3A7CCB"/>
                    </a:gs>
                  </a:gsLst>
                  <a:lin ang="16200000"/>
                </a:gradFill>
                <a:latin typeface="산돌고딕 M"/>
                <a:ea typeface="산돌고딕 M"/>
              </a:endParaRPr>
            </a:p>
          </p:txBody>
        </p:sp>
        <p:sp>
          <p:nvSpPr>
            <p:cNvPr id="28751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569528" y="276225"/>
              <a:ext cx="158750" cy="3270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4800" b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2C5D98"/>
                      </a:gs>
                      <a:gs pos="80000">
                        <a:srgbClr val="3C7BC7"/>
                      </a:gs>
                      <a:gs pos="100000">
                        <a:srgbClr val="3A7CCB"/>
                      </a:gs>
                    </a:gsLst>
                    <a:lin ang="16200000"/>
                  </a:gradFill>
                  <a:latin typeface="산돌고딕 M"/>
                  <a:ea typeface="산돌고딕 M"/>
                </a:rPr>
                <a:t>Ⅰ</a:t>
              </a:r>
              <a:endParaRPr lang="ko-KR" altLang="en-US" sz="48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2C5D98"/>
                    </a:gs>
                    <a:gs pos="80000">
                      <a:srgbClr val="3C7BC7"/>
                    </a:gs>
                    <a:gs pos="100000">
                      <a:srgbClr val="3A7CCB"/>
                    </a:gs>
                  </a:gsLst>
                  <a:lin ang="16200000"/>
                </a:gradFill>
                <a:latin typeface="산돌고딕 M"/>
                <a:ea typeface="산돌고딕 M"/>
              </a:endParaRPr>
            </a:p>
          </p:txBody>
        </p:sp>
      </p:grpSp>
      <p:sp>
        <p:nvSpPr>
          <p:cNvPr id="89" name="모서리가 둥근 직사각형 88"/>
          <p:cNvSpPr>
            <a:spLocks noChangeArrowheads="1"/>
          </p:cNvSpPr>
          <p:nvPr/>
        </p:nvSpPr>
        <p:spPr bwMode="auto">
          <a:xfrm>
            <a:off x="415925" y="1052513"/>
            <a:ext cx="9074150" cy="792162"/>
          </a:xfrm>
          <a:prstGeom prst="roundRect">
            <a:avLst>
              <a:gd name="adj" fmla="val 5046"/>
            </a:avLst>
          </a:prstGeom>
          <a:gradFill rotWithShape="1">
            <a:gsLst>
              <a:gs pos="0">
                <a:schemeClr val="bg1"/>
              </a:gs>
              <a:gs pos="100000">
                <a:srgbClr val="E3E3E3"/>
              </a:gs>
            </a:gsLst>
            <a:lin ang="5400000" scaled="1"/>
          </a:gradFill>
          <a:ln w="12700" algn="ctr">
            <a:solidFill>
              <a:srgbClr val="9B9B9B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ko-KR" altLang="ko-KR" sz="1800">
              <a:effectLst>
                <a:outerShdw blurRad="101600" dist="177800" dir="3660000" sx="136000" sy="136000" algn="tl" rotWithShape="0">
                  <a:prstClr val="black">
                    <a:alpha val="28000"/>
                  </a:prstClr>
                </a:outerShdw>
              </a:effectLst>
              <a:ea typeface="나눔고딕 ExtraBold" pitchFamily="50" charset="-127"/>
              <a:cs typeface="Arial" charset="0"/>
            </a:endParaRPr>
          </a:p>
        </p:txBody>
      </p:sp>
      <p:pic>
        <p:nvPicPr>
          <p:cNvPr id="28689" name="Picture 222" descr="ICON066"/>
          <p:cNvPicPr>
            <a:picLocks noChangeAspect="1" noChangeArrowheads="1"/>
          </p:cNvPicPr>
          <p:nvPr/>
        </p:nvPicPr>
        <p:blipFill>
          <a:blip r:embed="rId4" cstate="print">
            <a:lum bright="12000"/>
            <a:grayscl/>
          </a:blip>
          <a:srcRect b="41978"/>
          <a:stretch>
            <a:fillRect/>
          </a:stretch>
        </p:blipFill>
        <p:spPr bwMode="auto">
          <a:xfrm>
            <a:off x="8683625" y="1435100"/>
            <a:ext cx="80645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0" name="순서도: 대체 처리 24" descr="00"/>
          <p:cNvSpPr>
            <a:spLocks noChangeArrowheads="1"/>
          </p:cNvSpPr>
          <p:nvPr/>
        </p:nvSpPr>
        <p:spPr bwMode="auto">
          <a:xfrm>
            <a:off x="4032250" y="4765675"/>
            <a:ext cx="5457825" cy="418016"/>
          </a:xfrm>
          <a:prstGeom prst="rect">
            <a:avLst/>
          </a:prstGeom>
          <a:solidFill>
            <a:srgbClr val="DDDDDD"/>
          </a:solidFill>
          <a:ln w="1270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995363" eaLnBrk="0" latinLnBrk="0" hangingPunct="0">
              <a:buClr>
                <a:srgbClr val="969696"/>
              </a:buClr>
              <a:buSzPct val="80000"/>
              <a:buFont typeface="HY울릉도B" pitchFamily="18" charset="-127"/>
              <a:buNone/>
            </a:pPr>
            <a:r>
              <a:rPr lang="en-US" altLang="ko-KR" sz="1300" dirty="0" smtClean="0">
                <a:ea typeface="나눔고딕 ExtraBold" pitchFamily="50" charset="-127"/>
              </a:rPr>
              <a:t>10 </a:t>
            </a:r>
            <a:r>
              <a:rPr lang="en-US" altLang="ko-KR" sz="1300" dirty="0">
                <a:ea typeface="나눔고딕 ExtraBold" pitchFamily="50" charset="-127"/>
              </a:rPr>
              <a:t>Regional </a:t>
            </a:r>
            <a:r>
              <a:rPr lang="en-US" altLang="ko-KR" sz="1300" dirty="0" smtClean="0">
                <a:ea typeface="나눔고딕 ExtraBold" pitchFamily="50" charset="-127"/>
              </a:rPr>
              <a:t>offices </a:t>
            </a:r>
            <a:r>
              <a:rPr lang="en-US" altLang="ko-KR" sz="1200" dirty="0" smtClean="0">
                <a:ea typeface="나눔고딕 ExtraBold" pitchFamily="50" charset="-127"/>
              </a:rPr>
              <a:t>(Seoul </a:t>
            </a:r>
            <a:r>
              <a:rPr lang="en-US" altLang="ko-KR" sz="1200" smtClean="0">
                <a:ea typeface="나눔고딕 ExtraBold" pitchFamily="50" charset="-127"/>
              </a:rPr>
              <a:t>Met., </a:t>
            </a:r>
            <a:r>
              <a:rPr lang="en-US" altLang="ko-KR" sz="1200" dirty="0" err="1" smtClean="0">
                <a:ea typeface="나눔고딕 ExtraBold" pitchFamily="50" charset="-127"/>
              </a:rPr>
              <a:t>Busan</a:t>
            </a:r>
            <a:r>
              <a:rPr lang="en-US" altLang="ko-KR" sz="1200" dirty="0">
                <a:ea typeface="나눔고딕 ExtraBold" pitchFamily="50" charset="-127"/>
              </a:rPr>
              <a:t>, </a:t>
            </a:r>
            <a:r>
              <a:rPr lang="en-US" altLang="ko-KR" sz="1200" dirty="0" err="1">
                <a:ea typeface="나눔고딕 ExtraBold" pitchFamily="50" charset="-127"/>
              </a:rPr>
              <a:t>Gwangju</a:t>
            </a:r>
            <a:r>
              <a:rPr lang="en-US" altLang="ko-KR" sz="1200" dirty="0">
                <a:ea typeface="나눔고딕 ExtraBold" pitchFamily="50" charset="-127"/>
              </a:rPr>
              <a:t>, </a:t>
            </a:r>
            <a:endParaRPr lang="en-US" altLang="ko-KR" sz="1200" dirty="0" smtClean="0">
              <a:ea typeface="나눔고딕 ExtraBold" pitchFamily="50" charset="-127"/>
            </a:endParaRPr>
          </a:p>
          <a:p>
            <a:pPr algn="ctr" defTabSz="995363" eaLnBrk="0" latinLnBrk="0" hangingPunct="0">
              <a:buClr>
                <a:srgbClr val="969696"/>
              </a:buClr>
              <a:buSzPct val="80000"/>
              <a:buFont typeface="HY울릉도B" pitchFamily="18" charset="-127"/>
              <a:buNone/>
            </a:pPr>
            <a:r>
              <a:rPr lang="en-US" altLang="ko-KR" sz="1200" dirty="0" err="1" smtClean="0">
                <a:ea typeface="나눔고딕 ExtraBold" pitchFamily="50" charset="-127"/>
              </a:rPr>
              <a:t>Daejeon</a:t>
            </a:r>
            <a:r>
              <a:rPr lang="en-US" altLang="ko-KR" sz="1200" dirty="0">
                <a:ea typeface="나눔고딕 ExtraBold" pitchFamily="50" charset="-127"/>
              </a:rPr>
              <a:t>, </a:t>
            </a:r>
            <a:r>
              <a:rPr lang="en-US" altLang="ko-KR" sz="1200" dirty="0" err="1">
                <a:ea typeface="나눔고딕 ExtraBold" pitchFamily="50" charset="-127"/>
              </a:rPr>
              <a:t>Gangwon</a:t>
            </a:r>
            <a:r>
              <a:rPr lang="en-US" altLang="ko-KR" sz="1200" dirty="0">
                <a:ea typeface="나눔고딕 ExtraBold" pitchFamily="50" charset="-127"/>
              </a:rPr>
              <a:t>, </a:t>
            </a:r>
            <a:r>
              <a:rPr lang="en-US" altLang="ko-KR" sz="1200" dirty="0" err="1">
                <a:ea typeface="나눔고딕 ExtraBold" pitchFamily="50" charset="-127"/>
              </a:rPr>
              <a:t>Jeju</a:t>
            </a:r>
            <a:r>
              <a:rPr lang="en-US" altLang="ko-KR" sz="1200" dirty="0">
                <a:ea typeface="나눔고딕 ExtraBold" pitchFamily="50" charset="-127"/>
              </a:rPr>
              <a:t>, </a:t>
            </a:r>
            <a:r>
              <a:rPr lang="en-US" altLang="ko-KR" sz="1200" dirty="0" err="1" smtClean="0">
                <a:ea typeface="나눔고딕 ExtraBold" pitchFamily="50" charset="-127"/>
              </a:rPr>
              <a:t>Daegu</a:t>
            </a:r>
            <a:r>
              <a:rPr lang="en-US" altLang="ko-KR" sz="1200" dirty="0" smtClean="0">
                <a:ea typeface="나눔고딕 ExtraBold" pitchFamily="50" charset="-127"/>
              </a:rPr>
              <a:t>, </a:t>
            </a:r>
            <a:r>
              <a:rPr lang="en-US" altLang="ko-KR" sz="1200" dirty="0" err="1" smtClean="0">
                <a:ea typeface="나눔고딕 ExtraBold" pitchFamily="50" charset="-127"/>
              </a:rPr>
              <a:t>Jeongju</a:t>
            </a:r>
            <a:r>
              <a:rPr lang="en-US" altLang="ko-KR" sz="1200" dirty="0" smtClean="0">
                <a:ea typeface="나눔고딕 ExtraBold" pitchFamily="50" charset="-127"/>
              </a:rPr>
              <a:t>, </a:t>
            </a:r>
            <a:r>
              <a:rPr lang="en-US" altLang="ko-KR" sz="1200" dirty="0" err="1" smtClean="0">
                <a:ea typeface="나눔고딕 ExtraBold" pitchFamily="50" charset="-127"/>
              </a:rPr>
              <a:t>Cheongju</a:t>
            </a:r>
            <a:r>
              <a:rPr lang="en-US" altLang="ko-KR" sz="1200" dirty="0" smtClean="0">
                <a:ea typeface="나눔고딕 ExtraBold" pitchFamily="50" charset="-127"/>
              </a:rPr>
              <a:t> /Aviation</a:t>
            </a:r>
            <a:r>
              <a:rPr lang="en-US" altLang="ko-KR" sz="1200" dirty="0">
                <a:ea typeface="나눔고딕 ExtraBold" pitchFamily="50" charset="-127"/>
              </a:rPr>
              <a:t>)</a:t>
            </a:r>
            <a:endParaRPr lang="ko-KR" altLang="en-US" sz="1200" dirty="0">
              <a:ea typeface="나눔고딕 ExtraBold" pitchFamily="50" charset="-127"/>
            </a:endParaRPr>
          </a:p>
        </p:txBody>
      </p:sp>
      <p:sp>
        <p:nvSpPr>
          <p:cNvPr id="28700" name="순서도: 대체 처리 24" descr="00"/>
          <p:cNvSpPr>
            <a:spLocks noChangeArrowheads="1"/>
          </p:cNvSpPr>
          <p:nvPr/>
        </p:nvSpPr>
        <p:spPr bwMode="auto">
          <a:xfrm>
            <a:off x="4032250" y="4171949"/>
            <a:ext cx="5457825" cy="452439"/>
          </a:xfrm>
          <a:prstGeom prst="rect">
            <a:avLst/>
          </a:prstGeom>
          <a:blipFill dpi="0" rotWithShape="1">
            <a:blip r:embed="rId5" cstate="print">
              <a:lum bright="-12000" contrast="24000"/>
            </a:blip>
            <a:srcRect/>
            <a:stretch>
              <a:fillRect/>
            </a:stretch>
          </a:blipFill>
          <a:ln w="12700" algn="ctr">
            <a:solidFill>
              <a:srgbClr val="4A6DA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latinLnBrk="0">
              <a:lnSpc>
                <a:spcPct val="110000"/>
              </a:lnSpc>
            </a:pPr>
            <a:r>
              <a:rPr lang="en-US" altLang="ko-KR" dirty="0">
                <a:solidFill>
                  <a:srgbClr val="000000"/>
                </a:solidFill>
                <a:ea typeface="나눔고딕 ExtraBold" pitchFamily="50" charset="-127"/>
              </a:rPr>
              <a:t>Chief </a:t>
            </a:r>
            <a:r>
              <a:rPr lang="en-US" altLang="ko-KR" dirty="0" smtClean="0">
                <a:solidFill>
                  <a:srgbClr val="000000"/>
                </a:solidFill>
                <a:ea typeface="나눔고딕 ExtraBold" pitchFamily="50" charset="-127"/>
              </a:rPr>
              <a:t>forecaster(4 teams)-</a:t>
            </a:r>
            <a:r>
              <a:rPr lang="en-US" altLang="ko-KR" sz="1200" dirty="0" smtClean="0">
                <a:solidFill>
                  <a:srgbClr val="0000FF"/>
                </a:solidFill>
                <a:ea typeface="나눔고딕 ExtraBold" pitchFamily="50" charset="-127"/>
              </a:rPr>
              <a:t>High Impact Weather Team</a:t>
            </a:r>
          </a:p>
          <a:p>
            <a:pPr algn="ctr" latinLnBrk="0">
              <a:lnSpc>
                <a:spcPct val="110000"/>
              </a:lnSpc>
            </a:pPr>
            <a:r>
              <a:rPr lang="en-US" altLang="ko-KR" sz="1300" dirty="0" smtClean="0">
                <a:solidFill>
                  <a:srgbClr val="000000"/>
                </a:solidFill>
                <a:ea typeface="나눔고딕 ExtraBold" pitchFamily="50" charset="-127"/>
              </a:rPr>
              <a:t>forecast(5), radar(1), earthquake(2</a:t>
            </a:r>
            <a:r>
              <a:rPr lang="en-US" altLang="ko-KR" sz="1300" dirty="0">
                <a:solidFill>
                  <a:srgbClr val="000000"/>
                </a:solidFill>
                <a:ea typeface="나눔고딕 ExtraBold" pitchFamily="50" charset="-127"/>
              </a:rPr>
              <a:t>) / dust(3), </a:t>
            </a:r>
            <a:endParaRPr lang="en-US" altLang="ko-KR" sz="1300" dirty="0" smtClean="0">
              <a:solidFill>
                <a:srgbClr val="000000"/>
              </a:solidFill>
              <a:ea typeface="나눔고딕 ExtraBold" pitchFamily="50" charset="-127"/>
            </a:endParaRPr>
          </a:p>
        </p:txBody>
      </p:sp>
      <p:sp>
        <p:nvSpPr>
          <p:cNvPr id="28701" name="Line 99"/>
          <p:cNvSpPr>
            <a:spLocks noChangeShapeType="1"/>
          </p:cNvSpPr>
          <p:nvPr/>
        </p:nvSpPr>
        <p:spPr bwMode="auto">
          <a:xfrm>
            <a:off x="6007100" y="3913188"/>
            <a:ext cx="2160588" cy="0"/>
          </a:xfrm>
          <a:prstGeom prst="line">
            <a:avLst/>
          </a:prstGeom>
          <a:noFill/>
          <a:ln w="19050">
            <a:solidFill>
              <a:srgbClr val="8A8A8A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grpSp>
        <p:nvGrpSpPr>
          <p:cNvPr id="83" name="그룹 82"/>
          <p:cNvGrpSpPr/>
          <p:nvPr/>
        </p:nvGrpSpPr>
        <p:grpSpPr>
          <a:xfrm>
            <a:off x="7891463" y="3357562"/>
            <a:ext cx="1419225" cy="687388"/>
            <a:chOff x="7891463" y="3357562"/>
            <a:chExt cx="1419225" cy="687388"/>
          </a:xfrm>
        </p:grpSpPr>
        <p:sp>
          <p:nvSpPr>
            <p:cNvPr id="28742" name="AutoShape 162"/>
            <p:cNvSpPr>
              <a:spLocks noChangeArrowheads="1"/>
            </p:cNvSpPr>
            <p:nvPr/>
          </p:nvSpPr>
          <p:spPr bwMode="auto">
            <a:xfrm>
              <a:off x="7891463" y="3357562"/>
              <a:ext cx="1419225" cy="687388"/>
            </a:xfrm>
            <a:prstGeom prst="roundRect">
              <a:avLst>
                <a:gd name="adj" fmla="val 4060"/>
              </a:avLst>
            </a:prstGeom>
            <a:solidFill>
              <a:srgbClr val="B2B2B2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ko-KR" altLang="en-US" sz="800">
                <a:ea typeface="나눔고딕 ExtraBold" pitchFamily="50" charset="-127"/>
              </a:endParaRPr>
            </a:p>
          </p:txBody>
        </p:sp>
        <p:grpSp>
          <p:nvGrpSpPr>
            <p:cNvPr id="28743" name="Group 97"/>
            <p:cNvGrpSpPr>
              <a:grpSpLocks/>
            </p:cNvGrpSpPr>
            <p:nvPr/>
          </p:nvGrpSpPr>
          <p:grpSpPr bwMode="auto">
            <a:xfrm>
              <a:off x="7961785" y="3371998"/>
              <a:ext cx="1277495" cy="636194"/>
              <a:chOff x="5345" y="2055"/>
              <a:chExt cx="602" cy="396"/>
            </a:xfrm>
          </p:grpSpPr>
          <p:sp>
            <p:nvSpPr>
              <p:cNvPr id="28744" name="TextBox 27"/>
              <p:cNvSpPr txBox="1">
                <a:spLocks noChangeArrowheads="1"/>
              </p:cNvSpPr>
              <p:nvPr/>
            </p:nvSpPr>
            <p:spPr bwMode="auto">
              <a:xfrm>
                <a:off x="5345" y="2055"/>
                <a:ext cx="602" cy="191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rgbClr val="9B9B9B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defTabSz="738188" fontAlgn="ctr" latinLnBrk="0">
                  <a:lnSpc>
                    <a:spcPct val="90000"/>
                  </a:lnSpc>
                </a:pPr>
                <a:r>
                  <a:rPr lang="en-US" altLang="ko-KR" sz="900" dirty="0">
                    <a:ea typeface="나눔고딕 ExtraBold" pitchFamily="50" charset="-127"/>
                  </a:rPr>
                  <a:t>Forecast policy division</a:t>
                </a:r>
                <a:endParaRPr lang="ko-KR" altLang="ko-KR" sz="900" dirty="0">
                  <a:ea typeface="나눔고딕 ExtraBold" pitchFamily="50" charset="-127"/>
                </a:endParaRPr>
              </a:p>
            </p:txBody>
          </p:sp>
          <p:sp>
            <p:nvSpPr>
              <p:cNvPr id="28746" name="TextBox 27"/>
              <p:cNvSpPr txBox="1">
                <a:spLocks noChangeArrowheads="1"/>
              </p:cNvSpPr>
              <p:nvPr/>
            </p:nvSpPr>
            <p:spPr bwMode="auto">
              <a:xfrm>
                <a:off x="5345" y="2260"/>
                <a:ext cx="602" cy="191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rgbClr val="9B9B9B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defTabSz="738188" fontAlgn="ctr" latinLnBrk="0">
                  <a:lnSpc>
                    <a:spcPct val="90000"/>
                  </a:lnSpc>
                </a:pPr>
                <a:r>
                  <a:rPr lang="en-US" altLang="ko-KR" sz="900" dirty="0">
                    <a:ea typeface="나눔고딕 ExtraBold" pitchFamily="50" charset="-127"/>
                  </a:rPr>
                  <a:t>Forecast </a:t>
                </a:r>
                <a:r>
                  <a:rPr lang="en-US" altLang="ko-KR" sz="900" dirty="0" smtClean="0">
                    <a:ea typeface="나눔고딕 ExtraBold" pitchFamily="50" charset="-127"/>
                  </a:rPr>
                  <a:t>technology</a:t>
                </a:r>
                <a:endParaRPr lang="ko-KR" altLang="ko-KR" sz="900" dirty="0">
                  <a:ea typeface="나눔고딕 ExtraBold" pitchFamily="50" charset="-127"/>
                </a:endParaRPr>
              </a:p>
            </p:txBody>
          </p:sp>
        </p:grpSp>
      </p:grpSp>
      <p:grpSp>
        <p:nvGrpSpPr>
          <p:cNvPr id="28703" name="Group 83"/>
          <p:cNvGrpSpPr>
            <a:grpSpLocks/>
          </p:cNvGrpSpPr>
          <p:nvPr/>
        </p:nvGrpSpPr>
        <p:grpSpPr bwMode="auto">
          <a:xfrm>
            <a:off x="4383088" y="2303463"/>
            <a:ext cx="3248025" cy="1387475"/>
            <a:chOff x="2897" y="1451"/>
            <a:chExt cx="2046" cy="874"/>
          </a:xfrm>
        </p:grpSpPr>
        <p:sp>
          <p:nvSpPr>
            <p:cNvPr id="119" name="AutoShape 104"/>
            <p:cNvSpPr>
              <a:spLocks noChangeArrowheads="1"/>
            </p:cNvSpPr>
            <p:nvPr/>
          </p:nvSpPr>
          <p:spPr bwMode="auto">
            <a:xfrm>
              <a:off x="2897" y="1451"/>
              <a:ext cx="2046" cy="874"/>
            </a:xfrm>
            <a:prstGeom prst="roundRect">
              <a:avLst>
                <a:gd name="adj" fmla="val 6051"/>
              </a:avLst>
            </a:prstGeom>
            <a:solidFill>
              <a:srgbClr val="FFEDD9"/>
            </a:solidFill>
            <a:ln w="28575" algn="ctr">
              <a:solidFill>
                <a:srgbClr val="7D3F0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endParaRPr lang="ko-KR" altLang="en-US" sz="110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나눔고딕 ExtraBold" pitchFamily="50" charset="-127"/>
              </a:endParaRPr>
            </a:p>
          </p:txBody>
        </p:sp>
        <p:pic>
          <p:nvPicPr>
            <p:cNvPr id="28741" name="Picture 70" descr="국가기상센터 종합관재시스템"/>
            <p:cNvPicPr>
              <a:picLocks noChangeAspect="1" noChangeArrowheads="1"/>
            </p:cNvPicPr>
            <p:nvPr/>
          </p:nvPicPr>
          <p:blipFill>
            <a:blip r:embed="rId6" cstate="print">
              <a:lum bright="18000" contrast="12000"/>
              <a:grayscl/>
            </a:blip>
            <a:srcRect t="13283" b="16090"/>
            <a:stretch>
              <a:fillRect/>
            </a:stretch>
          </p:blipFill>
          <p:spPr bwMode="auto">
            <a:xfrm>
              <a:off x="3212" y="1457"/>
              <a:ext cx="1726" cy="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extBox 26"/>
          <p:cNvSpPr txBox="1">
            <a:spLocks noChangeArrowheads="1"/>
          </p:cNvSpPr>
          <p:nvPr/>
        </p:nvSpPr>
        <p:spPr bwMode="auto">
          <a:xfrm>
            <a:off x="4588433" y="2636912"/>
            <a:ext cx="1660711" cy="81253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1100" dirty="0">
                <a:ea typeface="나눔고딕 ExtraBold" pitchFamily="50" charset="-127"/>
              </a:rPr>
              <a:t>Headquarter </a:t>
            </a:r>
            <a:r>
              <a:rPr lang="en-US" altLang="ko-KR" sz="1100" dirty="0" smtClean="0">
                <a:ea typeface="나눔고딕 ExtraBold" pitchFamily="50" charset="-127"/>
              </a:rPr>
              <a:t>forecaster </a:t>
            </a:r>
          </a:p>
          <a:p>
            <a:pPr algn="ctr">
              <a:lnSpc>
                <a:spcPct val="120000"/>
              </a:lnSpc>
              <a:defRPr/>
            </a:pPr>
            <a:r>
              <a:rPr lang="en-US" altLang="ko-KR" sz="1100" dirty="0" smtClean="0">
                <a:ea typeface="나눔고딕 ExtraBold" pitchFamily="50" charset="-127"/>
              </a:rPr>
              <a:t>+</a:t>
            </a:r>
            <a:endParaRPr lang="en-US" altLang="ko-KR" sz="1100" dirty="0">
              <a:ea typeface="나눔고딕 ExtraBold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altLang="ko-KR" sz="1100" dirty="0">
                <a:ea typeface="나눔고딕 ExtraBold" pitchFamily="50" charset="-127"/>
              </a:rPr>
              <a:t>Regional office forecaster</a:t>
            </a:r>
          </a:p>
          <a:p>
            <a:pPr algn="ctr">
              <a:lnSpc>
                <a:spcPct val="120000"/>
              </a:lnSpc>
              <a:defRPr/>
            </a:pPr>
            <a:r>
              <a:rPr lang="en-US" altLang="ko-KR" sz="1100" dirty="0">
                <a:ea typeface="나눔고딕 ExtraBold" pitchFamily="50" charset="-127"/>
              </a:rPr>
              <a:t>Total</a:t>
            </a:r>
            <a:r>
              <a:rPr lang="ko-KR" altLang="en-US" sz="1100" dirty="0">
                <a:ea typeface="나눔고딕 ExtraBold" pitchFamily="50" charset="-127"/>
              </a:rPr>
              <a:t> </a:t>
            </a:r>
            <a:r>
              <a:rPr lang="en-US" altLang="ko-KR" sz="1100" dirty="0" smtClean="0">
                <a:ea typeface="나눔고딕 ExtraBold" pitchFamily="50" charset="-127"/>
              </a:rPr>
              <a:t>300</a:t>
            </a:r>
            <a:endParaRPr lang="ko-KR" altLang="en-US" sz="1100" dirty="0">
              <a:ea typeface="나눔고딕 ExtraBold" pitchFamily="50" charset="-127"/>
            </a:endParaRPr>
          </a:p>
        </p:txBody>
      </p:sp>
      <p:grpSp>
        <p:nvGrpSpPr>
          <p:cNvPr id="86" name="그룹 85"/>
          <p:cNvGrpSpPr/>
          <p:nvPr/>
        </p:nvGrpSpPr>
        <p:grpSpPr>
          <a:xfrm>
            <a:off x="7689304" y="1988840"/>
            <a:ext cx="2016224" cy="1039684"/>
            <a:chOff x="7689304" y="2348880"/>
            <a:chExt cx="2016224" cy="1039684"/>
          </a:xfrm>
        </p:grpSpPr>
        <p:pic>
          <p:nvPicPr>
            <p:cNvPr id="28738" name="Picture 75" descr="강조도형"/>
            <p:cNvPicPr>
              <a:picLocks noChangeAspect="1" noChangeArrowheads="1"/>
            </p:cNvPicPr>
            <p:nvPr/>
          </p:nvPicPr>
          <p:blipFill>
            <a:blip r:embed="rId7" cstate="print">
              <a:lum bright="36000"/>
              <a:grayscl/>
            </a:blip>
            <a:srcRect/>
            <a:stretch>
              <a:fillRect/>
            </a:stretch>
          </p:blipFill>
          <p:spPr bwMode="auto">
            <a:xfrm>
              <a:off x="7689304" y="2348880"/>
              <a:ext cx="2016224" cy="103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39" name="Text Box 74"/>
            <p:cNvSpPr txBox="1">
              <a:spLocks noChangeArrowheads="1"/>
            </p:cNvSpPr>
            <p:nvPr/>
          </p:nvSpPr>
          <p:spPr bwMode="auto">
            <a:xfrm>
              <a:off x="7987969" y="2492896"/>
              <a:ext cx="1440160" cy="7109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 latinLnBrk="0">
                <a:lnSpc>
                  <a:spcPct val="110000"/>
                </a:lnSpc>
              </a:pPr>
              <a:r>
                <a:rPr lang="en-US" altLang="ko-KR" dirty="0" smtClean="0">
                  <a:solidFill>
                    <a:schemeClr val="bg1"/>
                  </a:solidFill>
                  <a:ea typeface="나눔고딕 ExtraBold" pitchFamily="50" charset="-127"/>
                </a:rPr>
                <a:t>Work system</a:t>
              </a:r>
            </a:p>
            <a:p>
              <a:pPr latinLnBrk="0">
                <a:lnSpc>
                  <a:spcPct val="110000"/>
                </a:lnSpc>
              </a:pPr>
              <a:r>
                <a:rPr lang="en-US" altLang="ko-KR" dirty="0" smtClean="0">
                  <a:solidFill>
                    <a:schemeClr val="bg1"/>
                  </a:solidFill>
                  <a:ea typeface="나눔고딕 ExtraBold" pitchFamily="50" charset="-127"/>
                </a:rPr>
                <a:t>  Day    : 08-20h</a:t>
              </a:r>
            </a:p>
            <a:p>
              <a:pPr latinLnBrk="0">
                <a:lnSpc>
                  <a:spcPct val="110000"/>
                </a:lnSpc>
              </a:pPr>
              <a:r>
                <a:rPr lang="en-US" altLang="ko-KR" dirty="0" smtClean="0">
                  <a:solidFill>
                    <a:schemeClr val="bg1"/>
                  </a:solidFill>
                  <a:ea typeface="나눔고딕 ExtraBold" pitchFamily="50" charset="-127"/>
                </a:rPr>
                <a:t>  Night : 20~08h</a:t>
              </a:r>
              <a:endParaRPr lang="ko-KR" altLang="en-US" dirty="0">
                <a:solidFill>
                  <a:schemeClr val="bg1"/>
                </a:solidFill>
                <a:ea typeface="나눔고딕 ExtraBold" pitchFamily="50" charset="-127"/>
              </a:endParaRPr>
            </a:p>
          </p:txBody>
        </p:sp>
      </p:grpSp>
      <p:sp>
        <p:nvSpPr>
          <p:cNvPr id="28749" name="AutoShape 77"/>
          <p:cNvSpPr>
            <a:spLocks noChangeArrowheads="1"/>
          </p:cNvSpPr>
          <p:nvPr/>
        </p:nvSpPr>
        <p:spPr bwMode="auto">
          <a:xfrm>
            <a:off x="4389438" y="2109788"/>
            <a:ext cx="3232150" cy="4175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6600">
                  <a:gamma/>
                  <a:tint val="47451"/>
                  <a:invGamma/>
                </a:srgbClr>
              </a:gs>
              <a:gs pos="100000">
                <a:srgbClr val="FF6600"/>
              </a:gs>
            </a:gsLst>
            <a:lin ang="5400000" scaled="1"/>
          </a:gradFill>
          <a:ln w="28575" algn="ctr">
            <a:solidFill>
              <a:srgbClr val="7D3F01"/>
            </a:solidFill>
            <a:round/>
            <a:headEnd/>
            <a:tailEnd/>
          </a:ln>
          <a:effectLst>
            <a:outerShdw dist="25400" dir="5400000" algn="ctr" rotWithShape="0">
              <a:srgbClr val="532A01"/>
            </a:outerShdw>
          </a:effectLst>
        </p:spPr>
        <p:txBody>
          <a:bodyPr wrap="none" anchor="ctr"/>
          <a:lstStyle/>
          <a:p>
            <a:pPr algn="ctr" latinLnBrk="0">
              <a:defRPr/>
            </a:pPr>
            <a:endParaRPr lang="ko-KR" altLang="en-US">
              <a:ea typeface="나눔고딕 ExtraBold" pitchFamily="50" charset="-127"/>
            </a:endParaRPr>
          </a:p>
        </p:txBody>
      </p:sp>
      <p:grpSp>
        <p:nvGrpSpPr>
          <p:cNvPr id="28707" name="Group 86"/>
          <p:cNvGrpSpPr>
            <a:grpSpLocks/>
          </p:cNvGrpSpPr>
          <p:nvPr/>
        </p:nvGrpSpPr>
        <p:grpSpPr bwMode="auto">
          <a:xfrm>
            <a:off x="463550" y="1096963"/>
            <a:ext cx="1651000" cy="708025"/>
            <a:chOff x="292" y="691"/>
            <a:chExt cx="1040" cy="446"/>
          </a:xfrm>
        </p:grpSpPr>
        <p:pic>
          <p:nvPicPr>
            <p:cNvPr id="28736" name="모서리가 둥근 직사각형 89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2" y="691"/>
              <a:ext cx="104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37" name="Text Box 7"/>
            <p:cNvSpPr txBox="1">
              <a:spLocks noChangeArrowheads="1"/>
            </p:cNvSpPr>
            <p:nvPr/>
          </p:nvSpPr>
          <p:spPr bwMode="auto">
            <a:xfrm>
              <a:off x="302" y="701"/>
              <a:ext cx="1020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2000">
                  <a:solidFill>
                    <a:schemeClr val="bg1"/>
                  </a:solidFill>
                  <a:ea typeface="나눔고딕 ExtraBold" pitchFamily="50" charset="-127"/>
                </a:rPr>
                <a:t>Duties</a:t>
              </a:r>
              <a:endParaRPr lang="ko-KR" altLang="ko-KR" sz="2000">
                <a:solidFill>
                  <a:schemeClr val="bg1"/>
                </a:solidFill>
                <a:ea typeface="나눔고딕 ExtraBold" pitchFamily="50" charset="-127"/>
              </a:endParaRPr>
            </a:p>
          </p:txBody>
        </p:sp>
      </p:grpSp>
      <p:sp>
        <p:nvSpPr>
          <p:cNvPr id="28708" name="TextBox 56"/>
          <p:cNvSpPr txBox="1">
            <a:spLocks noChangeArrowheads="1"/>
          </p:cNvSpPr>
          <p:nvPr/>
        </p:nvSpPr>
        <p:spPr bwMode="auto">
          <a:xfrm>
            <a:off x="2254250" y="1190625"/>
            <a:ext cx="7091238" cy="473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180975" indent="-180975" latinLnBrk="0">
              <a:spcBef>
                <a:spcPct val="20000"/>
              </a:spcBef>
              <a:buSzPct val="60000"/>
              <a:buFontTx/>
              <a:buBlip>
                <a:blip r:embed="rId9"/>
              </a:buBlip>
            </a:pPr>
            <a:r>
              <a:rPr lang="en-US" altLang="ko-KR" dirty="0" smtClean="0">
                <a:ea typeface="나눔고딕 ExtraBold" pitchFamily="50" charset="-127"/>
              </a:rPr>
              <a:t>Prompt supply of correct and valuable weather information</a:t>
            </a:r>
          </a:p>
          <a:p>
            <a:pPr marL="180975" indent="-180975" latinLnBrk="0">
              <a:spcBef>
                <a:spcPct val="20000"/>
              </a:spcBef>
              <a:buSzPct val="60000"/>
              <a:buFontTx/>
              <a:buBlip>
                <a:blip r:embed="rId9"/>
              </a:buBlip>
            </a:pPr>
            <a:r>
              <a:rPr lang="en-US" altLang="ko-KR" dirty="0" smtClean="0">
                <a:ea typeface="나눔고딕 ExtraBold" pitchFamily="50" charset="-127"/>
              </a:rPr>
              <a:t>Contributing to the people’s safety, wellbeing, and national economic development</a:t>
            </a:r>
            <a:endParaRPr lang="ko-KR" altLang="en-US" dirty="0">
              <a:ea typeface="나눔고딕 ExtraBold" pitchFamily="50" charset="-127"/>
            </a:endParaRPr>
          </a:p>
        </p:txBody>
      </p:sp>
      <p:grpSp>
        <p:nvGrpSpPr>
          <p:cNvPr id="28716" name="Group 103"/>
          <p:cNvGrpSpPr>
            <a:grpSpLocks/>
          </p:cNvGrpSpPr>
          <p:nvPr/>
        </p:nvGrpSpPr>
        <p:grpSpPr bwMode="auto">
          <a:xfrm>
            <a:off x="4595813" y="2198688"/>
            <a:ext cx="2822575" cy="241300"/>
            <a:chOff x="3343" y="1385"/>
            <a:chExt cx="882" cy="152"/>
          </a:xfrm>
        </p:grpSpPr>
        <p:sp>
          <p:nvSpPr>
            <p:cNvPr id="28720" name="WordArt 101"/>
            <p:cNvSpPr>
              <a:spLocks noChangeArrowheads="1" noChangeShapeType="1" noTextEdit="1"/>
            </p:cNvSpPr>
            <p:nvPr/>
          </p:nvSpPr>
          <p:spPr bwMode="auto">
            <a:xfrm>
              <a:off x="3343" y="1385"/>
              <a:ext cx="882" cy="1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2000" kern="10">
                  <a:ln w="38100">
                    <a:solidFill>
                      <a:srgbClr val="46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17961" dir="2700000" algn="ctr" rotWithShape="0">
                      <a:srgbClr val="4D4D4D">
                        <a:alpha val="50000"/>
                      </a:srgbClr>
                    </a:outerShdw>
                  </a:effectLst>
                  <a:latin typeface="나눔고딕 ExtraBold"/>
                  <a:ea typeface="나눔고딕 ExtraBold"/>
                </a:rPr>
                <a:t>National  Meteorological Center</a:t>
              </a:r>
              <a:endParaRPr lang="ko-KR" altLang="en-US" sz="2000" kern="10">
                <a:ln w="38100">
                  <a:solidFill>
                    <a:srgbClr val="46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7961" dir="2700000" algn="ctr" rotWithShape="0">
                    <a:srgbClr val="4D4D4D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endParaRPr>
            </a:p>
          </p:txBody>
        </p:sp>
        <p:sp>
          <p:nvSpPr>
            <p:cNvPr id="28721" name="WordArt 102"/>
            <p:cNvSpPr>
              <a:spLocks noChangeArrowheads="1" noChangeShapeType="1" noTextEdit="1"/>
            </p:cNvSpPr>
            <p:nvPr/>
          </p:nvSpPr>
          <p:spPr bwMode="auto">
            <a:xfrm>
              <a:off x="3343" y="1385"/>
              <a:ext cx="882" cy="1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2000" kern="10">
                  <a:ln w="2857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나눔고딕 ExtraBold"/>
                  <a:ea typeface="나눔고딕 ExtraBold"/>
                </a:rPr>
                <a:t>National  Meteorological Center</a:t>
              </a:r>
              <a:endParaRPr lang="ko-KR" altLang="en-US" sz="2000" kern="10">
                <a:ln w="2857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나눔고딕 ExtraBold"/>
                <a:ea typeface="나눔고딕 ExtraBold"/>
              </a:endParaRPr>
            </a:p>
          </p:txBody>
        </p:sp>
      </p:grpSp>
      <p:sp>
        <p:nvSpPr>
          <p:cNvPr id="87" name="TextBox 26"/>
          <p:cNvSpPr txBox="1">
            <a:spLocks noChangeArrowheads="1"/>
          </p:cNvSpPr>
          <p:nvPr/>
        </p:nvSpPr>
        <p:spPr bwMode="auto">
          <a:xfrm>
            <a:off x="6587918" y="2698287"/>
            <a:ext cx="864096" cy="60939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1100" dirty="0" smtClean="0">
                <a:ea typeface="나눔고딕 ExtraBold" pitchFamily="50" charset="-127"/>
              </a:rPr>
              <a:t>Emergency</a:t>
            </a:r>
          </a:p>
          <a:p>
            <a:pPr algn="ctr">
              <a:lnSpc>
                <a:spcPct val="120000"/>
              </a:lnSpc>
              <a:defRPr/>
            </a:pPr>
            <a:r>
              <a:rPr lang="en-US" altLang="ko-KR" sz="1100" dirty="0" smtClean="0">
                <a:ea typeface="나눔고딕 ExtraBold" pitchFamily="50" charset="-127"/>
              </a:rPr>
              <a:t>support</a:t>
            </a:r>
          </a:p>
          <a:p>
            <a:pPr algn="ctr">
              <a:lnSpc>
                <a:spcPct val="120000"/>
              </a:lnSpc>
              <a:defRPr/>
            </a:pPr>
            <a:r>
              <a:rPr lang="en-US" altLang="ko-KR" sz="1100" dirty="0" smtClean="0">
                <a:ea typeface="나눔고딕 ExtraBold" pitchFamily="50" charset="-127"/>
              </a:rPr>
              <a:t>150/day</a:t>
            </a:r>
            <a:endParaRPr lang="ko-KR" altLang="en-US" sz="1100" dirty="0">
              <a:ea typeface="나눔고딕 ExtraBold" pitchFamily="50" charset="-127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281043" y="2852936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</a:t>
            </a:r>
            <a:endParaRPr lang="ko-KR" alt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7704856" y="2895327"/>
            <a:ext cx="236071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rgbClr val="0000FF"/>
                </a:solidFill>
              </a:rPr>
              <a:t>8 days work schedule of 4 team </a:t>
            </a:r>
          </a:p>
          <a:p>
            <a:r>
              <a:rPr lang="en-US" altLang="ko-KR" sz="1200" b="1" dirty="0" smtClean="0">
                <a:solidFill>
                  <a:srgbClr val="0000FF"/>
                </a:solidFill>
              </a:rPr>
              <a:t>: D-D-N-N-O-O-O-O</a:t>
            </a:r>
            <a:endParaRPr lang="ko-KR" altLang="en-US" sz="1200" b="1" dirty="0">
              <a:solidFill>
                <a:srgbClr val="0000FF"/>
              </a:solidFill>
            </a:endParaRPr>
          </a:p>
        </p:txBody>
      </p:sp>
      <p:sp>
        <p:nvSpPr>
          <p:cNvPr id="91" name="순서도: 대체 처리 24" descr="넓은 하향 대각선"/>
          <p:cNvSpPr>
            <a:spLocks noChangeArrowheads="1"/>
          </p:cNvSpPr>
          <p:nvPr/>
        </p:nvSpPr>
        <p:spPr bwMode="auto">
          <a:xfrm>
            <a:off x="4034854" y="5373216"/>
            <a:ext cx="1343025" cy="869950"/>
          </a:xfrm>
          <a:prstGeom prst="roundRect">
            <a:avLst>
              <a:gd name="adj" fmla="val 6764"/>
            </a:avLst>
          </a:prstGeom>
          <a:blipFill dpi="0" rotWithShape="1">
            <a:blip r:embed="rId10" cstate="print"/>
            <a:srcRect/>
            <a:stretch>
              <a:fillRect/>
            </a:stretch>
          </a:blipFill>
          <a:ln w="6350" algn="ctr">
            <a:solidFill>
              <a:srgbClr val="8A8A8A"/>
            </a:solidFill>
            <a:round/>
            <a:headEnd/>
            <a:tailEnd/>
          </a:ln>
          <a:effectLst>
            <a:outerShdw dist="25400" dir="5400000" algn="ctr" rotWithShape="0">
              <a:srgbClr val="E4E8E6"/>
            </a:outerShdw>
          </a:effectLst>
        </p:spPr>
        <p:txBody>
          <a:bodyPr lIns="36000" tIns="0" rIns="36000" bIns="0" anchor="ctr"/>
          <a:lstStyle/>
          <a:p>
            <a:pPr latinLnBrk="0">
              <a:defRPr/>
            </a:pPr>
            <a:endParaRPr lang="ko-KR" altLang="ko-KR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2" name="순서도: 대체 처리 24" descr="넓은 하향 대각선"/>
          <p:cNvSpPr>
            <a:spLocks noChangeArrowheads="1"/>
          </p:cNvSpPr>
          <p:nvPr/>
        </p:nvSpPr>
        <p:spPr bwMode="auto">
          <a:xfrm>
            <a:off x="5420742" y="5373216"/>
            <a:ext cx="1293812" cy="869950"/>
          </a:xfrm>
          <a:prstGeom prst="roundRect">
            <a:avLst>
              <a:gd name="adj" fmla="val 6764"/>
            </a:avLst>
          </a:prstGeom>
          <a:blipFill dpi="0" rotWithShape="1">
            <a:blip r:embed="rId10" cstate="print"/>
            <a:srcRect/>
            <a:stretch>
              <a:fillRect/>
            </a:stretch>
          </a:blipFill>
          <a:ln w="6350" algn="ctr">
            <a:solidFill>
              <a:srgbClr val="8A8A8A"/>
            </a:solidFill>
            <a:round/>
            <a:headEnd/>
            <a:tailEnd/>
          </a:ln>
          <a:effectLst>
            <a:outerShdw dist="25400" dir="5400000" algn="ctr" rotWithShape="0">
              <a:srgbClr val="E4E8E6"/>
            </a:outerShdw>
          </a:effectLst>
        </p:spPr>
        <p:txBody>
          <a:bodyPr lIns="36000" tIns="0" rIns="36000" bIns="0" anchor="ctr"/>
          <a:lstStyle/>
          <a:p>
            <a:pPr latinLnBrk="0">
              <a:defRPr/>
            </a:pPr>
            <a:endParaRPr lang="ko-KR" altLang="ko-KR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3" name="순서도: 대체 처리 24" descr="5차전산센터ob-10"/>
          <p:cNvSpPr>
            <a:spLocks noChangeArrowheads="1"/>
          </p:cNvSpPr>
          <p:nvPr/>
        </p:nvSpPr>
        <p:spPr bwMode="auto">
          <a:xfrm>
            <a:off x="6760592" y="5373216"/>
            <a:ext cx="1338262" cy="869950"/>
          </a:xfrm>
          <a:prstGeom prst="roundRect">
            <a:avLst>
              <a:gd name="adj" fmla="val 5125"/>
            </a:avLst>
          </a:prstGeom>
          <a:blipFill dpi="0" rotWithShape="1">
            <a:blip r:embed="rId10" cstate="print"/>
            <a:srcRect/>
            <a:stretch>
              <a:fillRect/>
            </a:stretch>
          </a:blipFill>
          <a:ln w="6350" algn="ctr">
            <a:solidFill>
              <a:srgbClr val="8A8A8A"/>
            </a:solidFill>
            <a:round/>
            <a:headEnd/>
            <a:tailEnd/>
          </a:ln>
          <a:effectLst>
            <a:outerShdw dist="25400" dir="5400000" algn="ctr" rotWithShape="0">
              <a:srgbClr val="E4E8E6"/>
            </a:outerShdw>
          </a:effectLst>
        </p:spPr>
        <p:txBody>
          <a:bodyPr lIns="36000" tIns="0" rIns="36000" bIns="0" anchor="ctr"/>
          <a:lstStyle/>
          <a:p>
            <a:pPr latinLnBrk="0">
              <a:defRPr/>
            </a:pPr>
            <a:endParaRPr lang="ko-KR" altLang="ko-KR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94" name="그림 132" descr="천리안위성02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16042" y="5533554"/>
            <a:ext cx="8382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22" descr="kma.png"/>
          <p:cNvPicPr>
            <a:picLocks noChangeAspect="1" noChangeArrowheads="1"/>
          </p:cNvPicPr>
          <p:nvPr/>
        </p:nvPicPr>
        <p:blipFill>
          <a:blip r:embed="rId12" cstate="print"/>
          <a:srcRect l="24146" r="18896" b="30658"/>
          <a:stretch>
            <a:fillRect/>
          </a:stretch>
        </p:blipFill>
        <p:spPr bwMode="auto">
          <a:xfrm>
            <a:off x="4653979" y="5809779"/>
            <a:ext cx="6826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69" descr="기상레이더"/>
          <p:cNvPicPr>
            <a:picLocks noChangeAspect="1" noChangeArrowheads="1"/>
          </p:cNvPicPr>
          <p:nvPr/>
        </p:nvPicPr>
        <p:blipFill>
          <a:blip r:embed="rId13" cstate="print"/>
          <a:srcRect r="4646"/>
          <a:stretch>
            <a:fillRect/>
          </a:stretch>
        </p:blipFill>
        <p:spPr bwMode="auto">
          <a:xfrm>
            <a:off x="6766942" y="5473229"/>
            <a:ext cx="1270000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순서도: 대체 처리 24" descr="5차전산센터ob-10"/>
          <p:cNvSpPr>
            <a:spLocks noChangeArrowheads="1"/>
          </p:cNvSpPr>
          <p:nvPr/>
        </p:nvSpPr>
        <p:spPr bwMode="auto">
          <a:xfrm>
            <a:off x="8151242" y="5381154"/>
            <a:ext cx="1338262" cy="869950"/>
          </a:xfrm>
          <a:prstGeom prst="roundRect">
            <a:avLst>
              <a:gd name="adj" fmla="val 5125"/>
            </a:avLst>
          </a:prstGeom>
          <a:blipFill dpi="0" rotWithShape="1">
            <a:blip r:embed="rId10" cstate="print"/>
            <a:srcRect/>
            <a:stretch>
              <a:fillRect/>
            </a:stretch>
          </a:blipFill>
          <a:ln w="6350" algn="ctr">
            <a:solidFill>
              <a:srgbClr val="8A8A8A"/>
            </a:solidFill>
            <a:round/>
            <a:headEnd/>
            <a:tailEnd/>
          </a:ln>
          <a:effectLst>
            <a:outerShdw dist="25400" dir="5400000" algn="ctr" rotWithShape="0">
              <a:srgbClr val="E4E8E6"/>
            </a:outerShdw>
          </a:effectLst>
        </p:spPr>
        <p:txBody>
          <a:bodyPr lIns="36000" tIns="0" rIns="36000" bIns="0" anchor="ctr"/>
          <a:lstStyle/>
          <a:p>
            <a:pPr latinLnBrk="0">
              <a:defRPr/>
            </a:pPr>
            <a:endParaRPr lang="ko-KR" altLang="ko-KR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01" name="Picture 2" descr="http://typ.kma.go.kr/TYPHOON/images/contents/img_contents01.gif"/>
          <p:cNvPicPr>
            <a:picLocks noChangeAspect="1" noChangeArrowheads="1"/>
          </p:cNvPicPr>
          <p:nvPr/>
        </p:nvPicPr>
        <p:blipFill>
          <a:blip r:embed="rId14" cstate="print"/>
          <a:srcRect l="6187" t="6567" r="4289" b="7300"/>
          <a:stretch>
            <a:fillRect/>
          </a:stretch>
        </p:blipFill>
        <p:spPr bwMode="auto">
          <a:xfrm>
            <a:off x="8216027" y="5532618"/>
            <a:ext cx="1195491" cy="759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717" name="순서도: 대체 처리 24" descr="넓은 하향 대각선"/>
          <p:cNvSpPr>
            <a:spLocks noChangeArrowheads="1"/>
          </p:cNvSpPr>
          <p:nvPr/>
        </p:nvSpPr>
        <p:spPr bwMode="auto">
          <a:xfrm>
            <a:off x="4067132" y="5431042"/>
            <a:ext cx="1268413" cy="244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995363" eaLnBrk="0" latinLnBrk="0" hangingPunct="0">
              <a:lnSpc>
                <a:spcPct val="90000"/>
              </a:lnSpc>
              <a:buClr>
                <a:srgbClr val="969696"/>
              </a:buClr>
              <a:buSzPct val="80000"/>
              <a:buFont typeface="HY울릉도B" pitchFamily="18" charset="-127"/>
              <a:buNone/>
            </a:pPr>
            <a:r>
              <a:rPr lang="en-US" altLang="ko-KR" sz="900" dirty="0">
                <a:ea typeface="나눔고딕 ExtraBold" pitchFamily="50" charset="-127"/>
              </a:rPr>
              <a:t>National Meteorological</a:t>
            </a:r>
          </a:p>
          <a:p>
            <a:pPr algn="ctr" defTabSz="995363" eaLnBrk="0" latinLnBrk="0" hangingPunct="0">
              <a:lnSpc>
                <a:spcPct val="90000"/>
              </a:lnSpc>
              <a:buClr>
                <a:srgbClr val="969696"/>
              </a:buClr>
              <a:buSzPct val="80000"/>
              <a:buFont typeface="HY울릉도B" pitchFamily="18" charset="-127"/>
              <a:buNone/>
            </a:pPr>
            <a:r>
              <a:rPr lang="en-US" altLang="ko-KR" sz="900" dirty="0">
                <a:ea typeface="나눔고딕 ExtraBold" pitchFamily="50" charset="-127"/>
              </a:rPr>
              <a:t> Supercomputer center</a:t>
            </a:r>
            <a:endParaRPr lang="ko-KR" altLang="ko-KR" sz="900" dirty="0">
              <a:ea typeface="나눔고딕 ExtraBold" pitchFamily="50" charset="-127"/>
            </a:endParaRPr>
          </a:p>
        </p:txBody>
      </p:sp>
      <p:sp>
        <p:nvSpPr>
          <p:cNvPr id="28718" name="순서도: 대체 처리 24" descr="넓은 하향 대각선"/>
          <p:cNvSpPr>
            <a:spLocks noChangeArrowheads="1"/>
          </p:cNvSpPr>
          <p:nvPr/>
        </p:nvSpPr>
        <p:spPr bwMode="auto">
          <a:xfrm>
            <a:off x="5169024" y="5392244"/>
            <a:ext cx="1752600" cy="2215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995363" eaLnBrk="0" latinLnBrk="0" hangingPunct="0">
              <a:lnSpc>
                <a:spcPct val="90000"/>
              </a:lnSpc>
              <a:buClr>
                <a:srgbClr val="969696"/>
              </a:buClr>
              <a:buSzPct val="80000"/>
              <a:buFont typeface="HY울릉도B" pitchFamily="18" charset="-127"/>
              <a:buNone/>
            </a:pPr>
            <a:r>
              <a:rPr lang="en-US" altLang="ko-KR" sz="800" dirty="0">
                <a:ea typeface="나눔고딕 ExtraBold" pitchFamily="50" charset="-127"/>
              </a:rPr>
              <a:t>National Meteorological</a:t>
            </a:r>
          </a:p>
          <a:p>
            <a:pPr algn="ctr" defTabSz="995363" eaLnBrk="0" latinLnBrk="0" hangingPunct="0">
              <a:lnSpc>
                <a:spcPct val="90000"/>
              </a:lnSpc>
              <a:buClr>
                <a:srgbClr val="969696"/>
              </a:buClr>
              <a:buSzPct val="80000"/>
              <a:buFont typeface="HY울릉도B" pitchFamily="18" charset="-127"/>
              <a:buNone/>
            </a:pPr>
            <a:r>
              <a:rPr lang="en-US" altLang="ko-KR" sz="800" dirty="0">
                <a:ea typeface="나눔고딕 ExtraBold" pitchFamily="50" charset="-127"/>
              </a:rPr>
              <a:t> Satellite center</a:t>
            </a:r>
            <a:endParaRPr lang="ko-KR" altLang="ko-KR" sz="800" dirty="0">
              <a:ea typeface="나눔고딕 ExtraBold" pitchFamily="50" charset="-127"/>
            </a:endParaRPr>
          </a:p>
        </p:txBody>
      </p:sp>
      <p:sp>
        <p:nvSpPr>
          <p:cNvPr id="28719" name="순서도: 대체 처리 24"/>
          <p:cNvSpPr>
            <a:spLocks noChangeArrowheads="1"/>
          </p:cNvSpPr>
          <p:nvPr/>
        </p:nvSpPr>
        <p:spPr bwMode="auto">
          <a:xfrm>
            <a:off x="6860786" y="5420915"/>
            <a:ext cx="1177925" cy="1222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995363" eaLnBrk="0" latinLnBrk="0" hangingPunct="0">
              <a:lnSpc>
                <a:spcPct val="90000"/>
              </a:lnSpc>
              <a:buClr>
                <a:srgbClr val="969696"/>
              </a:buClr>
              <a:buSzPct val="80000"/>
              <a:buFont typeface="HY울릉도B" pitchFamily="18" charset="-127"/>
              <a:buNone/>
            </a:pPr>
            <a:r>
              <a:rPr lang="en-US" altLang="ko-KR" sz="900" dirty="0">
                <a:ea typeface="나눔고딕 ExtraBold" pitchFamily="50" charset="-127"/>
              </a:rPr>
              <a:t>Weather Radar Center</a:t>
            </a:r>
            <a:endParaRPr lang="ko-KR" altLang="ko-KR" sz="900" dirty="0">
              <a:ea typeface="나눔고딕 ExtraBold" pitchFamily="50" charset="-127"/>
            </a:endParaRPr>
          </a:p>
        </p:txBody>
      </p:sp>
      <p:sp>
        <p:nvSpPr>
          <p:cNvPr id="103" name="순서도: 대체 처리 24"/>
          <p:cNvSpPr>
            <a:spLocks noChangeArrowheads="1"/>
          </p:cNvSpPr>
          <p:nvPr/>
        </p:nvSpPr>
        <p:spPr bwMode="auto">
          <a:xfrm>
            <a:off x="8142618" y="5433971"/>
            <a:ext cx="1365758" cy="124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995363" eaLnBrk="0" latinLnBrk="0" hangingPunct="0">
              <a:lnSpc>
                <a:spcPct val="90000"/>
              </a:lnSpc>
              <a:buClr>
                <a:srgbClr val="969696"/>
              </a:buClr>
              <a:buSzPct val="80000"/>
              <a:buFont typeface="HY울릉도B" pitchFamily="18" charset="-127"/>
              <a:buNone/>
            </a:pPr>
            <a:r>
              <a:rPr lang="en-US" altLang="ko-KR" sz="900" dirty="0" smtClean="0">
                <a:ea typeface="나눔고딕 ExtraBold" pitchFamily="50" charset="-127"/>
              </a:rPr>
              <a:t>National  Typhoon Center</a:t>
            </a:r>
            <a:endParaRPr lang="ko-KR" altLang="ko-KR" sz="900" dirty="0">
              <a:ea typeface="나눔고딕 ExtraBold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28464" y="1982788"/>
            <a:ext cx="3600574" cy="4406900"/>
            <a:chOff x="128464" y="1982788"/>
            <a:chExt cx="3600574" cy="4406900"/>
          </a:xfrm>
        </p:grpSpPr>
        <p:grpSp>
          <p:nvGrpSpPr>
            <p:cNvPr id="2" name="그룹 1"/>
            <p:cNvGrpSpPr/>
            <p:nvPr/>
          </p:nvGrpSpPr>
          <p:grpSpPr>
            <a:xfrm>
              <a:off x="128464" y="1982788"/>
              <a:ext cx="3600574" cy="4406900"/>
              <a:chOff x="128464" y="1982788"/>
              <a:chExt cx="3600574" cy="4406900"/>
            </a:xfrm>
          </p:grpSpPr>
          <p:pic>
            <p:nvPicPr>
              <p:cNvPr id="28673" name="그림 171" descr="그림1.jpg"/>
              <p:cNvPicPr>
                <a:picLocks noChangeAspect="1"/>
              </p:cNvPicPr>
              <p:nvPr/>
            </p:nvPicPr>
            <p:blipFill>
              <a:blip r:embed="rId15" cstate="print"/>
              <a:srcRect l="2531" t="1862" r="2531" b="2344"/>
              <a:stretch>
                <a:fillRect/>
              </a:stretch>
            </p:blipFill>
            <p:spPr bwMode="auto">
              <a:xfrm>
                <a:off x="560388" y="2024063"/>
                <a:ext cx="3065462" cy="43576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674" name="Picture 30" descr="1"/>
              <p:cNvPicPr>
                <a:picLocks noChangeAspect="1" noChangeArrowheads="1"/>
              </p:cNvPicPr>
              <p:nvPr/>
            </p:nvPicPr>
            <p:blipFill>
              <a:blip r:embed="rId16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1603375" y="3597275"/>
                <a:ext cx="590550" cy="581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675" name="Picture 30" descr="1"/>
              <p:cNvPicPr>
                <a:picLocks noChangeAspect="1" noChangeArrowheads="1"/>
              </p:cNvPicPr>
              <p:nvPr/>
            </p:nvPicPr>
            <p:blipFill>
              <a:blip r:embed="rId16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2641600" y="2305050"/>
                <a:ext cx="590550" cy="581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676" name="Picture 30" descr="1"/>
              <p:cNvPicPr>
                <a:picLocks noChangeAspect="1" noChangeArrowheads="1"/>
              </p:cNvPicPr>
              <p:nvPr/>
            </p:nvPicPr>
            <p:blipFill>
              <a:blip r:embed="rId16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2835275" y="4679950"/>
                <a:ext cx="590550" cy="581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677" name="Picture 30" descr="1"/>
              <p:cNvPicPr>
                <a:picLocks noChangeAspect="1" noChangeArrowheads="1"/>
              </p:cNvPicPr>
              <p:nvPr/>
            </p:nvPicPr>
            <p:blipFill>
              <a:blip r:embed="rId16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1330325" y="4581128"/>
                <a:ext cx="590550" cy="581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678" name="Picture 30" descr="1"/>
              <p:cNvPicPr>
                <a:picLocks noChangeAspect="1" noChangeArrowheads="1"/>
              </p:cNvPicPr>
              <p:nvPr/>
            </p:nvPicPr>
            <p:blipFill>
              <a:blip r:embed="rId16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576263" y="5688013"/>
                <a:ext cx="590550" cy="581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679" name="Picture 30" descr="1"/>
              <p:cNvPicPr>
                <a:picLocks noChangeAspect="1" noChangeArrowheads="1"/>
              </p:cNvPicPr>
              <p:nvPr/>
            </p:nvPicPr>
            <p:blipFill>
              <a:blip r:embed="rId16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862013" y="2752725"/>
                <a:ext cx="590550" cy="581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3" name="직사각형 172"/>
              <p:cNvSpPr/>
              <p:nvPr/>
            </p:nvSpPr>
            <p:spPr>
              <a:xfrm>
                <a:off x="2216150" y="5589588"/>
                <a:ext cx="1512888" cy="792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 sz="1600">
                  <a:solidFill>
                    <a:srgbClr val="FFFFFF"/>
                  </a:solidFill>
                  <a:latin typeface="Arial" charset="0"/>
                  <a:ea typeface="HY헤드라인M" pitchFamily="18" charset="-127"/>
                  <a:cs typeface="Arial" charset="0"/>
                </a:endParaRPr>
              </a:p>
            </p:txBody>
          </p:sp>
          <p:sp>
            <p:nvSpPr>
              <p:cNvPr id="214" name="직사각형 213"/>
              <p:cNvSpPr/>
              <p:nvPr/>
            </p:nvSpPr>
            <p:spPr>
              <a:xfrm>
                <a:off x="2851150" y="2211388"/>
                <a:ext cx="503238" cy="714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 sz="1600">
                  <a:solidFill>
                    <a:srgbClr val="FFFFFF"/>
                  </a:solidFill>
                  <a:latin typeface="Arial" charset="0"/>
                  <a:ea typeface="HY헤드라인M" pitchFamily="18" charset="-127"/>
                  <a:cs typeface="Arial" charset="0"/>
                </a:endParaRPr>
              </a:p>
            </p:txBody>
          </p:sp>
          <p:sp>
            <p:nvSpPr>
              <p:cNvPr id="215" name="직사각형 214"/>
              <p:cNvSpPr>
                <a:spLocks noChangeArrowheads="1"/>
              </p:cNvSpPr>
              <p:nvPr/>
            </p:nvSpPr>
            <p:spPr bwMode="auto">
              <a:xfrm rot="-3139459">
                <a:off x="514350" y="3027363"/>
                <a:ext cx="503237" cy="71438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/>
                <a:endParaRPr lang="ko-KR" altLang="en-US" sz="1600">
                  <a:solidFill>
                    <a:srgbClr val="FFFFFF"/>
                  </a:solidFill>
                  <a:latin typeface="Arial" charset="0"/>
                  <a:ea typeface="HY헤드라인M" pitchFamily="18" charset="-127"/>
                  <a:cs typeface="Arial" charset="0"/>
                </a:endParaRPr>
              </a:p>
            </p:txBody>
          </p:sp>
          <p:sp>
            <p:nvSpPr>
              <p:cNvPr id="28683" name="Rectangle 100"/>
              <p:cNvSpPr>
                <a:spLocks noChangeArrowheads="1"/>
              </p:cNvSpPr>
              <p:nvPr/>
            </p:nvSpPr>
            <p:spPr bwMode="auto">
              <a:xfrm>
                <a:off x="3598863" y="1982788"/>
                <a:ext cx="69850" cy="44069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>
                  <a:ea typeface="나눔고딕 ExtraBold" pitchFamily="50" charset="-127"/>
                </a:endParaRPr>
              </a:p>
            </p:txBody>
          </p:sp>
          <p:grpSp>
            <p:nvGrpSpPr>
              <p:cNvPr id="28684" name="Group 79"/>
              <p:cNvGrpSpPr>
                <a:grpSpLocks/>
              </p:cNvGrpSpPr>
              <p:nvPr/>
            </p:nvGrpSpPr>
            <p:grpSpPr bwMode="auto">
              <a:xfrm>
                <a:off x="1335088" y="2346325"/>
                <a:ext cx="657225" cy="644525"/>
                <a:chOff x="849" y="1485"/>
                <a:chExt cx="399" cy="393"/>
              </a:xfrm>
            </p:grpSpPr>
            <p:pic>
              <p:nvPicPr>
                <p:cNvPr id="28752" name="Picture 30" descr="1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849" y="1485"/>
                  <a:ext cx="399" cy="3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4" name="타원 83"/>
                <p:cNvSpPr>
                  <a:spLocks noChangeArrowheads="1"/>
                </p:cNvSpPr>
                <p:nvPr/>
              </p:nvSpPr>
              <p:spPr bwMode="auto">
                <a:xfrm>
                  <a:off x="873" y="1501"/>
                  <a:ext cx="359" cy="357"/>
                </a:xfrm>
                <a:prstGeom prst="ellipse">
                  <a:avLst/>
                </a:prstGeom>
                <a:noFill/>
                <a:ln w="57150" algn="ctr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ko-KR" altLang="en-US" sz="1600">
                    <a:solidFill>
                      <a:srgbClr val="FFFFFF"/>
                    </a:solidFill>
                    <a:latin typeface="Arial" charset="0"/>
                    <a:ea typeface="HY헤드라인M" pitchFamily="18" charset="-127"/>
                    <a:cs typeface="Arial" charset="0"/>
                  </a:endParaRPr>
                </a:p>
              </p:txBody>
            </p:sp>
          </p:grpSp>
          <p:pic>
            <p:nvPicPr>
              <p:cNvPr id="28696" name="그림 132" descr="천리안위성02.png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993776" y="3126234"/>
                <a:ext cx="838200" cy="781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697" name="Picture 22" descr="kma.png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 l="24146" r="18896" b="30658"/>
              <a:stretch>
                <a:fillRect/>
              </a:stretch>
            </p:blipFill>
            <p:spPr bwMode="auto">
              <a:xfrm>
                <a:off x="128464" y="3284984"/>
                <a:ext cx="874712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8709" name="Group 74"/>
              <p:cNvGrpSpPr>
                <a:grpSpLocks/>
              </p:cNvGrpSpPr>
              <p:nvPr/>
            </p:nvGrpSpPr>
            <p:grpSpPr bwMode="auto">
              <a:xfrm>
                <a:off x="1454150" y="2522538"/>
                <a:ext cx="428625" cy="285750"/>
                <a:chOff x="828" y="1629"/>
                <a:chExt cx="270" cy="180"/>
              </a:xfrm>
            </p:grpSpPr>
            <p:sp>
              <p:nvSpPr>
                <p:cNvPr id="28734" name="WordArt 72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828" y="1629"/>
                  <a:ext cx="270" cy="18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altLang="ko-KR" sz="1000" kern="10">
                      <a:ln w="3810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latin typeface="나눔고딕 ExtraBold"/>
                      <a:ea typeface="나눔고딕 ExtraBold"/>
                    </a:rPr>
                    <a:t>Head</a:t>
                  </a:r>
                </a:p>
                <a:p>
                  <a:pPr algn="ctr"/>
                  <a:r>
                    <a:rPr lang="en-US" altLang="ko-KR" sz="1000" kern="10">
                      <a:ln w="3810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latin typeface="나눔고딕 ExtraBold"/>
                      <a:ea typeface="나눔고딕 ExtraBold"/>
                    </a:rPr>
                    <a:t>quarter</a:t>
                  </a:r>
                  <a:endParaRPr lang="ko-KR" altLang="en-US" sz="1000" kern="10">
                    <a:ln w="381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latin typeface="나눔고딕 ExtraBold"/>
                    <a:ea typeface="나눔고딕 ExtraBold"/>
                  </a:endParaRPr>
                </a:p>
              </p:txBody>
            </p:sp>
            <p:sp>
              <p:nvSpPr>
                <p:cNvPr id="28735" name="WordArt 73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828" y="1629"/>
                  <a:ext cx="270" cy="18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altLang="ko-KR" sz="1000" kern="10">
                      <a:ln w="9525">
                        <a:noFill/>
                        <a:round/>
                        <a:headEnd/>
                        <a:tailEnd/>
                      </a:ln>
                      <a:latin typeface="나눔고딕 ExtraBold"/>
                      <a:ea typeface="나눔고딕 ExtraBold"/>
                    </a:rPr>
                    <a:t>Head</a:t>
                  </a:r>
                </a:p>
                <a:p>
                  <a:pPr algn="ctr"/>
                  <a:r>
                    <a:rPr lang="en-US" altLang="ko-KR" sz="1000" kern="10">
                      <a:ln w="9525">
                        <a:noFill/>
                        <a:round/>
                        <a:headEnd/>
                        <a:tailEnd/>
                      </a:ln>
                      <a:latin typeface="나눔고딕 ExtraBold"/>
                      <a:ea typeface="나눔고딕 ExtraBold"/>
                    </a:rPr>
                    <a:t>quarter</a:t>
                  </a:r>
                  <a:endParaRPr lang="ko-KR" altLang="en-US" sz="1000" kern="10">
                    <a:ln w="9525">
                      <a:noFill/>
                      <a:round/>
                      <a:headEnd/>
                      <a:tailEnd/>
                    </a:ln>
                    <a:latin typeface="나눔고딕 ExtraBold"/>
                    <a:ea typeface="나눔고딕 ExtraBold"/>
                  </a:endParaRPr>
                </a:p>
              </p:txBody>
            </p:sp>
          </p:grpSp>
          <p:grpSp>
            <p:nvGrpSpPr>
              <p:cNvPr id="28710" name="Group 78"/>
              <p:cNvGrpSpPr>
                <a:grpSpLocks/>
              </p:cNvGrpSpPr>
              <p:nvPr/>
            </p:nvGrpSpPr>
            <p:grpSpPr bwMode="auto">
              <a:xfrm>
                <a:off x="2646363" y="2446338"/>
                <a:ext cx="609600" cy="285750"/>
                <a:chOff x="1714" y="1525"/>
                <a:chExt cx="384" cy="180"/>
              </a:xfrm>
            </p:grpSpPr>
            <p:sp>
              <p:nvSpPr>
                <p:cNvPr id="28732" name="WordArt 76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714" y="1525"/>
                  <a:ext cx="384" cy="18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altLang="ko-KR" sz="1000" kern="10">
                      <a:ln w="3810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latin typeface="나눔고딕 ExtraBold"/>
                      <a:ea typeface="나눔고딕 ExtraBold"/>
                    </a:rPr>
                    <a:t>Gangwon </a:t>
                  </a:r>
                </a:p>
                <a:p>
                  <a:pPr algn="ctr"/>
                  <a:r>
                    <a:rPr lang="en-US" altLang="ko-KR" sz="1000" kern="10">
                      <a:ln w="3810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latin typeface="나눔고딕 ExtraBold"/>
                      <a:ea typeface="나눔고딕 ExtraBold"/>
                    </a:rPr>
                    <a:t>R.M.O</a:t>
                  </a:r>
                  <a:endParaRPr lang="ko-KR" altLang="en-US" sz="1000" kern="10">
                    <a:ln w="381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latin typeface="나눔고딕 ExtraBold"/>
                    <a:ea typeface="나눔고딕 ExtraBold"/>
                  </a:endParaRPr>
                </a:p>
              </p:txBody>
            </p:sp>
            <p:sp>
              <p:nvSpPr>
                <p:cNvPr id="28733" name="WordArt 77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714" y="1525"/>
                  <a:ext cx="384" cy="18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altLang="ko-KR" sz="1000" kern="10" dirty="0" err="1">
                      <a:ln w="9525">
                        <a:noFill/>
                        <a:round/>
                        <a:headEnd/>
                        <a:tailEnd/>
                      </a:ln>
                      <a:latin typeface="나눔고딕 ExtraBold"/>
                      <a:ea typeface="나눔고딕 ExtraBold"/>
                    </a:rPr>
                    <a:t>Gangwon</a:t>
                  </a:r>
                  <a:r>
                    <a:rPr lang="en-US" altLang="ko-KR" sz="1000" kern="10" dirty="0">
                      <a:ln w="9525">
                        <a:noFill/>
                        <a:round/>
                        <a:headEnd/>
                        <a:tailEnd/>
                      </a:ln>
                      <a:latin typeface="나눔고딕 ExtraBold"/>
                      <a:ea typeface="나눔고딕 ExtraBold"/>
                    </a:rPr>
                    <a:t> </a:t>
                  </a:r>
                </a:p>
                <a:p>
                  <a:pPr algn="ctr"/>
                  <a:r>
                    <a:rPr lang="en-US" altLang="ko-KR" sz="1000" kern="10" dirty="0">
                      <a:ln w="9525">
                        <a:noFill/>
                        <a:round/>
                        <a:headEnd/>
                        <a:tailEnd/>
                      </a:ln>
                      <a:latin typeface="나눔고딕 ExtraBold"/>
                      <a:ea typeface="나눔고딕 ExtraBold"/>
                    </a:rPr>
                    <a:t>R.M.O</a:t>
                  </a:r>
                  <a:endParaRPr lang="ko-KR" altLang="en-US" sz="1000" kern="10" dirty="0">
                    <a:ln w="9525">
                      <a:noFill/>
                      <a:round/>
                      <a:headEnd/>
                      <a:tailEnd/>
                    </a:ln>
                    <a:latin typeface="나눔고딕 ExtraBold"/>
                    <a:ea typeface="나눔고딕 ExtraBold"/>
                  </a:endParaRPr>
                </a:p>
              </p:txBody>
            </p:sp>
          </p:grpSp>
          <p:grpSp>
            <p:nvGrpSpPr>
              <p:cNvPr id="28711" name="Group 83"/>
              <p:cNvGrpSpPr>
                <a:grpSpLocks/>
              </p:cNvGrpSpPr>
              <p:nvPr/>
            </p:nvGrpSpPr>
            <p:grpSpPr bwMode="auto">
              <a:xfrm>
                <a:off x="920750" y="2892425"/>
                <a:ext cx="454025" cy="285750"/>
                <a:chOff x="-105" y="1889"/>
                <a:chExt cx="384" cy="180"/>
              </a:xfrm>
            </p:grpSpPr>
            <p:sp>
              <p:nvSpPr>
                <p:cNvPr id="28730" name="WordArt 81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-105" y="1889"/>
                  <a:ext cx="384" cy="18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altLang="ko-KR" sz="1000" kern="10">
                      <a:ln w="3810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latin typeface="나눔고딕 ExtraBold"/>
                      <a:ea typeface="나눔고딕 ExtraBold"/>
                    </a:rPr>
                    <a:t>Aviation</a:t>
                  </a:r>
                </a:p>
                <a:p>
                  <a:pPr algn="ctr"/>
                  <a:r>
                    <a:rPr lang="en-US" altLang="ko-KR" sz="1000" kern="10">
                      <a:ln w="3810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latin typeface="나눔고딕 ExtraBold"/>
                      <a:ea typeface="나눔고딕 ExtraBold"/>
                    </a:rPr>
                    <a:t>R.M.O</a:t>
                  </a:r>
                  <a:endParaRPr lang="ko-KR" altLang="en-US" sz="1000" kern="10">
                    <a:ln w="381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latin typeface="나눔고딕 ExtraBold"/>
                    <a:ea typeface="나눔고딕 ExtraBold"/>
                  </a:endParaRPr>
                </a:p>
              </p:txBody>
            </p:sp>
            <p:sp>
              <p:nvSpPr>
                <p:cNvPr id="28731" name="WordArt 82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-105" y="1889"/>
                  <a:ext cx="384" cy="18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altLang="ko-KR" sz="1000" kern="10">
                      <a:ln w="9525">
                        <a:noFill/>
                        <a:round/>
                        <a:headEnd/>
                        <a:tailEnd/>
                      </a:ln>
                      <a:latin typeface="나눔고딕 ExtraBold"/>
                      <a:ea typeface="나눔고딕 ExtraBold"/>
                    </a:rPr>
                    <a:t>Aviation</a:t>
                  </a:r>
                </a:p>
                <a:p>
                  <a:pPr algn="ctr"/>
                  <a:r>
                    <a:rPr lang="en-US" altLang="ko-KR" sz="1000" kern="10">
                      <a:ln w="9525">
                        <a:noFill/>
                        <a:round/>
                        <a:headEnd/>
                        <a:tailEnd/>
                      </a:ln>
                      <a:latin typeface="나눔고딕 ExtraBold"/>
                      <a:ea typeface="나눔고딕 ExtraBold"/>
                    </a:rPr>
                    <a:t>R.M.O</a:t>
                  </a:r>
                  <a:endParaRPr lang="ko-KR" altLang="en-US" sz="1000" kern="10">
                    <a:ln w="9525">
                      <a:noFill/>
                      <a:round/>
                      <a:headEnd/>
                      <a:tailEnd/>
                    </a:ln>
                    <a:latin typeface="나눔고딕 ExtraBold"/>
                    <a:ea typeface="나눔고딕 ExtraBold"/>
                  </a:endParaRPr>
                </a:p>
              </p:txBody>
            </p:sp>
          </p:grpSp>
          <p:grpSp>
            <p:nvGrpSpPr>
              <p:cNvPr id="28712" name="Group 87"/>
              <p:cNvGrpSpPr>
                <a:grpSpLocks/>
              </p:cNvGrpSpPr>
              <p:nvPr/>
            </p:nvGrpSpPr>
            <p:grpSpPr bwMode="auto">
              <a:xfrm>
                <a:off x="1684338" y="3735388"/>
                <a:ext cx="422275" cy="285750"/>
                <a:chOff x="24" y="2312"/>
                <a:chExt cx="303" cy="180"/>
              </a:xfrm>
            </p:grpSpPr>
            <p:sp>
              <p:nvSpPr>
                <p:cNvPr id="28728" name="WordArt 85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4" y="2312"/>
                  <a:ext cx="303" cy="18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altLang="ko-KR" sz="1000" kern="10">
                      <a:ln w="3810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latin typeface="나눔고딕 ExtraBold"/>
                      <a:ea typeface="나눔고딕 ExtraBold"/>
                    </a:rPr>
                    <a:t>Daejeon</a:t>
                  </a:r>
                </a:p>
                <a:p>
                  <a:pPr algn="ctr"/>
                  <a:r>
                    <a:rPr lang="en-US" altLang="ko-KR" sz="1000" kern="10">
                      <a:ln w="3810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latin typeface="나눔고딕 ExtraBold"/>
                      <a:ea typeface="나눔고딕 ExtraBold"/>
                    </a:rPr>
                    <a:t>R.M.O</a:t>
                  </a:r>
                  <a:endParaRPr lang="ko-KR" altLang="en-US" sz="1000" kern="10">
                    <a:ln w="381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latin typeface="나눔고딕 ExtraBold"/>
                    <a:ea typeface="나눔고딕 ExtraBold"/>
                  </a:endParaRPr>
                </a:p>
              </p:txBody>
            </p:sp>
            <p:sp>
              <p:nvSpPr>
                <p:cNvPr id="28729" name="WordArt 86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4" y="2312"/>
                  <a:ext cx="303" cy="18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altLang="ko-KR" sz="1000" kern="10">
                      <a:ln w="9525">
                        <a:noFill/>
                        <a:round/>
                        <a:headEnd/>
                        <a:tailEnd/>
                      </a:ln>
                      <a:latin typeface="나눔고딕 ExtraBold"/>
                      <a:ea typeface="나눔고딕 ExtraBold"/>
                    </a:rPr>
                    <a:t>Daejeon</a:t>
                  </a:r>
                </a:p>
                <a:p>
                  <a:pPr algn="ctr"/>
                  <a:r>
                    <a:rPr lang="en-US" altLang="ko-KR" sz="1000" kern="10">
                      <a:ln w="9525">
                        <a:noFill/>
                        <a:round/>
                        <a:headEnd/>
                        <a:tailEnd/>
                      </a:ln>
                      <a:latin typeface="나눔고딕 ExtraBold"/>
                      <a:ea typeface="나눔고딕 ExtraBold"/>
                    </a:rPr>
                    <a:t>R.M.O</a:t>
                  </a:r>
                  <a:endParaRPr lang="ko-KR" altLang="en-US" sz="1000" kern="10">
                    <a:ln w="9525">
                      <a:noFill/>
                      <a:round/>
                      <a:headEnd/>
                      <a:tailEnd/>
                    </a:ln>
                    <a:latin typeface="나눔고딕 ExtraBold"/>
                    <a:ea typeface="나눔고딕 ExtraBold"/>
                  </a:endParaRPr>
                </a:p>
              </p:txBody>
            </p:sp>
          </p:grpSp>
          <p:grpSp>
            <p:nvGrpSpPr>
              <p:cNvPr id="28713" name="Group 91"/>
              <p:cNvGrpSpPr>
                <a:grpSpLocks/>
              </p:cNvGrpSpPr>
              <p:nvPr/>
            </p:nvGrpSpPr>
            <p:grpSpPr bwMode="auto">
              <a:xfrm>
                <a:off x="1384300" y="4722835"/>
                <a:ext cx="481013" cy="328614"/>
                <a:chOff x="-95" y="3017"/>
                <a:chExt cx="303" cy="207"/>
              </a:xfrm>
            </p:grpSpPr>
            <p:sp>
              <p:nvSpPr>
                <p:cNvPr id="28726" name="WordArt 89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-95" y="3044"/>
                  <a:ext cx="303" cy="18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altLang="ko-KR" sz="1000" kern="10">
                      <a:ln w="3810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latin typeface="나눔고딕 ExtraBold"/>
                      <a:ea typeface="나눔고딕 ExtraBold"/>
                    </a:rPr>
                    <a:t>Gwangju</a:t>
                  </a:r>
                </a:p>
                <a:p>
                  <a:pPr algn="ctr"/>
                  <a:r>
                    <a:rPr lang="en-US" altLang="ko-KR" sz="1000" kern="10">
                      <a:ln w="3810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latin typeface="나눔고딕 ExtraBold"/>
                      <a:ea typeface="나눔고딕 ExtraBold"/>
                    </a:rPr>
                    <a:t>R.M.O</a:t>
                  </a:r>
                  <a:endParaRPr lang="ko-KR" altLang="en-US" sz="1000" kern="10">
                    <a:ln w="381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latin typeface="나눔고딕 ExtraBold"/>
                    <a:ea typeface="나눔고딕 ExtraBold"/>
                  </a:endParaRPr>
                </a:p>
              </p:txBody>
            </p:sp>
            <p:sp>
              <p:nvSpPr>
                <p:cNvPr id="28727" name="WordArt 90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-95" y="3017"/>
                  <a:ext cx="303" cy="18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altLang="ko-KR" sz="1000" kern="10" dirty="0" err="1">
                      <a:ln w="9525">
                        <a:noFill/>
                        <a:round/>
                        <a:headEnd/>
                        <a:tailEnd/>
                      </a:ln>
                      <a:latin typeface="나눔고딕 ExtraBold"/>
                      <a:ea typeface="나눔고딕 ExtraBold"/>
                    </a:rPr>
                    <a:t>Gwangju</a:t>
                  </a:r>
                  <a:endParaRPr lang="en-US" altLang="ko-KR" sz="1000" kern="10" dirty="0">
                    <a:ln w="9525">
                      <a:noFill/>
                      <a:round/>
                      <a:headEnd/>
                      <a:tailEnd/>
                    </a:ln>
                    <a:latin typeface="나눔고딕 ExtraBold"/>
                    <a:ea typeface="나눔고딕 ExtraBold"/>
                  </a:endParaRPr>
                </a:p>
                <a:p>
                  <a:pPr algn="ctr"/>
                  <a:r>
                    <a:rPr lang="en-US" altLang="ko-KR" sz="1000" kern="10" dirty="0">
                      <a:ln w="9525">
                        <a:noFill/>
                        <a:round/>
                        <a:headEnd/>
                        <a:tailEnd/>
                      </a:ln>
                      <a:latin typeface="나눔고딕 ExtraBold"/>
                      <a:ea typeface="나눔고딕 ExtraBold"/>
                    </a:rPr>
                    <a:t>R.M.O</a:t>
                  </a:r>
                  <a:endParaRPr lang="ko-KR" altLang="en-US" sz="1000" kern="10" dirty="0">
                    <a:ln w="9525">
                      <a:noFill/>
                      <a:round/>
                      <a:headEnd/>
                      <a:tailEnd/>
                    </a:ln>
                    <a:latin typeface="나눔고딕 ExtraBold"/>
                    <a:ea typeface="나눔고딕 ExtraBold"/>
                  </a:endParaRPr>
                </a:p>
              </p:txBody>
            </p:sp>
          </p:grpSp>
          <p:grpSp>
            <p:nvGrpSpPr>
              <p:cNvPr id="28714" name="Group 95"/>
              <p:cNvGrpSpPr>
                <a:grpSpLocks/>
              </p:cNvGrpSpPr>
              <p:nvPr/>
            </p:nvGrpSpPr>
            <p:grpSpPr bwMode="auto">
              <a:xfrm>
                <a:off x="2967038" y="4819650"/>
                <a:ext cx="330200" cy="285750"/>
                <a:chOff x="1822" y="3041"/>
                <a:chExt cx="303" cy="180"/>
              </a:xfrm>
            </p:grpSpPr>
            <p:sp>
              <p:nvSpPr>
                <p:cNvPr id="28724" name="WordArt 93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822" y="3041"/>
                  <a:ext cx="303" cy="18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altLang="ko-KR" sz="1000" kern="10">
                      <a:ln w="3810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latin typeface="나눔고딕 ExtraBold"/>
                      <a:ea typeface="나눔고딕 ExtraBold"/>
                    </a:rPr>
                    <a:t>Pusan</a:t>
                  </a:r>
                </a:p>
                <a:p>
                  <a:pPr algn="ctr"/>
                  <a:r>
                    <a:rPr lang="en-US" altLang="ko-KR" sz="1000" kern="10">
                      <a:ln w="3810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latin typeface="나눔고딕 ExtraBold"/>
                      <a:ea typeface="나눔고딕 ExtraBold"/>
                    </a:rPr>
                    <a:t>R.M.O</a:t>
                  </a:r>
                  <a:endParaRPr lang="ko-KR" altLang="en-US" sz="1000" kern="10">
                    <a:ln w="381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latin typeface="나눔고딕 ExtraBold"/>
                    <a:ea typeface="나눔고딕 ExtraBold"/>
                  </a:endParaRPr>
                </a:p>
              </p:txBody>
            </p:sp>
            <p:sp>
              <p:nvSpPr>
                <p:cNvPr id="28725" name="WordArt 9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822" y="3041"/>
                  <a:ext cx="303" cy="18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altLang="ko-KR" sz="1000" kern="10">
                      <a:ln w="9525">
                        <a:noFill/>
                        <a:round/>
                        <a:headEnd/>
                        <a:tailEnd/>
                      </a:ln>
                      <a:latin typeface="나눔고딕 ExtraBold"/>
                      <a:ea typeface="나눔고딕 ExtraBold"/>
                    </a:rPr>
                    <a:t>Pusan</a:t>
                  </a:r>
                </a:p>
                <a:p>
                  <a:pPr algn="ctr"/>
                  <a:r>
                    <a:rPr lang="en-US" altLang="ko-KR" sz="1000" kern="10">
                      <a:ln w="9525">
                        <a:noFill/>
                        <a:round/>
                        <a:headEnd/>
                        <a:tailEnd/>
                      </a:ln>
                      <a:latin typeface="나눔고딕 ExtraBold"/>
                      <a:ea typeface="나눔고딕 ExtraBold"/>
                    </a:rPr>
                    <a:t>R.M.O</a:t>
                  </a:r>
                  <a:endParaRPr lang="ko-KR" altLang="en-US" sz="1000" kern="10">
                    <a:ln w="9525">
                      <a:noFill/>
                      <a:round/>
                      <a:headEnd/>
                      <a:tailEnd/>
                    </a:ln>
                    <a:latin typeface="나눔고딕 ExtraBold"/>
                    <a:ea typeface="나눔고딕 ExtraBold"/>
                  </a:endParaRPr>
                </a:p>
              </p:txBody>
            </p:sp>
          </p:grpSp>
          <p:grpSp>
            <p:nvGrpSpPr>
              <p:cNvPr id="28715" name="Group 99"/>
              <p:cNvGrpSpPr>
                <a:grpSpLocks/>
              </p:cNvGrpSpPr>
              <p:nvPr/>
            </p:nvGrpSpPr>
            <p:grpSpPr bwMode="auto">
              <a:xfrm>
                <a:off x="704850" y="5835650"/>
                <a:ext cx="330200" cy="285750"/>
                <a:chOff x="444" y="3676"/>
                <a:chExt cx="208" cy="180"/>
              </a:xfrm>
            </p:grpSpPr>
            <p:sp>
              <p:nvSpPr>
                <p:cNvPr id="28722" name="WordArt 97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44" y="3676"/>
                  <a:ext cx="208" cy="18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altLang="ko-KR" sz="1000" kern="10">
                      <a:ln w="3810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latin typeface="나눔고딕 ExtraBold"/>
                      <a:ea typeface="나눔고딕 ExtraBold"/>
                    </a:rPr>
                    <a:t>Jeju</a:t>
                  </a:r>
                </a:p>
                <a:p>
                  <a:pPr algn="ctr"/>
                  <a:r>
                    <a:rPr lang="en-US" altLang="ko-KR" sz="1000" kern="10">
                      <a:ln w="3810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latin typeface="나눔고딕 ExtraBold"/>
                      <a:ea typeface="나눔고딕 ExtraBold"/>
                    </a:rPr>
                    <a:t>R.M.O</a:t>
                  </a:r>
                  <a:endParaRPr lang="ko-KR" altLang="en-US" sz="1000" kern="10">
                    <a:ln w="381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latin typeface="나눔고딕 ExtraBold"/>
                    <a:ea typeface="나눔고딕 ExtraBold"/>
                  </a:endParaRPr>
                </a:p>
              </p:txBody>
            </p:sp>
            <p:sp>
              <p:nvSpPr>
                <p:cNvPr id="28723" name="WordArt 98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44" y="3676"/>
                  <a:ext cx="208" cy="18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altLang="ko-KR" sz="1000" kern="10">
                      <a:ln w="9525">
                        <a:noFill/>
                        <a:round/>
                        <a:headEnd/>
                        <a:tailEnd/>
                      </a:ln>
                      <a:latin typeface="나눔고딕 ExtraBold"/>
                      <a:ea typeface="나눔고딕 ExtraBold"/>
                    </a:rPr>
                    <a:t>Jeju</a:t>
                  </a:r>
                </a:p>
                <a:p>
                  <a:pPr algn="ctr"/>
                  <a:r>
                    <a:rPr lang="en-US" altLang="ko-KR" sz="1000" kern="10">
                      <a:ln w="9525">
                        <a:noFill/>
                        <a:round/>
                        <a:headEnd/>
                        <a:tailEnd/>
                      </a:ln>
                      <a:latin typeface="나눔고딕 ExtraBold"/>
                      <a:ea typeface="나눔고딕 ExtraBold"/>
                    </a:rPr>
                    <a:t>R.M.O</a:t>
                  </a:r>
                  <a:endParaRPr lang="ko-KR" altLang="en-US" sz="1000" kern="10">
                    <a:ln w="9525">
                      <a:noFill/>
                      <a:round/>
                      <a:headEnd/>
                      <a:tailEnd/>
                    </a:ln>
                    <a:latin typeface="나눔고딕 ExtraBold"/>
                    <a:ea typeface="나눔고딕 ExtraBold"/>
                  </a:endParaRPr>
                </a:p>
              </p:txBody>
            </p:sp>
          </p:grpSp>
        </p:grpSp>
        <p:pic>
          <p:nvPicPr>
            <p:cNvPr id="97" name="Picture 30" descr="1"/>
            <p:cNvPicPr>
              <a:picLocks noChangeAspect="1" noChangeArrowheads="1"/>
            </p:cNvPicPr>
            <p:nvPr/>
          </p:nvPicPr>
          <p:blipFill>
            <a:blip r:embed="rId16" cstate="print">
              <a:grayscl/>
            </a:blip>
            <a:srcRect/>
            <a:stretch>
              <a:fillRect/>
            </a:stretch>
          </p:blipFill>
          <p:spPr bwMode="auto">
            <a:xfrm>
              <a:off x="1386309" y="2919983"/>
              <a:ext cx="59055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8" name="Group 78"/>
            <p:cNvGrpSpPr>
              <a:grpSpLocks/>
            </p:cNvGrpSpPr>
            <p:nvPr/>
          </p:nvGrpSpPr>
          <p:grpSpPr bwMode="auto">
            <a:xfrm>
              <a:off x="1391072" y="3061271"/>
              <a:ext cx="609600" cy="285750"/>
              <a:chOff x="1714" y="1525"/>
              <a:chExt cx="384" cy="180"/>
            </a:xfrm>
          </p:grpSpPr>
          <p:sp>
            <p:nvSpPr>
              <p:cNvPr id="99" name="WordArt 7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714" y="1525"/>
                <a:ext cx="384" cy="18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ko-KR" sz="1000" kern="10">
                    <a:ln w="381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latin typeface="나눔고딕 ExtraBold"/>
                    <a:ea typeface="나눔고딕 ExtraBold"/>
                  </a:rPr>
                  <a:t>Gangwon </a:t>
                </a:r>
              </a:p>
              <a:p>
                <a:pPr algn="ctr"/>
                <a:r>
                  <a:rPr lang="en-US" altLang="ko-KR" sz="1000" kern="10">
                    <a:ln w="381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latin typeface="나눔고딕 ExtraBold"/>
                    <a:ea typeface="나눔고딕 ExtraBold"/>
                  </a:rPr>
                  <a:t>R.M.O</a:t>
                </a:r>
                <a:endParaRPr lang="ko-KR" altLang="en-US" sz="1000" kern="10"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latin typeface="나눔고딕 ExtraBold"/>
                  <a:ea typeface="나눔고딕 ExtraBold"/>
                </a:endParaRPr>
              </a:p>
            </p:txBody>
          </p:sp>
          <p:sp>
            <p:nvSpPr>
              <p:cNvPr id="102" name="WordArt 77"/>
              <p:cNvSpPr>
                <a:spLocks noChangeArrowheads="1" noChangeShapeType="1" noTextEdit="1"/>
              </p:cNvSpPr>
              <p:nvPr/>
            </p:nvSpPr>
            <p:spPr bwMode="auto">
              <a:xfrm>
                <a:off x="1754" y="1526"/>
                <a:ext cx="344" cy="17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ko-KR" sz="1000" kern="10" dirty="0" smtClean="0">
                    <a:ln w="9525">
                      <a:noFill/>
                      <a:round/>
                      <a:headEnd/>
                      <a:tailEnd/>
                    </a:ln>
                    <a:latin typeface="나눔고딕 ExtraBold"/>
                    <a:ea typeface="나눔고딕 ExtraBold"/>
                  </a:rPr>
                  <a:t>Seoul Metro.  </a:t>
                </a:r>
                <a:endParaRPr lang="en-US" altLang="ko-KR" sz="1000" kern="10" dirty="0">
                  <a:ln w="9525">
                    <a:noFill/>
                    <a:round/>
                    <a:headEnd/>
                    <a:tailEnd/>
                  </a:ln>
                  <a:latin typeface="나눔고딕 ExtraBold"/>
                  <a:ea typeface="나눔고딕 ExtraBold"/>
                </a:endParaRPr>
              </a:p>
              <a:p>
                <a:pPr algn="ctr"/>
                <a:r>
                  <a:rPr lang="en-US" altLang="ko-KR" sz="1000" kern="10" dirty="0" smtClean="0">
                    <a:ln w="9525">
                      <a:noFill/>
                      <a:round/>
                      <a:headEnd/>
                      <a:tailEnd/>
                    </a:ln>
                    <a:latin typeface="나눔고딕 ExtraBold"/>
                    <a:ea typeface="나눔고딕 ExtraBold"/>
                  </a:rPr>
                  <a:t>M.O</a:t>
                </a:r>
                <a:endParaRPr lang="ko-KR" altLang="en-US" sz="1000" kern="10" dirty="0">
                  <a:ln w="9525">
                    <a:noFill/>
                    <a:round/>
                    <a:headEnd/>
                    <a:tailEnd/>
                  </a:ln>
                  <a:latin typeface="나눔고딕 ExtraBold"/>
                  <a:ea typeface="나눔고딕 ExtraBold"/>
                </a:endParaRPr>
              </a:p>
            </p:txBody>
          </p:sp>
        </p:grpSp>
        <p:sp>
          <p:nvSpPr>
            <p:cNvPr id="104" name="WordArt 77"/>
            <p:cNvSpPr>
              <a:spLocks noChangeArrowheads="1" noChangeShapeType="1" noTextEdit="1"/>
            </p:cNvSpPr>
            <p:nvPr/>
          </p:nvSpPr>
          <p:spPr bwMode="auto">
            <a:xfrm>
              <a:off x="2831976" y="4044950"/>
              <a:ext cx="464840" cy="3178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1000" kern="10" dirty="0" err="1" smtClean="0">
                  <a:ln w="9525">
                    <a:noFill/>
                    <a:round/>
                    <a:headEnd/>
                    <a:tailEnd/>
                  </a:ln>
                  <a:solidFill>
                    <a:srgbClr val="0000FF"/>
                  </a:solidFill>
                  <a:latin typeface="나눔고딕 ExtraBold"/>
                  <a:ea typeface="나눔고딕 ExtraBold"/>
                </a:rPr>
                <a:t>Daegu</a:t>
              </a:r>
              <a:endParaRPr lang="en-US" altLang="ko-KR" sz="1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나눔고딕 ExtraBold"/>
                <a:ea typeface="나눔고딕 ExtraBold"/>
              </a:endParaRPr>
            </a:p>
            <a:p>
              <a:pPr algn="ctr"/>
              <a:r>
                <a:rPr lang="en-US" altLang="ko-KR" sz="1000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FF"/>
                  </a:solidFill>
                  <a:latin typeface="나눔고딕 ExtraBold"/>
                  <a:ea typeface="나눔고딕 ExtraBold"/>
                </a:rPr>
                <a:t>W.S.</a:t>
              </a:r>
              <a:endParaRPr lang="ko-KR" altLang="en-US" sz="10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나눔고딕 ExtraBold"/>
                <a:ea typeface="나눔고딕 ExtraBold"/>
              </a:endParaRPr>
            </a:p>
          </p:txBody>
        </p:sp>
        <p:sp>
          <p:nvSpPr>
            <p:cNvPr id="105" name="WordArt 77"/>
            <p:cNvSpPr>
              <a:spLocks noChangeArrowheads="1" noChangeShapeType="1" noTextEdit="1"/>
            </p:cNvSpPr>
            <p:nvPr/>
          </p:nvSpPr>
          <p:spPr bwMode="auto">
            <a:xfrm>
              <a:off x="1496616" y="4293096"/>
              <a:ext cx="609600" cy="2857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1000" kern="10" dirty="0" err="1" smtClean="0">
                  <a:ln w="9525">
                    <a:noFill/>
                    <a:round/>
                    <a:headEnd/>
                    <a:tailEnd/>
                  </a:ln>
                  <a:solidFill>
                    <a:srgbClr val="0000FF"/>
                  </a:solidFill>
                  <a:latin typeface="나눔고딕 ExtraBold"/>
                  <a:ea typeface="나눔고딕 ExtraBold"/>
                </a:rPr>
                <a:t>Jeongju</a:t>
              </a:r>
              <a:endParaRPr lang="en-US" altLang="ko-KR" sz="1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나눔고딕 ExtraBold"/>
                <a:ea typeface="나눔고딕 ExtraBold"/>
              </a:endParaRPr>
            </a:p>
            <a:p>
              <a:pPr algn="ctr"/>
              <a:r>
                <a:rPr lang="en-US" altLang="ko-KR" sz="1000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FF"/>
                  </a:solidFill>
                  <a:latin typeface="나눔고딕 ExtraBold"/>
                  <a:ea typeface="나눔고딕 ExtraBold"/>
                </a:rPr>
                <a:t>W.S.</a:t>
              </a:r>
              <a:endParaRPr lang="ko-KR" altLang="en-US" sz="10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나눔고딕 ExtraBold"/>
                <a:ea typeface="나눔고딕 ExtraBold"/>
              </a:endParaRPr>
            </a:p>
          </p:txBody>
        </p:sp>
        <p:sp>
          <p:nvSpPr>
            <p:cNvPr id="106" name="WordArt 77"/>
            <p:cNvSpPr>
              <a:spLocks noChangeArrowheads="1" noChangeShapeType="1" noTextEdit="1"/>
            </p:cNvSpPr>
            <p:nvPr/>
          </p:nvSpPr>
          <p:spPr bwMode="auto">
            <a:xfrm>
              <a:off x="2000672" y="3284984"/>
              <a:ext cx="537592" cy="2857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1000" kern="10" dirty="0" err="1" smtClean="0">
                  <a:ln w="9525">
                    <a:noFill/>
                    <a:round/>
                    <a:headEnd/>
                    <a:tailEnd/>
                  </a:ln>
                  <a:solidFill>
                    <a:srgbClr val="0000FF"/>
                  </a:solidFill>
                  <a:latin typeface="나눔고딕 ExtraBold"/>
                  <a:ea typeface="나눔고딕 ExtraBold"/>
                </a:rPr>
                <a:t>Cheongju</a:t>
              </a:r>
              <a:endParaRPr lang="en-US" altLang="ko-KR" sz="1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나눔고딕 ExtraBold"/>
                <a:ea typeface="나눔고딕 ExtraBold"/>
              </a:endParaRPr>
            </a:p>
            <a:p>
              <a:pPr algn="ctr"/>
              <a:r>
                <a:rPr lang="en-US" altLang="ko-KR" sz="1000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FF"/>
                  </a:solidFill>
                  <a:latin typeface="나눔고딕 ExtraBold"/>
                  <a:ea typeface="나눔고딕 ExtraBold"/>
                </a:rPr>
                <a:t>W.S.</a:t>
              </a:r>
              <a:endParaRPr lang="ko-KR" altLang="en-US" sz="10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나눔고딕 ExtraBold"/>
                <a:ea typeface="나눔고딕 Extra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reeform 85"/>
          <p:cNvSpPr>
            <a:spLocks/>
          </p:cNvSpPr>
          <p:nvPr/>
        </p:nvSpPr>
        <p:spPr bwMode="auto">
          <a:xfrm>
            <a:off x="1566863" y="1065213"/>
            <a:ext cx="446087" cy="5132387"/>
          </a:xfrm>
          <a:custGeom>
            <a:avLst/>
            <a:gdLst>
              <a:gd name="T0" fmla="*/ 2147483647 w 281"/>
              <a:gd name="T1" fmla="*/ 2147483647 h 3233"/>
              <a:gd name="T2" fmla="*/ 2147483647 w 281"/>
              <a:gd name="T3" fmla="*/ 0 h 3233"/>
              <a:gd name="T4" fmla="*/ 2147483647 w 281"/>
              <a:gd name="T5" fmla="*/ 2147483647 h 3233"/>
              <a:gd name="T6" fmla="*/ 2147483647 w 281"/>
              <a:gd name="T7" fmla="*/ 2147483647 h 3233"/>
              <a:gd name="T8" fmla="*/ 2147483647 w 281"/>
              <a:gd name="T9" fmla="*/ 2147483647 h 3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1"/>
              <a:gd name="T16" fmla="*/ 0 h 3233"/>
              <a:gd name="T17" fmla="*/ 10013 w 281"/>
              <a:gd name="T18" fmla="*/ 10000 h 3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1" h="3233">
                <a:moveTo>
                  <a:pt x="37" y="401"/>
                </a:moveTo>
                <a:cubicBezTo>
                  <a:pt x="141" y="321"/>
                  <a:pt x="197" y="225"/>
                  <a:pt x="281" y="0"/>
                </a:cubicBezTo>
                <a:cubicBezTo>
                  <a:pt x="281" y="1616"/>
                  <a:pt x="281" y="3233"/>
                  <a:pt x="281" y="3233"/>
                </a:cubicBezTo>
                <a:cubicBezTo>
                  <a:pt x="205" y="2009"/>
                  <a:pt x="181" y="1241"/>
                  <a:pt x="61" y="881"/>
                </a:cubicBezTo>
                <a:cubicBezTo>
                  <a:pt x="20" y="409"/>
                  <a:pt x="0" y="548"/>
                  <a:pt x="37" y="401"/>
                </a:cubicBez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DDDDDD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737373"/>
            </a:prstShdw>
          </a:effectLst>
        </p:spPr>
        <p:txBody>
          <a:bodyPr/>
          <a:lstStyle/>
          <a:p>
            <a:endParaRPr lang="ko-KR" altLang="en-US"/>
          </a:p>
        </p:txBody>
      </p:sp>
      <p:grpSp>
        <p:nvGrpSpPr>
          <p:cNvPr id="29698" name="Group 135"/>
          <p:cNvGrpSpPr>
            <a:grpSpLocks/>
          </p:cNvGrpSpPr>
          <p:nvPr/>
        </p:nvGrpSpPr>
        <p:grpSpPr bwMode="auto">
          <a:xfrm>
            <a:off x="2008188" y="1054100"/>
            <a:ext cx="7496175" cy="5254625"/>
            <a:chOff x="1265" y="664"/>
            <a:chExt cx="4722" cy="3310"/>
          </a:xfrm>
        </p:grpSpPr>
        <p:sp>
          <p:nvSpPr>
            <p:cNvPr id="29800" name="AutoShape 23"/>
            <p:cNvSpPr>
              <a:spLocks noChangeArrowheads="1"/>
            </p:cNvSpPr>
            <p:nvPr/>
          </p:nvSpPr>
          <p:spPr bwMode="auto">
            <a:xfrm>
              <a:off x="1273" y="781"/>
              <a:ext cx="4706" cy="3193"/>
            </a:xfrm>
            <a:prstGeom prst="roundRect">
              <a:avLst>
                <a:gd name="adj" fmla="val 213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 type="none" w="sm" len="sm"/>
            </a:ln>
          </p:spPr>
          <p:txBody>
            <a:bodyPr lIns="36000" tIns="0" rIns="36000" bIns="0" anchor="ctr"/>
            <a:lstStyle/>
            <a:p>
              <a:endParaRPr lang="ko-KR" altLang="en-US">
                <a:ea typeface="나눔고딕 ExtraBold" pitchFamily="50" charset="-127"/>
                <a:cs typeface="Arial" charset="0"/>
              </a:endParaRPr>
            </a:p>
          </p:txBody>
        </p:sp>
        <p:sp>
          <p:nvSpPr>
            <p:cNvPr id="29801" name="Oval 151"/>
            <p:cNvSpPr>
              <a:spLocks noChangeArrowheads="1"/>
            </p:cNvSpPr>
            <p:nvPr/>
          </p:nvSpPr>
          <p:spPr bwMode="auto">
            <a:xfrm>
              <a:off x="1281" y="982"/>
              <a:ext cx="4690" cy="5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DCDCDC"/>
                </a:gs>
                <a:gs pos="100000">
                  <a:srgbClr val="FFFFFF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355600" latinLnBrk="0"/>
              <a:endParaRPr lang="ko-KR" altLang="en-US" sz="1200" b="1">
                <a:solidFill>
                  <a:schemeClr val="bg1"/>
                </a:solidFill>
                <a:ea typeface="나눔고딕 ExtraBold" pitchFamily="50" charset="-127"/>
                <a:cs typeface="Arial" charset="0"/>
              </a:endParaRPr>
            </a:p>
          </p:txBody>
        </p:sp>
        <p:sp>
          <p:nvSpPr>
            <p:cNvPr id="29802" name="Oval 151"/>
            <p:cNvSpPr>
              <a:spLocks noChangeArrowheads="1"/>
            </p:cNvSpPr>
            <p:nvPr/>
          </p:nvSpPr>
          <p:spPr bwMode="auto">
            <a:xfrm>
              <a:off x="1265" y="664"/>
              <a:ext cx="4722" cy="310"/>
            </a:xfrm>
            <a:prstGeom prst="roundRect">
              <a:avLst>
                <a:gd name="adj" fmla="val 0"/>
              </a:avLst>
            </a:prstGeom>
            <a:solidFill>
              <a:srgbClr val="005596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355600" latinLnBrk="0"/>
              <a:endParaRPr lang="ko-KR" altLang="en-US" sz="1200" b="1">
                <a:solidFill>
                  <a:schemeClr val="bg1"/>
                </a:solidFill>
                <a:ea typeface="나눔고딕 ExtraBold" pitchFamily="50" charset="-127"/>
                <a:cs typeface="Arial" charset="0"/>
              </a:endParaRPr>
            </a:p>
          </p:txBody>
        </p:sp>
        <p:sp>
          <p:nvSpPr>
            <p:cNvPr id="29803" name="Oval 151"/>
            <p:cNvSpPr>
              <a:spLocks noChangeArrowheads="1"/>
            </p:cNvSpPr>
            <p:nvPr/>
          </p:nvSpPr>
          <p:spPr bwMode="auto">
            <a:xfrm>
              <a:off x="1288" y="671"/>
              <a:ext cx="4676" cy="84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558EB9"/>
                </a:gs>
                <a:gs pos="100000">
                  <a:srgbClr val="005596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355600" latinLnBrk="0"/>
              <a:endParaRPr lang="ko-KR" altLang="en-US" sz="1200" b="1">
                <a:solidFill>
                  <a:schemeClr val="bg1"/>
                </a:solidFill>
                <a:ea typeface="나눔고딕 ExtraBold" pitchFamily="50" charset="-127"/>
                <a:cs typeface="Arial" charset="0"/>
              </a:endParaRPr>
            </a:p>
          </p:txBody>
        </p:sp>
      </p:grpSp>
      <p:grpSp>
        <p:nvGrpSpPr>
          <p:cNvPr id="29699" name="Group 356"/>
          <p:cNvGrpSpPr>
            <a:grpSpLocks/>
          </p:cNvGrpSpPr>
          <p:nvPr/>
        </p:nvGrpSpPr>
        <p:grpSpPr bwMode="auto">
          <a:xfrm>
            <a:off x="2187575" y="1698625"/>
            <a:ext cx="4205288" cy="4440238"/>
            <a:chOff x="1378" y="1010"/>
            <a:chExt cx="2649" cy="2857"/>
          </a:xfrm>
        </p:grpSpPr>
        <p:sp>
          <p:nvSpPr>
            <p:cNvPr id="29798" name="Rectangle 58"/>
            <p:cNvSpPr>
              <a:spLocks noChangeArrowheads="1"/>
            </p:cNvSpPr>
            <p:nvPr/>
          </p:nvSpPr>
          <p:spPr bwMode="auto">
            <a:xfrm>
              <a:off x="1378" y="1010"/>
              <a:ext cx="2649" cy="2857"/>
            </a:xfrm>
            <a:prstGeom prst="rect">
              <a:avLst/>
            </a:prstGeom>
            <a:solidFill>
              <a:srgbClr val="DDDDDD"/>
            </a:solidFill>
            <a:ln w="6350" algn="ctr">
              <a:noFill/>
              <a:miter lim="800000"/>
              <a:headEnd/>
              <a:tailEnd type="none" w="sm" len="sm"/>
            </a:ln>
          </p:spPr>
          <p:txBody>
            <a:bodyPr lIns="111308" tIns="63605" rIns="95407" bIns="63605" anchor="ctr"/>
            <a:lstStyle/>
            <a:p>
              <a:pPr algn="ctr"/>
              <a:endParaRPr lang="ko-KR" altLang="en-US">
                <a:ea typeface="나눔고딕 ExtraBold" pitchFamily="50" charset="-127"/>
              </a:endParaRPr>
            </a:p>
          </p:txBody>
        </p:sp>
        <p:sp>
          <p:nvSpPr>
            <p:cNvPr id="31024" name="Oval 151"/>
            <p:cNvSpPr>
              <a:spLocks noChangeArrowheads="1"/>
            </p:cNvSpPr>
            <p:nvPr/>
          </p:nvSpPr>
          <p:spPr bwMode="auto">
            <a:xfrm>
              <a:off x="1379" y="1010"/>
              <a:ext cx="2648" cy="227"/>
            </a:xfrm>
            <a:prstGeom prst="roundRect">
              <a:avLst>
                <a:gd name="adj" fmla="val 0"/>
              </a:avLst>
            </a:prstGeom>
            <a:solidFill>
              <a:srgbClr val="0083CB"/>
            </a:solidFill>
            <a:ln w="9525" algn="ctr">
              <a:noFill/>
              <a:round/>
              <a:headEnd/>
              <a:tailEnd/>
            </a:ln>
            <a:effectLst>
              <a:outerShdw dist="12700" dir="54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100" dirty="0">
                  <a:solidFill>
                    <a:schemeClr val="bg1"/>
                  </a:solidFill>
                  <a:ea typeface="나눔고딕 ExtraBold" pitchFamily="50" charset="-127"/>
                  <a:cs typeface="Arial" charset="0"/>
                </a:rPr>
                <a:t>The three dimensional observation of  the Korean Peninsula</a:t>
              </a:r>
            </a:p>
            <a:p>
              <a:pPr algn="ctr">
                <a:defRPr/>
              </a:pPr>
              <a:r>
                <a:rPr lang="en-US" altLang="ko-KR" sz="1100" dirty="0">
                  <a:solidFill>
                    <a:schemeClr val="bg1"/>
                  </a:solidFill>
                  <a:ea typeface="나눔고딕 ExtraBold" pitchFamily="50" charset="-127"/>
                  <a:cs typeface="Arial" charset="0"/>
                </a:rPr>
                <a:t>  through  Surface , Upper air, Sea, </a:t>
              </a:r>
              <a:r>
                <a:rPr lang="en-US" altLang="ko-KR" sz="1100" dirty="0" smtClean="0">
                  <a:solidFill>
                    <a:schemeClr val="bg1"/>
                  </a:solidFill>
                  <a:ea typeface="나눔고딕 ExtraBold" pitchFamily="50" charset="-127"/>
                  <a:cs typeface="Arial" charset="0"/>
                </a:rPr>
                <a:t>Radar </a:t>
              </a:r>
              <a:r>
                <a:rPr lang="en-US" altLang="ko-KR" sz="1100" dirty="0">
                  <a:solidFill>
                    <a:schemeClr val="bg1"/>
                  </a:solidFill>
                  <a:ea typeface="나눔고딕 ExtraBold" pitchFamily="50" charset="-127"/>
                  <a:cs typeface="Arial" charset="0"/>
                </a:rPr>
                <a:t>observation</a:t>
              </a:r>
              <a:endParaRPr lang="ko-KR" altLang="en-US" sz="1100" dirty="0">
                <a:solidFill>
                  <a:schemeClr val="bg1"/>
                </a:solidFill>
                <a:ea typeface="나눔고딕 ExtraBold" pitchFamily="50" charset="-127"/>
                <a:cs typeface="Arial" charset="0"/>
              </a:endParaRPr>
            </a:p>
          </p:txBody>
        </p:sp>
      </p:grpSp>
      <p:grpSp>
        <p:nvGrpSpPr>
          <p:cNvPr id="29700" name="Group 357"/>
          <p:cNvGrpSpPr>
            <a:grpSpLocks/>
          </p:cNvGrpSpPr>
          <p:nvPr/>
        </p:nvGrpSpPr>
        <p:grpSpPr bwMode="auto">
          <a:xfrm>
            <a:off x="6537325" y="1698625"/>
            <a:ext cx="2784475" cy="4440238"/>
            <a:chOff x="4118" y="1010"/>
            <a:chExt cx="1754" cy="2857"/>
          </a:xfrm>
        </p:grpSpPr>
        <p:sp>
          <p:nvSpPr>
            <p:cNvPr id="29796" name="Rectangle 58"/>
            <p:cNvSpPr>
              <a:spLocks noChangeArrowheads="1"/>
            </p:cNvSpPr>
            <p:nvPr/>
          </p:nvSpPr>
          <p:spPr bwMode="auto">
            <a:xfrm>
              <a:off x="4118" y="1010"/>
              <a:ext cx="1754" cy="2857"/>
            </a:xfrm>
            <a:prstGeom prst="rect">
              <a:avLst/>
            </a:prstGeom>
            <a:solidFill>
              <a:srgbClr val="DDDDDD"/>
            </a:solidFill>
            <a:ln w="6350" algn="ctr">
              <a:noFill/>
              <a:miter lim="800000"/>
              <a:headEnd/>
              <a:tailEnd type="none" w="sm" len="sm"/>
            </a:ln>
          </p:spPr>
          <p:txBody>
            <a:bodyPr lIns="111308" tIns="63605" rIns="95407" bIns="63605" anchor="ctr"/>
            <a:lstStyle/>
            <a:p>
              <a:pPr algn="ctr"/>
              <a:endParaRPr lang="ko-KR" altLang="en-US">
                <a:ea typeface="나눔고딕 ExtraBold" pitchFamily="50" charset="-127"/>
              </a:endParaRPr>
            </a:p>
          </p:txBody>
        </p:sp>
        <p:sp>
          <p:nvSpPr>
            <p:cNvPr id="31033" name="Oval 151"/>
            <p:cNvSpPr>
              <a:spLocks noChangeArrowheads="1"/>
            </p:cNvSpPr>
            <p:nvPr/>
          </p:nvSpPr>
          <p:spPr bwMode="auto">
            <a:xfrm>
              <a:off x="4119" y="1010"/>
              <a:ext cx="1753" cy="227"/>
            </a:xfrm>
            <a:prstGeom prst="roundRect">
              <a:avLst>
                <a:gd name="adj" fmla="val 0"/>
              </a:avLst>
            </a:prstGeom>
            <a:solidFill>
              <a:srgbClr val="0083CB"/>
            </a:solidFill>
            <a:ln w="9525" algn="ctr">
              <a:noFill/>
              <a:round/>
              <a:headEnd/>
              <a:tailEnd/>
            </a:ln>
            <a:effectLst>
              <a:outerShdw dist="12700" dir="54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100">
                  <a:solidFill>
                    <a:schemeClr val="bg1"/>
                  </a:solidFill>
                  <a:ea typeface="나눔고딕 ExtraBold" pitchFamily="50" charset="-127"/>
                  <a:cs typeface="Arial" charset="0"/>
                </a:rPr>
                <a:t>Worldwide meteorological information</a:t>
              </a:r>
            </a:p>
            <a:p>
              <a:pPr algn="ctr">
                <a:defRPr/>
              </a:pPr>
              <a:r>
                <a:rPr lang="en-US" altLang="ko-KR" sz="1100">
                  <a:solidFill>
                    <a:schemeClr val="bg1"/>
                  </a:solidFill>
                  <a:ea typeface="나눔고딕 ExtraBold" pitchFamily="50" charset="-127"/>
                  <a:cs typeface="Arial" charset="0"/>
                </a:rPr>
                <a:t>gathering</a:t>
              </a:r>
              <a:endParaRPr lang="ko-KR" altLang="en-US" sz="1100">
                <a:solidFill>
                  <a:schemeClr val="bg1"/>
                </a:solidFill>
                <a:ea typeface="나눔고딕 ExtraBold" pitchFamily="50" charset="-127"/>
                <a:cs typeface="Arial" charset="0"/>
              </a:endParaRPr>
            </a:p>
          </p:txBody>
        </p:sp>
      </p:grpSp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682625" y="212388"/>
            <a:ext cx="6762557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/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latinLnBrk="0">
              <a:defRPr/>
            </a:pPr>
            <a:r>
              <a:rPr kumimoji="0" lang="en-US" altLang="ko-KR" sz="2800" dirty="0">
                <a:solidFill>
                  <a:srgbClr val="000000"/>
                </a:solidFill>
                <a:ea typeface="나눔고딕 ExtraBold" pitchFamily="50" charset="-127"/>
                <a:cs typeface="Times New Roman" pitchFamily="18" charset="0"/>
              </a:rPr>
              <a:t>. Weather Forecast </a:t>
            </a:r>
            <a:r>
              <a:rPr kumimoji="0" lang="en-US" altLang="ko-KR" sz="2800" dirty="0" smtClean="0">
                <a:solidFill>
                  <a:srgbClr val="000000"/>
                </a:solidFill>
                <a:ea typeface="나눔고딕 ExtraBold" pitchFamily="50" charset="-127"/>
                <a:cs typeface="Times New Roman" pitchFamily="18" charset="0"/>
              </a:rPr>
              <a:t>Process - Observation</a:t>
            </a:r>
            <a:endParaRPr kumimoji="0" lang="ko-KR" altLang="en-US" sz="2800" dirty="0">
              <a:solidFill>
                <a:srgbClr val="000000"/>
              </a:solidFill>
              <a:ea typeface="나눔고딕 ExtraBold" pitchFamily="50" charset="-127"/>
              <a:cs typeface="Times New Roman" pitchFamily="18" charset="0"/>
            </a:endParaRPr>
          </a:p>
        </p:txBody>
      </p:sp>
      <p:grpSp>
        <p:nvGrpSpPr>
          <p:cNvPr id="29702" name="Group 129"/>
          <p:cNvGrpSpPr>
            <a:grpSpLocks/>
          </p:cNvGrpSpPr>
          <p:nvPr/>
        </p:nvGrpSpPr>
        <p:grpSpPr bwMode="auto">
          <a:xfrm>
            <a:off x="619125" y="5059363"/>
            <a:ext cx="968375" cy="971550"/>
            <a:chOff x="3782" y="1220"/>
            <a:chExt cx="788" cy="790"/>
          </a:xfrm>
        </p:grpSpPr>
        <p:pic>
          <p:nvPicPr>
            <p:cNvPr id="29792" name="Picture 130" descr="원-14"/>
            <p:cNvPicPr>
              <a:picLocks noChangeAspect="1" noChangeArrowheads="1"/>
            </p:cNvPicPr>
            <p:nvPr/>
          </p:nvPicPr>
          <p:blipFill>
            <a:blip r:embed="rId3" cstate="print">
              <a:lum bright="30000"/>
              <a:grayscl/>
            </a:blip>
            <a:srcRect/>
            <a:stretch>
              <a:fillRect/>
            </a:stretch>
          </p:blipFill>
          <p:spPr bwMode="auto">
            <a:xfrm>
              <a:off x="3782" y="1220"/>
              <a:ext cx="788" cy="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93" name="Picture 131" descr="원-04"/>
            <p:cNvPicPr>
              <a:picLocks noChangeAspect="1" noChangeArrowheads="1"/>
            </p:cNvPicPr>
            <p:nvPr/>
          </p:nvPicPr>
          <p:blipFill>
            <a:blip r:embed="rId4" cstate="print">
              <a:lum bright="6000" contrast="18000"/>
              <a:grayscl/>
            </a:blip>
            <a:srcRect/>
            <a:stretch>
              <a:fillRect/>
            </a:stretch>
          </p:blipFill>
          <p:spPr bwMode="auto">
            <a:xfrm>
              <a:off x="3807" y="1236"/>
              <a:ext cx="73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94" name="AutoShape 132"/>
            <p:cNvSpPr>
              <a:spLocks/>
            </p:cNvSpPr>
            <p:nvPr/>
          </p:nvSpPr>
          <p:spPr bwMode="auto">
            <a:xfrm rot="5400000">
              <a:off x="4016" y="1463"/>
              <a:ext cx="327" cy="638"/>
            </a:xfrm>
            <a:prstGeom prst="rightBracket">
              <a:avLst>
                <a:gd name="adj" fmla="val 97554"/>
              </a:avLst>
            </a:prstGeom>
            <a:solidFill>
              <a:srgbClr val="CFCFCF"/>
            </a:solidFill>
            <a:ln w="9525">
              <a:noFill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ko-KR" altLang="en-US" sz="1100">
                <a:ea typeface="HY헤드라인M" pitchFamily="18" charset="-127"/>
                <a:cs typeface="Arial" charset="0"/>
              </a:endParaRPr>
            </a:p>
          </p:txBody>
        </p:sp>
        <p:sp>
          <p:nvSpPr>
            <p:cNvPr id="29795" name="Line 133"/>
            <p:cNvSpPr>
              <a:spLocks noChangeShapeType="1"/>
            </p:cNvSpPr>
            <p:nvPr/>
          </p:nvSpPr>
          <p:spPr bwMode="auto">
            <a:xfrm>
              <a:off x="3858" y="1620"/>
              <a:ext cx="642" cy="0"/>
            </a:xfrm>
            <a:prstGeom prst="line">
              <a:avLst/>
            </a:prstGeom>
            <a:noFill/>
            <a:ln w="19050">
              <a:solidFill>
                <a:srgbClr val="8A8A8A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pic>
        <p:nvPicPr>
          <p:cNvPr id="29703" name="Picture 289" descr="화살표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08013" y="4559300"/>
            <a:ext cx="1016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4" name="Group 119"/>
          <p:cNvGrpSpPr>
            <a:grpSpLocks/>
          </p:cNvGrpSpPr>
          <p:nvPr/>
        </p:nvGrpSpPr>
        <p:grpSpPr bwMode="auto">
          <a:xfrm>
            <a:off x="619125" y="3968750"/>
            <a:ext cx="968375" cy="971550"/>
            <a:chOff x="3782" y="1220"/>
            <a:chExt cx="788" cy="790"/>
          </a:xfrm>
        </p:grpSpPr>
        <p:pic>
          <p:nvPicPr>
            <p:cNvPr id="29788" name="Picture 120" descr="원-14"/>
            <p:cNvPicPr>
              <a:picLocks noChangeAspect="1" noChangeArrowheads="1"/>
            </p:cNvPicPr>
            <p:nvPr/>
          </p:nvPicPr>
          <p:blipFill>
            <a:blip r:embed="rId3" cstate="print">
              <a:lum bright="30000"/>
              <a:grayscl/>
            </a:blip>
            <a:srcRect/>
            <a:stretch>
              <a:fillRect/>
            </a:stretch>
          </p:blipFill>
          <p:spPr bwMode="auto">
            <a:xfrm>
              <a:off x="3782" y="1220"/>
              <a:ext cx="788" cy="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89" name="Picture 121" descr="원-04"/>
            <p:cNvPicPr>
              <a:picLocks noChangeAspect="1" noChangeArrowheads="1"/>
            </p:cNvPicPr>
            <p:nvPr/>
          </p:nvPicPr>
          <p:blipFill>
            <a:blip r:embed="rId4" cstate="print">
              <a:lum bright="6000" contrast="18000"/>
              <a:grayscl/>
            </a:blip>
            <a:srcRect/>
            <a:stretch>
              <a:fillRect/>
            </a:stretch>
          </p:blipFill>
          <p:spPr bwMode="auto">
            <a:xfrm>
              <a:off x="3807" y="1236"/>
              <a:ext cx="73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90" name="AutoShape 122"/>
            <p:cNvSpPr>
              <a:spLocks/>
            </p:cNvSpPr>
            <p:nvPr/>
          </p:nvSpPr>
          <p:spPr bwMode="auto">
            <a:xfrm rot="5400000">
              <a:off x="4016" y="1463"/>
              <a:ext cx="327" cy="638"/>
            </a:xfrm>
            <a:prstGeom prst="rightBracket">
              <a:avLst>
                <a:gd name="adj" fmla="val 97554"/>
              </a:avLst>
            </a:prstGeom>
            <a:solidFill>
              <a:srgbClr val="CFCFC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1100">
                <a:ea typeface="HY헤드라인M" pitchFamily="18" charset="-127"/>
                <a:cs typeface="Arial" charset="0"/>
              </a:endParaRPr>
            </a:p>
          </p:txBody>
        </p:sp>
        <p:sp>
          <p:nvSpPr>
            <p:cNvPr id="29791" name="Line 123"/>
            <p:cNvSpPr>
              <a:spLocks noChangeShapeType="1"/>
            </p:cNvSpPr>
            <p:nvPr/>
          </p:nvSpPr>
          <p:spPr bwMode="auto">
            <a:xfrm>
              <a:off x="3858" y="1620"/>
              <a:ext cx="642" cy="0"/>
            </a:xfrm>
            <a:prstGeom prst="line">
              <a:avLst/>
            </a:prstGeom>
            <a:noFill/>
            <a:ln w="19050">
              <a:solidFill>
                <a:srgbClr val="8A8A8A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pic>
        <p:nvPicPr>
          <p:cNvPr id="29705" name="Picture 289" descr="화살표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08013" y="3467100"/>
            <a:ext cx="1016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6" name="Group 107"/>
          <p:cNvGrpSpPr>
            <a:grpSpLocks/>
          </p:cNvGrpSpPr>
          <p:nvPr/>
        </p:nvGrpSpPr>
        <p:grpSpPr bwMode="auto">
          <a:xfrm>
            <a:off x="619125" y="2878138"/>
            <a:ext cx="968375" cy="971550"/>
            <a:chOff x="3782" y="1220"/>
            <a:chExt cx="788" cy="790"/>
          </a:xfrm>
        </p:grpSpPr>
        <p:pic>
          <p:nvPicPr>
            <p:cNvPr id="29784" name="Picture 108" descr="원-14"/>
            <p:cNvPicPr>
              <a:picLocks noChangeAspect="1" noChangeArrowheads="1"/>
            </p:cNvPicPr>
            <p:nvPr/>
          </p:nvPicPr>
          <p:blipFill>
            <a:blip r:embed="rId3" cstate="print">
              <a:lum bright="30000"/>
              <a:grayscl/>
            </a:blip>
            <a:srcRect/>
            <a:stretch>
              <a:fillRect/>
            </a:stretch>
          </p:blipFill>
          <p:spPr bwMode="auto">
            <a:xfrm>
              <a:off x="3782" y="1220"/>
              <a:ext cx="788" cy="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85" name="Picture 109" descr="원-04"/>
            <p:cNvPicPr>
              <a:picLocks noChangeAspect="1" noChangeArrowheads="1"/>
            </p:cNvPicPr>
            <p:nvPr/>
          </p:nvPicPr>
          <p:blipFill>
            <a:blip r:embed="rId4" cstate="print">
              <a:lum bright="6000" contrast="18000"/>
              <a:grayscl/>
            </a:blip>
            <a:srcRect/>
            <a:stretch>
              <a:fillRect/>
            </a:stretch>
          </p:blipFill>
          <p:spPr bwMode="auto">
            <a:xfrm>
              <a:off x="3807" y="1236"/>
              <a:ext cx="73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86" name="AutoShape 110"/>
            <p:cNvSpPr>
              <a:spLocks/>
            </p:cNvSpPr>
            <p:nvPr/>
          </p:nvSpPr>
          <p:spPr bwMode="auto">
            <a:xfrm rot="5400000">
              <a:off x="4016" y="1463"/>
              <a:ext cx="327" cy="638"/>
            </a:xfrm>
            <a:prstGeom prst="rightBracket">
              <a:avLst>
                <a:gd name="adj" fmla="val 97554"/>
              </a:avLst>
            </a:prstGeom>
            <a:solidFill>
              <a:srgbClr val="CFCFCF"/>
            </a:solidFill>
            <a:ln w="9525">
              <a:noFill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ko-KR" altLang="en-US" sz="1100">
                <a:ea typeface="HY헤드라인M" pitchFamily="18" charset="-127"/>
                <a:cs typeface="Arial" charset="0"/>
              </a:endParaRPr>
            </a:p>
          </p:txBody>
        </p:sp>
        <p:sp>
          <p:nvSpPr>
            <p:cNvPr id="29787" name="Line 111"/>
            <p:cNvSpPr>
              <a:spLocks noChangeShapeType="1"/>
            </p:cNvSpPr>
            <p:nvPr/>
          </p:nvSpPr>
          <p:spPr bwMode="auto">
            <a:xfrm>
              <a:off x="3858" y="1620"/>
              <a:ext cx="642" cy="0"/>
            </a:xfrm>
            <a:prstGeom prst="line">
              <a:avLst/>
            </a:prstGeom>
            <a:noFill/>
            <a:ln w="19050">
              <a:solidFill>
                <a:srgbClr val="8A8A8A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pic>
        <p:nvPicPr>
          <p:cNvPr id="29707" name="Picture 289" descr="화살표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442913" y="2387600"/>
            <a:ext cx="13462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8" name="Group 97"/>
          <p:cNvGrpSpPr>
            <a:grpSpLocks/>
          </p:cNvGrpSpPr>
          <p:nvPr/>
        </p:nvGrpSpPr>
        <p:grpSpPr bwMode="auto">
          <a:xfrm>
            <a:off x="415925" y="1382713"/>
            <a:ext cx="1374775" cy="1377950"/>
            <a:chOff x="3782" y="1220"/>
            <a:chExt cx="788" cy="790"/>
          </a:xfrm>
        </p:grpSpPr>
        <p:pic>
          <p:nvPicPr>
            <p:cNvPr id="29780" name="Picture 91" descr="원-14"/>
            <p:cNvPicPr>
              <a:picLocks noChangeAspect="1" noChangeArrowheads="1"/>
            </p:cNvPicPr>
            <p:nvPr/>
          </p:nvPicPr>
          <p:blipFill>
            <a:blip r:embed="rId6" cstate="print">
              <a:lum bright="24000"/>
            </a:blip>
            <a:srcRect/>
            <a:stretch>
              <a:fillRect/>
            </a:stretch>
          </p:blipFill>
          <p:spPr bwMode="auto">
            <a:xfrm>
              <a:off x="3782" y="1220"/>
              <a:ext cx="788" cy="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81" name="Picture 88" descr="원-04"/>
            <p:cNvPicPr>
              <a:picLocks noChangeAspect="1" noChangeArrowheads="1"/>
            </p:cNvPicPr>
            <p:nvPr/>
          </p:nvPicPr>
          <p:blipFill>
            <a:blip r:embed="rId7" cstate="print">
              <a:lum bright="-18000" contrast="18000"/>
            </a:blip>
            <a:srcRect/>
            <a:stretch>
              <a:fillRect/>
            </a:stretch>
          </p:blipFill>
          <p:spPr bwMode="auto">
            <a:xfrm>
              <a:off x="3807" y="1236"/>
              <a:ext cx="73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82" name="AutoShape 93"/>
            <p:cNvSpPr>
              <a:spLocks/>
            </p:cNvSpPr>
            <p:nvPr/>
          </p:nvSpPr>
          <p:spPr bwMode="auto">
            <a:xfrm rot="5400000">
              <a:off x="4016" y="1463"/>
              <a:ext cx="327" cy="638"/>
            </a:xfrm>
            <a:prstGeom prst="rightBracket">
              <a:avLst>
                <a:gd name="adj" fmla="val 97554"/>
              </a:avLst>
            </a:prstGeom>
            <a:gradFill rotWithShape="1">
              <a:gsLst>
                <a:gs pos="0">
                  <a:srgbClr val="B5D5E9"/>
                </a:gs>
                <a:gs pos="100000">
                  <a:srgbClr val="D5E7F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ko-KR" altLang="en-US" sz="1100">
                <a:ea typeface="HY헤드라인M" pitchFamily="18" charset="-127"/>
                <a:cs typeface="Arial" charset="0"/>
              </a:endParaRPr>
            </a:p>
          </p:txBody>
        </p:sp>
        <p:sp>
          <p:nvSpPr>
            <p:cNvPr id="29783" name="Line 95"/>
            <p:cNvSpPr>
              <a:spLocks noChangeShapeType="1"/>
            </p:cNvSpPr>
            <p:nvPr/>
          </p:nvSpPr>
          <p:spPr bwMode="auto">
            <a:xfrm>
              <a:off x="3858" y="1620"/>
              <a:ext cx="642" cy="0"/>
            </a:xfrm>
            <a:prstGeom prst="line">
              <a:avLst/>
            </a:prstGeom>
            <a:noFill/>
            <a:ln w="19050">
              <a:solidFill>
                <a:srgbClr val="0C396A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9710" name="TextBox 35"/>
          <p:cNvSpPr txBox="1">
            <a:spLocks noChangeArrowheads="1"/>
          </p:cNvSpPr>
          <p:nvPr/>
        </p:nvSpPr>
        <p:spPr bwMode="auto">
          <a:xfrm>
            <a:off x="6557963" y="2219325"/>
            <a:ext cx="28082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en-US" altLang="ko-KR" sz="1000">
                <a:solidFill>
                  <a:srgbClr val="003399"/>
                </a:solidFill>
                <a:ea typeface="나눔고딕 ExtraBold" pitchFamily="50" charset="-127"/>
              </a:rPr>
              <a:t>Exchanging real time meteorological data with  180 countries over the world</a:t>
            </a:r>
            <a:endParaRPr kumimoji="0" lang="ko-KR" altLang="en-US" sz="1000">
              <a:solidFill>
                <a:srgbClr val="003399"/>
              </a:solidFill>
              <a:ea typeface="나눔고딕 ExtraBold" pitchFamily="50" charset="-127"/>
            </a:endParaRPr>
          </a:p>
        </p:txBody>
      </p:sp>
      <p:grpSp>
        <p:nvGrpSpPr>
          <p:cNvPr id="29711" name="Group 364"/>
          <p:cNvGrpSpPr>
            <a:grpSpLocks/>
          </p:cNvGrpSpPr>
          <p:nvPr/>
        </p:nvGrpSpPr>
        <p:grpSpPr bwMode="auto">
          <a:xfrm>
            <a:off x="6646863" y="2746375"/>
            <a:ext cx="2592387" cy="1565275"/>
            <a:chOff x="4187" y="1746"/>
            <a:chExt cx="1633" cy="996"/>
          </a:xfrm>
        </p:grpSpPr>
        <p:sp>
          <p:nvSpPr>
            <p:cNvPr id="29775" name="Freeform 70"/>
            <p:cNvSpPr>
              <a:spLocks/>
            </p:cNvSpPr>
            <p:nvPr/>
          </p:nvSpPr>
          <p:spPr bwMode="auto">
            <a:xfrm>
              <a:off x="4187" y="1766"/>
              <a:ext cx="806" cy="719"/>
            </a:xfrm>
            <a:custGeom>
              <a:avLst/>
              <a:gdLst>
                <a:gd name="T0" fmla="*/ 0 w 538"/>
                <a:gd name="T1" fmla="*/ 0 h 480"/>
                <a:gd name="T2" fmla="*/ 9465 w 538"/>
                <a:gd name="T3" fmla="*/ 406 h 480"/>
                <a:gd name="T4" fmla="*/ 680 w 538"/>
                <a:gd name="T5" fmla="*/ 8463 h 480"/>
                <a:gd name="T6" fmla="*/ 0 w 538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8"/>
                <a:gd name="T13" fmla="*/ 0 h 480"/>
                <a:gd name="T14" fmla="*/ 538 w 53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8" h="480">
                  <a:moveTo>
                    <a:pt x="0" y="0"/>
                  </a:moveTo>
                  <a:lnTo>
                    <a:pt x="538" y="23"/>
                  </a:lnTo>
                  <a:lnTo>
                    <a:pt x="40" y="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lIns="36000" rIns="36000" anchor="ctr"/>
            <a:lstStyle/>
            <a:p>
              <a:endParaRPr lang="ko-KR" altLang="en-US"/>
            </a:p>
          </p:txBody>
        </p:sp>
        <p:sp>
          <p:nvSpPr>
            <p:cNvPr id="29776" name="Rectangle 59"/>
            <p:cNvSpPr>
              <a:spLocks noChangeArrowheads="1"/>
            </p:cNvSpPr>
            <p:nvPr/>
          </p:nvSpPr>
          <p:spPr bwMode="auto">
            <a:xfrm>
              <a:off x="4222" y="1794"/>
              <a:ext cx="1563" cy="948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9999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1100">
                <a:ea typeface="나눔고딕 ExtraBold" pitchFamily="50" charset="-127"/>
              </a:endParaRPr>
            </a:p>
          </p:txBody>
        </p:sp>
        <p:sp>
          <p:nvSpPr>
            <p:cNvPr id="4" name="Freeform 69"/>
            <p:cNvSpPr>
              <a:spLocks/>
            </p:cNvSpPr>
            <p:nvPr/>
          </p:nvSpPr>
          <p:spPr bwMode="auto">
            <a:xfrm>
              <a:off x="5658" y="1746"/>
              <a:ext cx="162" cy="1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98" y="175"/>
                </a:cxn>
                <a:cxn ang="0">
                  <a:pos x="182" y="0"/>
                </a:cxn>
                <a:cxn ang="0">
                  <a:pos x="0" y="13"/>
                </a:cxn>
              </a:cxnLst>
              <a:rect l="0" t="0" r="r" b="b"/>
              <a:pathLst>
                <a:path w="198" h="175">
                  <a:moveTo>
                    <a:pt x="0" y="13"/>
                  </a:moveTo>
                  <a:lnTo>
                    <a:pt x="198" y="175"/>
                  </a:lnTo>
                  <a:lnTo>
                    <a:pt x="18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DDDDD"/>
            </a:soli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25400" dir="5400000" algn="ctr" rotWithShape="0">
                <a:srgbClr val="B2B2B2"/>
              </a:outerShdw>
            </a:effectLst>
          </p:spPr>
          <p:txBody>
            <a:bodyPr/>
            <a:lstStyle/>
            <a:p>
              <a:pPr>
                <a:defRPr/>
              </a:pPr>
              <a:endParaRPr lang="ko-KR" altLang="en-US" sz="1100">
                <a:ea typeface="나눔고딕 ExtraBold" pitchFamily="50" charset="-127"/>
              </a:endParaRPr>
            </a:p>
          </p:txBody>
        </p:sp>
      </p:grpSp>
      <p:grpSp>
        <p:nvGrpSpPr>
          <p:cNvPr id="29712" name="Group 363"/>
          <p:cNvGrpSpPr>
            <a:grpSpLocks/>
          </p:cNvGrpSpPr>
          <p:nvPr/>
        </p:nvGrpSpPr>
        <p:grpSpPr bwMode="auto">
          <a:xfrm>
            <a:off x="6646863" y="4456113"/>
            <a:ext cx="2592387" cy="1565275"/>
            <a:chOff x="4187" y="2752"/>
            <a:chExt cx="1633" cy="996"/>
          </a:xfrm>
        </p:grpSpPr>
        <p:sp>
          <p:nvSpPr>
            <p:cNvPr id="29772" name="Freeform 70"/>
            <p:cNvSpPr>
              <a:spLocks/>
            </p:cNvSpPr>
            <p:nvPr/>
          </p:nvSpPr>
          <p:spPr bwMode="auto">
            <a:xfrm>
              <a:off x="4187" y="2772"/>
              <a:ext cx="806" cy="719"/>
            </a:xfrm>
            <a:custGeom>
              <a:avLst/>
              <a:gdLst>
                <a:gd name="T0" fmla="*/ 0 w 538"/>
                <a:gd name="T1" fmla="*/ 0 h 480"/>
                <a:gd name="T2" fmla="*/ 9465 w 538"/>
                <a:gd name="T3" fmla="*/ 406 h 480"/>
                <a:gd name="T4" fmla="*/ 680 w 538"/>
                <a:gd name="T5" fmla="*/ 8463 h 480"/>
                <a:gd name="T6" fmla="*/ 0 w 538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8"/>
                <a:gd name="T13" fmla="*/ 0 h 480"/>
                <a:gd name="T14" fmla="*/ 538 w 53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8" h="480">
                  <a:moveTo>
                    <a:pt x="0" y="0"/>
                  </a:moveTo>
                  <a:lnTo>
                    <a:pt x="538" y="23"/>
                  </a:lnTo>
                  <a:lnTo>
                    <a:pt x="40" y="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lIns="36000" rIns="36000" anchor="ctr"/>
            <a:lstStyle/>
            <a:p>
              <a:endParaRPr lang="ko-KR" altLang="en-US"/>
            </a:p>
          </p:txBody>
        </p:sp>
        <p:sp>
          <p:nvSpPr>
            <p:cNvPr id="29773" name="Rectangle 59"/>
            <p:cNvSpPr>
              <a:spLocks noChangeArrowheads="1"/>
            </p:cNvSpPr>
            <p:nvPr/>
          </p:nvSpPr>
          <p:spPr bwMode="auto">
            <a:xfrm>
              <a:off x="4222" y="2800"/>
              <a:ext cx="1563" cy="948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9999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1100">
                <a:ea typeface="나눔고딕 ExtraBold" pitchFamily="50" charset="-127"/>
              </a:endParaRPr>
            </a:p>
          </p:txBody>
        </p:sp>
        <p:sp>
          <p:nvSpPr>
            <p:cNvPr id="3" name="Freeform 69"/>
            <p:cNvSpPr>
              <a:spLocks/>
            </p:cNvSpPr>
            <p:nvPr/>
          </p:nvSpPr>
          <p:spPr bwMode="auto">
            <a:xfrm>
              <a:off x="5658" y="2752"/>
              <a:ext cx="162" cy="1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98" y="175"/>
                </a:cxn>
                <a:cxn ang="0">
                  <a:pos x="182" y="0"/>
                </a:cxn>
                <a:cxn ang="0">
                  <a:pos x="0" y="13"/>
                </a:cxn>
              </a:cxnLst>
              <a:rect l="0" t="0" r="r" b="b"/>
              <a:pathLst>
                <a:path w="198" h="175">
                  <a:moveTo>
                    <a:pt x="0" y="13"/>
                  </a:moveTo>
                  <a:lnTo>
                    <a:pt x="198" y="175"/>
                  </a:lnTo>
                  <a:lnTo>
                    <a:pt x="18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DDDDD"/>
            </a:soli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25400" dir="5400000" algn="ctr" rotWithShape="0">
                <a:srgbClr val="B2B2B2"/>
              </a:outerShdw>
            </a:effectLst>
          </p:spPr>
          <p:txBody>
            <a:bodyPr/>
            <a:lstStyle/>
            <a:p>
              <a:pPr>
                <a:defRPr/>
              </a:pPr>
              <a:endParaRPr lang="ko-KR" altLang="en-US" sz="1100">
                <a:ea typeface="나눔고딕 ExtraBold" pitchFamily="50" charset="-127"/>
              </a:endParaRPr>
            </a:p>
          </p:txBody>
        </p:sp>
      </p:grpSp>
      <p:pic>
        <p:nvPicPr>
          <p:cNvPr id="29713" name="Picture 2" descr="http://172.29.101.152/~odb/MAIN/surface_odb00.gif"/>
          <p:cNvPicPr>
            <a:picLocks noChangeAspect="1" noChangeArrowheads="1"/>
          </p:cNvPicPr>
          <p:nvPr/>
        </p:nvPicPr>
        <p:blipFill>
          <a:blip r:embed="rId8" cstate="print"/>
          <a:srcRect l="3589" t="15996" r="1515" b="4767"/>
          <a:stretch>
            <a:fillRect/>
          </a:stretch>
        </p:blipFill>
        <p:spPr bwMode="auto">
          <a:xfrm>
            <a:off x="6788150" y="2881313"/>
            <a:ext cx="2311400" cy="11414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sp>
        <p:nvSpPr>
          <p:cNvPr id="29714" name="TextBox 68"/>
          <p:cNvSpPr txBox="1">
            <a:spLocks noChangeArrowheads="1"/>
          </p:cNvSpPr>
          <p:nvPr/>
        </p:nvSpPr>
        <p:spPr bwMode="auto">
          <a:xfrm>
            <a:off x="6727825" y="4076700"/>
            <a:ext cx="2420938" cy="207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72000" tIns="0" rIns="72000" bIns="0" anchor="ctr"/>
          <a:lstStyle/>
          <a:p>
            <a:pPr algn="r"/>
            <a:r>
              <a:rPr kumimoji="0" lang="en-US" altLang="ko-KR" sz="1100" i="1">
                <a:solidFill>
                  <a:srgbClr val="777777"/>
                </a:solidFill>
                <a:ea typeface="나눔고딕 ExtraBold" pitchFamily="50" charset="-127"/>
              </a:rPr>
              <a:t>~5000 stations</a:t>
            </a:r>
            <a:r>
              <a:rPr kumimoji="0" lang="ko-KR" altLang="en-US" sz="1100" i="1">
                <a:solidFill>
                  <a:srgbClr val="777777"/>
                </a:solidFill>
                <a:ea typeface="나눔고딕 ExtraBold" pitchFamily="50" charset="-127"/>
              </a:rPr>
              <a:t> </a:t>
            </a:r>
            <a:r>
              <a:rPr kumimoji="0" lang="en-US" altLang="ko-KR" sz="1100" i="1">
                <a:solidFill>
                  <a:srgbClr val="777777"/>
                </a:solidFill>
                <a:ea typeface="나눔고딕 ExtraBold" pitchFamily="50" charset="-127"/>
              </a:rPr>
              <a:t>/ 3hours</a:t>
            </a:r>
            <a:endParaRPr kumimoji="0" lang="ko-KR" altLang="en-US" sz="1100" i="1">
              <a:solidFill>
                <a:srgbClr val="777777"/>
              </a:solidFill>
              <a:ea typeface="나눔고딕 ExtraBold" pitchFamily="50" charset="-127"/>
            </a:endParaRPr>
          </a:p>
        </p:txBody>
      </p:sp>
      <p:sp>
        <p:nvSpPr>
          <p:cNvPr id="29715" name="TextBox 68"/>
          <p:cNvSpPr txBox="1">
            <a:spLocks noChangeArrowheads="1"/>
          </p:cNvSpPr>
          <p:nvPr/>
        </p:nvSpPr>
        <p:spPr bwMode="auto">
          <a:xfrm>
            <a:off x="6727825" y="5784850"/>
            <a:ext cx="2420938" cy="207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72000" tIns="0" rIns="72000" bIns="0" anchor="ctr"/>
          <a:lstStyle/>
          <a:p>
            <a:pPr algn="r"/>
            <a:r>
              <a:rPr kumimoji="0" lang="en-US" altLang="en-US" sz="1100" i="1">
                <a:solidFill>
                  <a:srgbClr val="777777"/>
                </a:solidFill>
                <a:ea typeface="나눔고딕 ExtraBold" pitchFamily="50" charset="-127"/>
              </a:rPr>
              <a:t>Satellite observation</a:t>
            </a:r>
          </a:p>
        </p:txBody>
      </p:sp>
      <p:sp>
        <p:nvSpPr>
          <p:cNvPr id="29716" name="Rectangle 59"/>
          <p:cNvSpPr>
            <a:spLocks noChangeArrowheads="1"/>
          </p:cNvSpPr>
          <p:nvPr/>
        </p:nvSpPr>
        <p:spPr bwMode="auto">
          <a:xfrm>
            <a:off x="2324100" y="2195513"/>
            <a:ext cx="1925638" cy="1871662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9999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1100">
              <a:ea typeface="나눔고딕 ExtraBold" pitchFamily="50" charset="-127"/>
            </a:endParaRPr>
          </a:p>
        </p:txBody>
      </p:sp>
      <p:sp>
        <p:nvSpPr>
          <p:cNvPr id="29717" name="Rectangle 59"/>
          <p:cNvSpPr>
            <a:spLocks noChangeArrowheads="1"/>
          </p:cNvSpPr>
          <p:nvPr/>
        </p:nvSpPr>
        <p:spPr bwMode="auto">
          <a:xfrm>
            <a:off x="4327525" y="2195513"/>
            <a:ext cx="1925638" cy="1871662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9999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1100">
              <a:ea typeface="나눔고딕 ExtraBold" pitchFamily="50" charset="-127"/>
            </a:endParaRPr>
          </a:p>
        </p:txBody>
      </p:sp>
      <p:sp>
        <p:nvSpPr>
          <p:cNvPr id="29718" name="Rectangle 59"/>
          <p:cNvSpPr>
            <a:spLocks noChangeArrowheads="1"/>
          </p:cNvSpPr>
          <p:nvPr/>
        </p:nvSpPr>
        <p:spPr bwMode="auto">
          <a:xfrm>
            <a:off x="2324100" y="4149725"/>
            <a:ext cx="1925638" cy="1871663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9999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1100">
              <a:ea typeface="나눔고딕 ExtraBold" pitchFamily="50" charset="-127"/>
            </a:endParaRPr>
          </a:p>
        </p:txBody>
      </p:sp>
      <p:sp>
        <p:nvSpPr>
          <p:cNvPr id="29719" name="Rectangle 59"/>
          <p:cNvSpPr>
            <a:spLocks noChangeArrowheads="1"/>
          </p:cNvSpPr>
          <p:nvPr/>
        </p:nvSpPr>
        <p:spPr bwMode="auto">
          <a:xfrm>
            <a:off x="4327525" y="4149725"/>
            <a:ext cx="1925638" cy="1871663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9999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1100">
              <a:ea typeface="나눔고딕 ExtraBold" pitchFamily="50" charset="-127"/>
            </a:endParaRPr>
          </a:p>
        </p:txBody>
      </p:sp>
      <p:sp>
        <p:nvSpPr>
          <p:cNvPr id="29720" name="TextBox 68"/>
          <p:cNvSpPr txBox="1">
            <a:spLocks noChangeArrowheads="1"/>
          </p:cNvSpPr>
          <p:nvPr/>
        </p:nvSpPr>
        <p:spPr bwMode="auto">
          <a:xfrm>
            <a:off x="2335213" y="3849688"/>
            <a:ext cx="1897062" cy="201612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36000" tIns="0" rIns="36000" bIns="0" anchor="ctr"/>
          <a:lstStyle/>
          <a:p>
            <a:r>
              <a:rPr kumimoji="0" lang="en-US" altLang="en-US" sz="900" dirty="0" smtClean="0">
                <a:solidFill>
                  <a:srgbClr val="777777"/>
                </a:solidFill>
                <a:ea typeface="나눔고딕 ExtraBold" pitchFamily="50" charset="-127"/>
              </a:rPr>
              <a:t>572# / 1 min</a:t>
            </a:r>
            <a:endParaRPr kumimoji="0" lang="en-US" altLang="en-US" sz="900" dirty="0">
              <a:solidFill>
                <a:srgbClr val="777777"/>
              </a:solidFill>
              <a:ea typeface="나눔고딕 ExtraBold" pitchFamily="50" charset="-127"/>
            </a:endParaRPr>
          </a:p>
        </p:txBody>
      </p:sp>
      <p:sp>
        <p:nvSpPr>
          <p:cNvPr id="29721" name="TextBox 68"/>
          <p:cNvSpPr txBox="1">
            <a:spLocks noChangeArrowheads="1"/>
          </p:cNvSpPr>
          <p:nvPr/>
        </p:nvSpPr>
        <p:spPr bwMode="auto">
          <a:xfrm>
            <a:off x="4360863" y="3860800"/>
            <a:ext cx="1881187" cy="20161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36000" tIns="0" rIns="36000" bIns="0" anchor="ctr"/>
          <a:lstStyle/>
          <a:p>
            <a:pPr algn="r"/>
            <a:r>
              <a:rPr kumimoji="0" lang="en-US" altLang="ko-KR" sz="900" dirty="0" smtClean="0">
                <a:solidFill>
                  <a:srgbClr val="777777"/>
                </a:solidFill>
                <a:ea typeface="나눔고딕 ExtraBold" pitchFamily="50" charset="-127"/>
              </a:rPr>
              <a:t>18# /10 min</a:t>
            </a:r>
            <a:endParaRPr kumimoji="0" lang="en-US" altLang="ko-KR" sz="900" dirty="0">
              <a:solidFill>
                <a:srgbClr val="777777"/>
              </a:solidFill>
              <a:ea typeface="나눔고딕 ExtraBold" pitchFamily="50" charset="-127"/>
            </a:endParaRPr>
          </a:p>
        </p:txBody>
      </p:sp>
      <p:sp>
        <p:nvSpPr>
          <p:cNvPr id="29722" name="TextBox 68"/>
          <p:cNvSpPr txBox="1">
            <a:spLocks noChangeArrowheads="1"/>
          </p:cNvSpPr>
          <p:nvPr/>
        </p:nvSpPr>
        <p:spPr bwMode="auto">
          <a:xfrm>
            <a:off x="2335213" y="4159250"/>
            <a:ext cx="1897062" cy="204788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lIns="36000" tIns="0" rIns="36000" bIns="0" anchor="ctr"/>
          <a:lstStyle/>
          <a:p>
            <a:r>
              <a:rPr kumimoji="0" lang="en-US" altLang="ko-KR" sz="900" dirty="0" smtClean="0">
                <a:solidFill>
                  <a:srgbClr val="777777"/>
                </a:solidFill>
                <a:ea typeface="나눔고딕 ExtraBold" pitchFamily="50" charset="-127"/>
              </a:rPr>
              <a:t>100# / 1hour</a:t>
            </a:r>
            <a:endParaRPr kumimoji="0" lang="en-US" altLang="ko-KR" sz="900" dirty="0">
              <a:solidFill>
                <a:srgbClr val="777777"/>
              </a:solidFill>
              <a:ea typeface="나눔고딕 ExtraBold" pitchFamily="50" charset="-127"/>
            </a:endParaRPr>
          </a:p>
        </p:txBody>
      </p:sp>
      <p:sp>
        <p:nvSpPr>
          <p:cNvPr id="29723" name="TextBox 68"/>
          <p:cNvSpPr txBox="1">
            <a:spLocks noChangeArrowheads="1"/>
          </p:cNvSpPr>
          <p:nvPr/>
        </p:nvSpPr>
        <p:spPr bwMode="auto">
          <a:xfrm>
            <a:off x="4360863" y="4159250"/>
            <a:ext cx="1881187" cy="2047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36000" tIns="0" rIns="36000" bIns="0" anchor="ctr"/>
          <a:lstStyle/>
          <a:p>
            <a:pPr algn="r"/>
            <a:r>
              <a:rPr kumimoji="0" lang="en-US" altLang="ko-KR" sz="900" dirty="0" smtClean="0">
                <a:solidFill>
                  <a:srgbClr val="777777"/>
                </a:solidFill>
                <a:ea typeface="나눔고딕 ExtraBold" pitchFamily="50" charset="-127"/>
              </a:rPr>
              <a:t>10# / 10 min</a:t>
            </a:r>
            <a:endParaRPr kumimoji="0" lang="en-US" altLang="ko-KR" sz="900" dirty="0">
              <a:solidFill>
                <a:srgbClr val="777777"/>
              </a:solidFill>
              <a:ea typeface="나눔고딕 ExtraBold" pitchFamily="50" charset="-127"/>
            </a:endParaRPr>
          </a:p>
        </p:txBody>
      </p:sp>
      <p:pic>
        <p:nvPicPr>
          <p:cNvPr id="29724" name="Picture 4" descr="http://mis.inf.kma.go.kr/tmp/gis/STN_AWS_D_20110710111637.png"/>
          <p:cNvPicPr>
            <a:picLocks noChangeArrowheads="1"/>
          </p:cNvPicPr>
          <p:nvPr/>
        </p:nvPicPr>
        <p:blipFill>
          <a:blip r:embed="rId9" cstate="print"/>
          <a:srcRect b="2521"/>
          <a:stretch>
            <a:fillRect/>
          </a:stretch>
        </p:blipFill>
        <p:spPr bwMode="auto">
          <a:xfrm>
            <a:off x="2525713" y="2244725"/>
            <a:ext cx="1550987" cy="153352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</p:pic>
      <p:grpSp>
        <p:nvGrpSpPr>
          <p:cNvPr id="29725" name="Group 110"/>
          <p:cNvGrpSpPr>
            <a:grpSpLocks/>
          </p:cNvGrpSpPr>
          <p:nvPr/>
        </p:nvGrpSpPr>
        <p:grpSpPr bwMode="auto">
          <a:xfrm>
            <a:off x="4491038" y="2235200"/>
            <a:ext cx="1549400" cy="1533525"/>
            <a:chOff x="2944" y="1408"/>
            <a:chExt cx="976" cy="966"/>
          </a:xfrm>
        </p:grpSpPr>
        <p:pic>
          <p:nvPicPr>
            <p:cNvPr id="29769" name="Picture 4" descr="http://172.20.156.34/gis/stn_map_img.php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44" y="1408"/>
              <a:ext cx="976" cy="966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</p:pic>
        <p:pic>
          <p:nvPicPr>
            <p:cNvPr id="29770" name="Picture 4" descr="http://172.20.156.34/gis/stn_map_img.php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944" y="1408"/>
              <a:ext cx="976" cy="966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</p:pic>
        <p:pic>
          <p:nvPicPr>
            <p:cNvPr id="29771" name="Picture 4" descr="http://172.20.156.34/gis/stn_map_img.php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944" y="1408"/>
              <a:ext cx="976" cy="966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</p:pic>
      </p:grpSp>
      <p:grpSp>
        <p:nvGrpSpPr>
          <p:cNvPr id="29726" name="그룹 13"/>
          <p:cNvGrpSpPr>
            <a:grpSpLocks noChangeAspect="1"/>
          </p:cNvGrpSpPr>
          <p:nvPr/>
        </p:nvGrpSpPr>
        <p:grpSpPr bwMode="auto">
          <a:xfrm>
            <a:off x="2471738" y="4427538"/>
            <a:ext cx="1549400" cy="1533525"/>
            <a:chOff x="2591780" y="2528900"/>
            <a:chExt cx="2280285" cy="2280285"/>
          </a:xfrm>
        </p:grpSpPr>
        <p:pic>
          <p:nvPicPr>
            <p:cNvPr id="29764" name="Picture 8" descr="http://172.20.156.34/gis/stn_sea_map.php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591780" y="2528900"/>
              <a:ext cx="2280285" cy="2280285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</p:pic>
        <p:pic>
          <p:nvPicPr>
            <p:cNvPr id="29765" name="Picture 10" descr="http://172.20.156.34/gis/stn_sea_map.php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591780" y="2528900"/>
              <a:ext cx="2280285" cy="2280285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</p:pic>
        <p:pic>
          <p:nvPicPr>
            <p:cNvPr id="29766" name="Picture 12" descr="http://172.20.156.34/gis/stn_sea_map.php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591780" y="2528900"/>
              <a:ext cx="2280285" cy="2280285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</p:pic>
        <p:pic>
          <p:nvPicPr>
            <p:cNvPr id="29767" name="Picture 14" descr="http://172.20.156.34/gis/stn_sea_map.php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591780" y="2528900"/>
              <a:ext cx="2280285" cy="2280285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</p:pic>
        <p:pic>
          <p:nvPicPr>
            <p:cNvPr id="29768" name="Picture 18" descr="http://172.20.156.34/gis/stn_sea_map.php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591780" y="2528900"/>
              <a:ext cx="2280285" cy="2280285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</p:pic>
      </p:grpSp>
      <p:pic>
        <p:nvPicPr>
          <p:cNvPr id="29727" name="Picture 4" descr="http://172.20.156.34/gis/stn_rdr2_map.php"/>
          <p:cNvPicPr preferRelativeResize="0">
            <a:picLocks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616450" y="4413250"/>
            <a:ext cx="1498600" cy="148272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</p:pic>
      <p:grpSp>
        <p:nvGrpSpPr>
          <p:cNvPr id="29729" name="그룹 106"/>
          <p:cNvGrpSpPr>
            <a:grpSpLocks/>
          </p:cNvGrpSpPr>
          <p:nvPr/>
        </p:nvGrpSpPr>
        <p:grpSpPr bwMode="auto">
          <a:xfrm>
            <a:off x="344488" y="230188"/>
            <a:ext cx="323850" cy="368300"/>
            <a:chOff x="344488" y="230585"/>
            <a:chExt cx="324000" cy="368300"/>
          </a:xfrm>
        </p:grpSpPr>
        <p:sp>
          <p:nvSpPr>
            <p:cNvPr id="29762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44488" y="231135"/>
              <a:ext cx="324000" cy="36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4800" b="1" kern="1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2C5D98"/>
                      </a:gs>
                      <a:gs pos="80000">
                        <a:srgbClr val="3C7BC7"/>
                      </a:gs>
                      <a:gs pos="100000">
                        <a:srgbClr val="3A7CCB"/>
                      </a:gs>
                    </a:gsLst>
                    <a:lin ang="16200000"/>
                  </a:gradFill>
                  <a:latin typeface="산돌고딕 M"/>
                  <a:ea typeface="산돌고딕 M"/>
                </a:rPr>
                <a:t>Ⅱ</a:t>
              </a:r>
              <a:endParaRPr lang="ko-KR" altLang="en-US" sz="48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C5D98"/>
                    </a:gs>
                    <a:gs pos="80000">
                      <a:srgbClr val="3C7BC7"/>
                    </a:gs>
                    <a:gs pos="100000">
                      <a:srgbClr val="3A7CCB"/>
                    </a:gs>
                  </a:gsLst>
                  <a:lin ang="16200000"/>
                </a:gradFill>
                <a:latin typeface="산돌고딕 M"/>
                <a:ea typeface="산돌고딕 M"/>
              </a:endParaRPr>
            </a:p>
          </p:txBody>
        </p:sp>
        <p:sp>
          <p:nvSpPr>
            <p:cNvPr id="29763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345357" y="230585"/>
              <a:ext cx="322262" cy="3683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4000" b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2C5D98"/>
                      </a:gs>
                      <a:gs pos="80000">
                        <a:srgbClr val="3C7BC7"/>
                      </a:gs>
                      <a:gs pos="100000">
                        <a:srgbClr val="3A7CCB"/>
                      </a:gs>
                    </a:gsLst>
                    <a:lin ang="16200000"/>
                  </a:gradFill>
                  <a:latin typeface="산돌고딕 M"/>
                  <a:ea typeface="산돌고딕 M"/>
                </a:rPr>
                <a:t>Ⅱ</a:t>
              </a:r>
              <a:endParaRPr lang="ko-KR" altLang="en-US" sz="40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2C5D98"/>
                    </a:gs>
                    <a:gs pos="80000">
                      <a:srgbClr val="3C7BC7"/>
                    </a:gs>
                    <a:gs pos="100000">
                      <a:srgbClr val="3A7CCB"/>
                    </a:gs>
                  </a:gsLst>
                  <a:lin ang="16200000"/>
                </a:gradFill>
                <a:latin typeface="산돌고딕 M"/>
                <a:ea typeface="산돌고딕 M"/>
              </a:endParaRPr>
            </a:p>
          </p:txBody>
        </p:sp>
      </p:grpSp>
      <p:pic>
        <p:nvPicPr>
          <p:cNvPr id="29730" name="Picture 2" descr="http://intra.nmsc.kma.go.kr/ibmsan/nas5/WINDSAT/IMG/SSW/Y2011/M12/D05/coriolis_windsat_ssw_zzz_g_2011120500.png"/>
          <p:cNvPicPr preferRelativeResize="0"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783388" y="4583113"/>
            <a:ext cx="2311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31" name="Picture 426" descr="원2"/>
          <p:cNvPicPr>
            <a:picLocks noChangeAspect="1" noChangeArrowheads="1"/>
          </p:cNvPicPr>
          <p:nvPr/>
        </p:nvPicPr>
        <p:blipFill>
          <a:blip r:embed="rId20" cstate="print"/>
          <a:srcRect r="51698" b="51147"/>
          <a:stretch>
            <a:fillRect/>
          </a:stretch>
        </p:blipFill>
        <p:spPr bwMode="auto">
          <a:xfrm>
            <a:off x="3386138" y="3198813"/>
            <a:ext cx="858837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32" name="Picture 428" descr="원2"/>
          <p:cNvPicPr>
            <a:picLocks noChangeAspect="1" noChangeArrowheads="1"/>
          </p:cNvPicPr>
          <p:nvPr/>
        </p:nvPicPr>
        <p:blipFill>
          <a:blip r:embed="rId20" cstate="print"/>
          <a:srcRect l="51056" b="51147"/>
          <a:stretch>
            <a:fillRect/>
          </a:stretch>
        </p:blipFill>
        <p:spPr bwMode="auto">
          <a:xfrm>
            <a:off x="4325938" y="3198813"/>
            <a:ext cx="86995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33" name="Picture 429" descr="원2"/>
          <p:cNvPicPr>
            <a:picLocks noChangeAspect="1" noChangeArrowheads="1"/>
          </p:cNvPicPr>
          <p:nvPr/>
        </p:nvPicPr>
        <p:blipFill>
          <a:blip r:embed="rId20" cstate="print"/>
          <a:srcRect l="51607" t="51239"/>
          <a:stretch>
            <a:fillRect/>
          </a:stretch>
        </p:blipFill>
        <p:spPr bwMode="auto">
          <a:xfrm>
            <a:off x="4330700" y="4143375"/>
            <a:ext cx="8604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34" name="TextBox 8"/>
          <p:cNvSpPr txBox="1">
            <a:spLocks noChangeArrowheads="1"/>
          </p:cNvSpPr>
          <p:nvPr/>
        </p:nvSpPr>
        <p:spPr bwMode="auto">
          <a:xfrm>
            <a:off x="3640138" y="3881438"/>
            <a:ext cx="4746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kumimoji="0" lang="en-US" altLang="ko-KR" sz="1000">
                <a:solidFill>
                  <a:schemeClr val="bg1"/>
                </a:solidFill>
                <a:ea typeface="나눔고딕 ExtraBold" pitchFamily="50" charset="-127"/>
              </a:rPr>
              <a:t>Surface </a:t>
            </a:r>
            <a:endParaRPr kumimoji="0" lang="ko-KR" altLang="en-US" sz="1000">
              <a:solidFill>
                <a:schemeClr val="bg1"/>
              </a:solidFill>
              <a:ea typeface="나눔고딕 ExtraBold" pitchFamily="50" charset="-127"/>
            </a:endParaRPr>
          </a:p>
        </p:txBody>
      </p:sp>
      <p:pic>
        <p:nvPicPr>
          <p:cNvPr id="29735" name="Picture 111" descr="원2"/>
          <p:cNvPicPr>
            <a:picLocks noChangeAspect="1" noChangeArrowheads="1"/>
          </p:cNvPicPr>
          <p:nvPr/>
        </p:nvPicPr>
        <p:blipFill>
          <a:blip r:embed="rId21" cstate="print"/>
          <a:srcRect t="51729" r="51434"/>
          <a:stretch>
            <a:fillRect/>
          </a:stretch>
        </p:blipFill>
        <p:spPr bwMode="auto">
          <a:xfrm>
            <a:off x="3371850" y="4149725"/>
            <a:ext cx="86995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직사각형 109"/>
          <p:cNvSpPr/>
          <p:nvPr/>
        </p:nvSpPr>
        <p:spPr>
          <a:xfrm>
            <a:off x="3305175" y="5638800"/>
            <a:ext cx="769938" cy="36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latin typeface="Arial" charset="0"/>
              <a:ea typeface="HY헤드라인M" pitchFamily="18" charset="-127"/>
              <a:cs typeface="Arial" charset="0"/>
            </a:endParaRPr>
          </a:p>
        </p:txBody>
      </p:sp>
      <p:sp>
        <p:nvSpPr>
          <p:cNvPr id="111" name="직사각형 110"/>
          <p:cNvSpPr/>
          <p:nvPr/>
        </p:nvSpPr>
        <p:spPr>
          <a:xfrm>
            <a:off x="3657600" y="5300663"/>
            <a:ext cx="381000" cy="341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latin typeface="Arial" charset="0"/>
              <a:ea typeface="HY헤드라인M" pitchFamily="18" charset="-127"/>
              <a:cs typeface="Arial" charset="0"/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5313363" y="3363913"/>
            <a:ext cx="768350" cy="425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latin typeface="Arial" charset="0"/>
              <a:ea typeface="HY헤드라인M" pitchFamily="18" charset="-127"/>
              <a:cs typeface="Arial" charset="0"/>
            </a:endParaRPr>
          </a:p>
        </p:txBody>
      </p:sp>
      <p:sp>
        <p:nvSpPr>
          <p:cNvPr id="120" name="직사각형 119"/>
          <p:cNvSpPr/>
          <p:nvPr/>
        </p:nvSpPr>
        <p:spPr>
          <a:xfrm>
            <a:off x="5637213" y="3109913"/>
            <a:ext cx="406400" cy="341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latin typeface="Arial" charset="0"/>
              <a:ea typeface="HY헤드라인M" pitchFamily="18" charset="-127"/>
              <a:cs typeface="Arial" charset="0"/>
            </a:endParaRPr>
          </a:p>
        </p:txBody>
      </p:sp>
      <p:sp>
        <p:nvSpPr>
          <p:cNvPr id="121" name="직사각형 120"/>
          <p:cNvSpPr/>
          <p:nvPr/>
        </p:nvSpPr>
        <p:spPr>
          <a:xfrm>
            <a:off x="5384800" y="3213100"/>
            <a:ext cx="406400" cy="341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latin typeface="Arial" charset="0"/>
              <a:ea typeface="HY헤드라인M" pitchFamily="18" charset="-127"/>
              <a:cs typeface="Arial" charset="0"/>
            </a:endParaRPr>
          </a:p>
        </p:txBody>
      </p:sp>
      <p:sp>
        <p:nvSpPr>
          <p:cNvPr id="29742" name="TextBox 8"/>
          <p:cNvSpPr txBox="1">
            <a:spLocks noChangeArrowheads="1"/>
          </p:cNvSpPr>
          <p:nvPr/>
        </p:nvSpPr>
        <p:spPr bwMode="auto">
          <a:xfrm>
            <a:off x="4516438" y="3879850"/>
            <a:ext cx="360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kumimoji="0" lang="en-US" altLang="ko-KR" sz="1000">
                <a:solidFill>
                  <a:schemeClr val="bg1"/>
                </a:solidFill>
                <a:ea typeface="나눔고딕 ExtraBold" pitchFamily="50" charset="-127"/>
              </a:rPr>
              <a:t>Upper</a:t>
            </a:r>
            <a:endParaRPr kumimoji="0" lang="ko-KR" altLang="en-US" sz="1000">
              <a:solidFill>
                <a:schemeClr val="bg1"/>
              </a:solidFill>
              <a:ea typeface="나눔고딕 ExtraBold" pitchFamily="50" charset="-127"/>
            </a:endParaRPr>
          </a:p>
        </p:txBody>
      </p:sp>
      <p:sp>
        <p:nvSpPr>
          <p:cNvPr id="29743" name="TextBox 8"/>
          <p:cNvSpPr txBox="1">
            <a:spLocks noChangeArrowheads="1"/>
          </p:cNvSpPr>
          <p:nvPr/>
        </p:nvSpPr>
        <p:spPr bwMode="auto">
          <a:xfrm>
            <a:off x="3771900" y="418306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kumimoji="0" lang="en-US" altLang="ko-KR" sz="1000">
                <a:solidFill>
                  <a:schemeClr val="bg1"/>
                </a:solidFill>
                <a:ea typeface="나눔고딕 ExtraBold" pitchFamily="50" charset="-127"/>
              </a:rPr>
              <a:t>Sea</a:t>
            </a:r>
            <a:endParaRPr kumimoji="0" lang="ko-KR" altLang="en-US" sz="1000">
              <a:solidFill>
                <a:schemeClr val="bg1"/>
              </a:solidFill>
              <a:ea typeface="나눔고딕 ExtraBold" pitchFamily="50" charset="-127"/>
            </a:endParaRPr>
          </a:p>
        </p:txBody>
      </p:sp>
      <p:sp>
        <p:nvSpPr>
          <p:cNvPr id="29744" name="TextBox 8"/>
          <p:cNvSpPr txBox="1">
            <a:spLocks noChangeArrowheads="1"/>
          </p:cNvSpPr>
          <p:nvPr/>
        </p:nvSpPr>
        <p:spPr bwMode="auto">
          <a:xfrm>
            <a:off x="4525963" y="4184650"/>
            <a:ext cx="3413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kumimoji="0" lang="en-US" altLang="ko-KR" sz="1000">
                <a:solidFill>
                  <a:schemeClr val="bg1"/>
                </a:solidFill>
                <a:ea typeface="나눔고딕 ExtraBold" pitchFamily="50" charset="-127"/>
              </a:rPr>
              <a:t>Radar</a:t>
            </a:r>
            <a:endParaRPr kumimoji="0" lang="ko-KR" altLang="en-US" sz="1000">
              <a:solidFill>
                <a:schemeClr val="bg1"/>
              </a:solidFill>
              <a:ea typeface="나눔고딕 ExtraBold" pitchFamily="50" charset="-127"/>
            </a:endParaRPr>
          </a:p>
        </p:txBody>
      </p:sp>
      <p:grpSp>
        <p:nvGrpSpPr>
          <p:cNvPr id="29745" name="Group 107"/>
          <p:cNvGrpSpPr>
            <a:grpSpLocks/>
          </p:cNvGrpSpPr>
          <p:nvPr/>
        </p:nvGrpSpPr>
        <p:grpSpPr bwMode="auto">
          <a:xfrm>
            <a:off x="596900" y="1712913"/>
            <a:ext cx="1012825" cy="234950"/>
            <a:chOff x="533" y="1035"/>
            <a:chExt cx="324" cy="200"/>
          </a:xfrm>
        </p:grpSpPr>
        <p:sp>
          <p:nvSpPr>
            <p:cNvPr id="29760" name="WordArt 101"/>
            <p:cNvSpPr>
              <a:spLocks noChangeArrowheads="1" noChangeShapeType="1" noTextEdit="1"/>
            </p:cNvSpPr>
            <p:nvPr/>
          </p:nvSpPr>
          <p:spPr bwMode="auto">
            <a:xfrm>
              <a:off x="533" y="1035"/>
              <a:ext cx="324" cy="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2000" kern="10"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나눔고딕 ExtraBold"/>
                  <a:ea typeface="나눔고딕 ExtraBold"/>
                </a:rPr>
                <a:t>Observation</a:t>
              </a:r>
              <a:endParaRPr lang="ko-KR" altLang="en-US" sz="20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나눔고딕 ExtraBold"/>
                <a:ea typeface="나눔고딕 ExtraBold"/>
              </a:endParaRPr>
            </a:p>
          </p:txBody>
        </p:sp>
        <p:sp>
          <p:nvSpPr>
            <p:cNvPr id="29761" name="WordArt 102"/>
            <p:cNvSpPr>
              <a:spLocks noChangeArrowheads="1" noChangeShapeType="1" noTextEdit="1"/>
            </p:cNvSpPr>
            <p:nvPr/>
          </p:nvSpPr>
          <p:spPr bwMode="auto">
            <a:xfrm>
              <a:off x="533" y="1035"/>
              <a:ext cx="324" cy="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2000" kern="10">
                  <a:ln w="28575">
                    <a:noFill/>
                    <a:round/>
                    <a:headEnd/>
                    <a:tailEnd/>
                  </a:ln>
                  <a:solidFill>
                    <a:srgbClr val="CC0000"/>
                  </a:solidFill>
                  <a:latin typeface="나눔고딕 ExtraBold"/>
                  <a:ea typeface="나눔고딕 ExtraBold"/>
                </a:rPr>
                <a:t>Observation</a:t>
              </a:r>
              <a:endParaRPr lang="ko-KR" altLang="en-US" sz="2000" kern="10">
                <a:ln w="28575">
                  <a:noFill/>
                  <a:round/>
                  <a:headEnd/>
                  <a:tailEnd/>
                </a:ln>
                <a:solidFill>
                  <a:srgbClr val="CC0000"/>
                </a:solidFill>
                <a:latin typeface="나눔고딕 ExtraBold"/>
                <a:ea typeface="나눔고딕 ExtraBold"/>
              </a:endParaRPr>
            </a:p>
          </p:txBody>
        </p:sp>
      </p:grpSp>
      <p:grpSp>
        <p:nvGrpSpPr>
          <p:cNvPr id="29746" name="Group 121"/>
          <p:cNvGrpSpPr>
            <a:grpSpLocks/>
          </p:cNvGrpSpPr>
          <p:nvPr/>
        </p:nvGrpSpPr>
        <p:grpSpPr bwMode="auto">
          <a:xfrm>
            <a:off x="874713" y="3111500"/>
            <a:ext cx="457200" cy="176213"/>
            <a:chOff x="581" y="1930"/>
            <a:chExt cx="228" cy="141"/>
          </a:xfrm>
        </p:grpSpPr>
        <p:sp>
          <p:nvSpPr>
            <p:cNvPr id="29758" name="WordArt 114"/>
            <p:cNvSpPr>
              <a:spLocks noChangeArrowheads="1" noChangeShapeType="1" noTextEdit="1"/>
            </p:cNvSpPr>
            <p:nvPr/>
          </p:nvSpPr>
          <p:spPr bwMode="auto">
            <a:xfrm>
              <a:off x="581" y="1930"/>
              <a:ext cx="228" cy="14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2000" kern="10">
                  <a:ln w="38100">
                    <a:solidFill>
                      <a:srgbClr val="626262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나눔고딕 ExtraBold"/>
                  <a:ea typeface="나눔고딕 ExtraBold"/>
                </a:rPr>
                <a:t>Model</a:t>
              </a:r>
              <a:endParaRPr lang="ko-KR" altLang="en-US" sz="2000" kern="10">
                <a:ln w="38100">
                  <a:solidFill>
                    <a:srgbClr val="62626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나눔고딕 ExtraBold"/>
                <a:ea typeface="나눔고딕 ExtraBold"/>
              </a:endParaRPr>
            </a:p>
          </p:txBody>
        </p:sp>
        <p:sp>
          <p:nvSpPr>
            <p:cNvPr id="29759" name="WordArt 115"/>
            <p:cNvSpPr>
              <a:spLocks noChangeArrowheads="1" noChangeShapeType="1" noTextEdit="1"/>
            </p:cNvSpPr>
            <p:nvPr/>
          </p:nvSpPr>
          <p:spPr bwMode="auto">
            <a:xfrm>
              <a:off x="581" y="1930"/>
              <a:ext cx="228" cy="14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2000" kern="10">
                  <a:ln w="2857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나눔고딕 ExtraBold"/>
                  <a:ea typeface="나눔고딕 ExtraBold"/>
                </a:rPr>
                <a:t>Model</a:t>
              </a:r>
              <a:endParaRPr lang="ko-KR" altLang="en-US" sz="2000" kern="10">
                <a:ln w="2857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나눔고딕 ExtraBold"/>
                <a:ea typeface="나눔고딕 ExtraBold"/>
              </a:endParaRPr>
            </a:p>
          </p:txBody>
        </p:sp>
      </p:grpSp>
      <p:sp>
        <p:nvSpPr>
          <p:cNvPr id="29747" name="WordArt 102"/>
          <p:cNvSpPr>
            <a:spLocks noChangeArrowheads="1" noChangeShapeType="1" noTextEdit="1"/>
          </p:cNvSpPr>
          <p:nvPr/>
        </p:nvSpPr>
        <p:spPr bwMode="auto">
          <a:xfrm>
            <a:off x="633413" y="2193925"/>
            <a:ext cx="939800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2000" kern="10">
                <a:ln w="28575">
                  <a:noFill/>
                  <a:round/>
                  <a:headEnd/>
                  <a:tailEnd/>
                </a:ln>
                <a:latin typeface="나눔고딕 ExtraBold"/>
                <a:ea typeface="나눔고딕 ExtraBold"/>
              </a:rPr>
              <a:t>Monitoring</a:t>
            </a:r>
            <a:endParaRPr lang="ko-KR" altLang="en-US" sz="2000" kern="10">
              <a:ln w="28575">
                <a:noFill/>
                <a:round/>
                <a:headEnd/>
                <a:tailEnd/>
              </a:ln>
              <a:latin typeface="나눔고딕 ExtraBold"/>
              <a:ea typeface="나눔고딕 ExtraBold"/>
            </a:endParaRPr>
          </a:p>
        </p:txBody>
      </p:sp>
      <p:grpSp>
        <p:nvGrpSpPr>
          <p:cNvPr id="29748" name="Group 126"/>
          <p:cNvGrpSpPr>
            <a:grpSpLocks/>
          </p:cNvGrpSpPr>
          <p:nvPr/>
        </p:nvGrpSpPr>
        <p:grpSpPr bwMode="auto">
          <a:xfrm>
            <a:off x="798513" y="4206875"/>
            <a:ext cx="609600" cy="176213"/>
            <a:chOff x="551" y="2638"/>
            <a:chExt cx="288" cy="123"/>
          </a:xfrm>
        </p:grpSpPr>
        <p:sp>
          <p:nvSpPr>
            <p:cNvPr id="29756" name="WordArt 114"/>
            <p:cNvSpPr>
              <a:spLocks noChangeArrowheads="1" noChangeShapeType="1" noTextEdit="1"/>
            </p:cNvSpPr>
            <p:nvPr/>
          </p:nvSpPr>
          <p:spPr bwMode="auto">
            <a:xfrm>
              <a:off x="551" y="2638"/>
              <a:ext cx="288" cy="12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2000" kern="10">
                  <a:ln w="38100">
                    <a:solidFill>
                      <a:srgbClr val="626262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나눔고딕 ExtraBold"/>
                  <a:ea typeface="나눔고딕 ExtraBold"/>
                </a:rPr>
                <a:t>Forecast</a:t>
              </a:r>
              <a:endParaRPr lang="ko-KR" altLang="en-US" sz="2000" kern="10">
                <a:ln w="38100">
                  <a:solidFill>
                    <a:srgbClr val="62626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나눔고딕 ExtraBold"/>
                <a:ea typeface="나눔고딕 ExtraBold"/>
              </a:endParaRPr>
            </a:p>
          </p:txBody>
        </p:sp>
        <p:sp>
          <p:nvSpPr>
            <p:cNvPr id="29757" name="WordArt 115"/>
            <p:cNvSpPr>
              <a:spLocks noChangeArrowheads="1" noChangeShapeType="1" noTextEdit="1"/>
            </p:cNvSpPr>
            <p:nvPr/>
          </p:nvSpPr>
          <p:spPr bwMode="auto">
            <a:xfrm>
              <a:off x="551" y="2638"/>
              <a:ext cx="288" cy="12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2000" kern="10">
                  <a:ln w="2857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나눔고딕 ExtraBold"/>
                  <a:ea typeface="나눔고딕 ExtraBold"/>
                </a:rPr>
                <a:t>Forecast</a:t>
              </a:r>
              <a:endParaRPr lang="ko-KR" altLang="en-US" sz="2000" kern="10">
                <a:ln w="2857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나눔고딕 ExtraBold"/>
                <a:ea typeface="나눔고딕 ExtraBold"/>
              </a:endParaRPr>
            </a:p>
          </p:txBody>
        </p:sp>
      </p:grpSp>
      <p:grpSp>
        <p:nvGrpSpPr>
          <p:cNvPr id="29749" name="Group 130"/>
          <p:cNvGrpSpPr>
            <a:grpSpLocks/>
          </p:cNvGrpSpPr>
          <p:nvPr/>
        </p:nvGrpSpPr>
        <p:grpSpPr bwMode="auto">
          <a:xfrm>
            <a:off x="798513" y="5313363"/>
            <a:ext cx="609600" cy="176212"/>
            <a:chOff x="503" y="3315"/>
            <a:chExt cx="384" cy="123"/>
          </a:xfrm>
        </p:grpSpPr>
        <p:sp>
          <p:nvSpPr>
            <p:cNvPr id="29754" name="WordArt 114"/>
            <p:cNvSpPr>
              <a:spLocks noChangeArrowheads="1" noChangeShapeType="1" noTextEdit="1"/>
            </p:cNvSpPr>
            <p:nvPr/>
          </p:nvSpPr>
          <p:spPr bwMode="auto">
            <a:xfrm>
              <a:off x="503" y="3315"/>
              <a:ext cx="384" cy="12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2000" kern="10">
                  <a:ln w="38100">
                    <a:solidFill>
                      <a:srgbClr val="626262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나눔고딕 ExtraBold"/>
                  <a:ea typeface="나눔고딕 ExtraBold"/>
                </a:rPr>
                <a:t>Delivery</a:t>
              </a:r>
              <a:endParaRPr lang="ko-KR" altLang="en-US" sz="2000" kern="10">
                <a:ln w="38100">
                  <a:solidFill>
                    <a:srgbClr val="62626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나눔고딕 ExtraBold"/>
                <a:ea typeface="나눔고딕 ExtraBold"/>
              </a:endParaRPr>
            </a:p>
          </p:txBody>
        </p:sp>
        <p:sp>
          <p:nvSpPr>
            <p:cNvPr id="29755" name="WordArt 115"/>
            <p:cNvSpPr>
              <a:spLocks noChangeArrowheads="1" noChangeShapeType="1" noTextEdit="1"/>
            </p:cNvSpPr>
            <p:nvPr/>
          </p:nvSpPr>
          <p:spPr bwMode="auto">
            <a:xfrm>
              <a:off x="503" y="3315"/>
              <a:ext cx="384" cy="12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2000" kern="10">
                  <a:ln w="2857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나눔고딕 ExtraBold"/>
                  <a:ea typeface="나눔고딕 ExtraBold"/>
                </a:rPr>
                <a:t>Delivery</a:t>
              </a:r>
              <a:endParaRPr lang="ko-KR" altLang="en-US" sz="2000" kern="10">
                <a:ln w="2857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나눔고딕 ExtraBold"/>
                <a:ea typeface="나눔고딕 ExtraBold"/>
              </a:endParaRPr>
            </a:p>
          </p:txBody>
        </p:sp>
      </p:grpSp>
      <p:sp>
        <p:nvSpPr>
          <p:cNvPr id="29750" name="WordArt 102"/>
          <p:cNvSpPr>
            <a:spLocks noChangeArrowheads="1" noChangeShapeType="1" noTextEdit="1"/>
          </p:cNvSpPr>
          <p:nvPr/>
        </p:nvSpPr>
        <p:spPr bwMode="auto">
          <a:xfrm>
            <a:off x="850900" y="3462338"/>
            <a:ext cx="504825" cy="15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2000" kern="10">
                <a:ln w="28575">
                  <a:noFill/>
                  <a:round/>
                  <a:headEnd/>
                  <a:tailEnd/>
                </a:ln>
                <a:solidFill>
                  <a:srgbClr val="808080"/>
                </a:solidFill>
                <a:latin typeface="나눔고딕 ExtraBold"/>
                <a:ea typeface="나눔고딕 ExtraBold"/>
              </a:rPr>
              <a:t>Analysis</a:t>
            </a:r>
            <a:endParaRPr lang="ko-KR" altLang="en-US" sz="2000" kern="10">
              <a:ln w="28575">
                <a:noFill/>
                <a:round/>
                <a:headEnd/>
                <a:tailEnd/>
              </a:ln>
              <a:solidFill>
                <a:srgbClr val="808080"/>
              </a:solidFill>
              <a:latin typeface="나눔고딕 ExtraBold"/>
              <a:ea typeface="나눔고딕 ExtraBold"/>
            </a:endParaRPr>
          </a:p>
        </p:txBody>
      </p:sp>
      <p:sp>
        <p:nvSpPr>
          <p:cNvPr id="29751" name="WordArt 102"/>
          <p:cNvSpPr>
            <a:spLocks noChangeArrowheads="1" noChangeShapeType="1" noTextEdit="1"/>
          </p:cNvSpPr>
          <p:nvPr/>
        </p:nvSpPr>
        <p:spPr bwMode="auto">
          <a:xfrm>
            <a:off x="803275" y="4554538"/>
            <a:ext cx="600075" cy="15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2000" kern="10">
                <a:ln w="28575">
                  <a:noFill/>
                  <a:round/>
                  <a:headEnd/>
                  <a:tailEnd/>
                </a:ln>
                <a:solidFill>
                  <a:srgbClr val="808080"/>
                </a:solidFill>
                <a:latin typeface="나눔고딕 ExtraBold"/>
                <a:ea typeface="나눔고딕 ExtraBold"/>
              </a:rPr>
              <a:t>Production</a:t>
            </a:r>
            <a:endParaRPr lang="ko-KR" altLang="en-US" sz="2000" kern="10">
              <a:ln w="28575">
                <a:noFill/>
                <a:round/>
                <a:headEnd/>
                <a:tailEnd/>
              </a:ln>
              <a:solidFill>
                <a:srgbClr val="808080"/>
              </a:solidFill>
              <a:latin typeface="나눔고딕 ExtraBold"/>
              <a:ea typeface="나눔고딕 ExtraBold"/>
            </a:endParaRPr>
          </a:p>
        </p:txBody>
      </p:sp>
      <p:sp>
        <p:nvSpPr>
          <p:cNvPr id="29752" name="WordArt 102"/>
          <p:cNvSpPr>
            <a:spLocks noChangeArrowheads="1" noChangeShapeType="1" noTextEdit="1"/>
          </p:cNvSpPr>
          <p:nvPr/>
        </p:nvSpPr>
        <p:spPr bwMode="auto">
          <a:xfrm>
            <a:off x="777875" y="5634038"/>
            <a:ext cx="650875" cy="15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2000" kern="10">
                <a:ln w="28575">
                  <a:noFill/>
                  <a:round/>
                  <a:headEnd/>
                  <a:tailEnd/>
                </a:ln>
                <a:solidFill>
                  <a:srgbClr val="808080"/>
                </a:solidFill>
                <a:latin typeface="나눔고딕 ExtraBold"/>
                <a:ea typeface="나눔고딕 ExtraBold"/>
              </a:rPr>
              <a:t>Application</a:t>
            </a:r>
            <a:endParaRPr lang="ko-KR" altLang="en-US" sz="2000" kern="10">
              <a:ln w="28575">
                <a:noFill/>
                <a:round/>
                <a:headEnd/>
                <a:tailEnd/>
              </a:ln>
              <a:solidFill>
                <a:srgbClr val="808080"/>
              </a:solidFill>
              <a:latin typeface="나눔고딕 ExtraBold"/>
              <a:ea typeface="나눔고딕 ExtraBold"/>
            </a:endParaRPr>
          </a:p>
        </p:txBody>
      </p:sp>
      <p:sp>
        <p:nvSpPr>
          <p:cNvPr id="29753" name="Oval 151"/>
          <p:cNvSpPr>
            <a:spLocks noChangeArrowheads="1"/>
          </p:cNvSpPr>
          <p:nvPr/>
        </p:nvSpPr>
        <p:spPr bwMode="auto">
          <a:xfrm>
            <a:off x="2014538" y="1079500"/>
            <a:ext cx="7493000" cy="44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0000"/>
              </a:lnSpc>
              <a:buSzPct val="80000"/>
            </a:pPr>
            <a:r>
              <a:rPr lang="en-US" altLang="ko-KR" sz="1600">
                <a:solidFill>
                  <a:srgbClr val="FFFF00"/>
                </a:solidFill>
                <a:ea typeface="나눔고딕 ExtraBold" pitchFamily="50" charset="-127"/>
              </a:rPr>
              <a:t>Three dimensional  meteorological observation and</a:t>
            </a:r>
          </a:p>
          <a:p>
            <a:pPr algn="ctr">
              <a:lnSpc>
                <a:spcPct val="90000"/>
              </a:lnSpc>
              <a:buSzPct val="80000"/>
            </a:pPr>
            <a:r>
              <a:rPr lang="en-US" altLang="ko-KR" sz="1600">
                <a:solidFill>
                  <a:srgbClr val="FFFF00"/>
                </a:solidFill>
                <a:ea typeface="나눔고딕 ExtraBold" pitchFamily="50" charset="-127"/>
              </a:rPr>
              <a:t>worldwide meteorological information gathering and analysis</a:t>
            </a:r>
            <a:endParaRPr lang="en-US" altLang="ko-KR" sz="1600">
              <a:solidFill>
                <a:schemeClr val="bg1"/>
              </a:solidFill>
              <a:ea typeface="나눔고딕 ExtraBold" pitchFamily="50" charset="-127"/>
            </a:endParaRPr>
          </a:p>
        </p:txBody>
      </p:sp>
      <p:pic>
        <p:nvPicPr>
          <p:cNvPr id="29806" name="Picture 119" descr="배"/>
          <p:cNvPicPr>
            <a:picLocks noChangeAspect="1" noChangeArrowheads="1"/>
          </p:cNvPicPr>
          <p:nvPr/>
        </p:nvPicPr>
        <p:blipFill>
          <a:blip r:embed="rId22" cstate="print">
            <a:lum bright="-12000"/>
          </a:blip>
          <a:srcRect l="14941" t="25926" r="18787" b="33209"/>
          <a:stretch>
            <a:fillRect/>
          </a:stretch>
        </p:blipFill>
        <p:spPr bwMode="auto">
          <a:xfrm>
            <a:off x="3035300" y="5621338"/>
            <a:ext cx="1258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8" name="그림 31" descr="천리안위성02.png"/>
          <p:cNvPicPr>
            <a:picLocks noChangeAspect="1"/>
          </p:cNvPicPr>
          <p:nvPr/>
        </p:nvPicPr>
        <p:blipFill>
          <a:blip r:embed="rId23" cstate="print"/>
          <a:srcRect l="8121" t="11597" r="5907" b="13142"/>
          <a:stretch>
            <a:fillRect/>
          </a:stretch>
        </p:blipFill>
        <p:spPr bwMode="auto">
          <a:xfrm>
            <a:off x="5588000" y="1923256"/>
            <a:ext cx="708025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Freeform 85"/>
          <p:cNvSpPr>
            <a:spLocks/>
          </p:cNvSpPr>
          <p:nvPr/>
        </p:nvSpPr>
        <p:spPr bwMode="auto">
          <a:xfrm>
            <a:off x="1554163" y="1065213"/>
            <a:ext cx="458787" cy="5132387"/>
          </a:xfrm>
          <a:custGeom>
            <a:avLst/>
            <a:gdLst>
              <a:gd name="T0" fmla="*/ 2147483647 w 289"/>
              <a:gd name="T1" fmla="*/ 2147483647 h 3233"/>
              <a:gd name="T2" fmla="*/ 2147483647 w 289"/>
              <a:gd name="T3" fmla="*/ 0 h 3233"/>
              <a:gd name="T4" fmla="*/ 2147483647 w 289"/>
              <a:gd name="T5" fmla="*/ 2147483647 h 3233"/>
              <a:gd name="T6" fmla="*/ 2147483647 w 289"/>
              <a:gd name="T7" fmla="*/ 2147483647 h 3233"/>
              <a:gd name="T8" fmla="*/ 2147483647 w 289"/>
              <a:gd name="T9" fmla="*/ 2147483647 h 3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9"/>
              <a:gd name="T16" fmla="*/ 0 h 3233"/>
              <a:gd name="T17" fmla="*/ 10013 w 289"/>
              <a:gd name="T18" fmla="*/ 10000 h 3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9" h="3233">
                <a:moveTo>
                  <a:pt x="37" y="1057"/>
                </a:moveTo>
                <a:cubicBezTo>
                  <a:pt x="141" y="977"/>
                  <a:pt x="221" y="505"/>
                  <a:pt x="289" y="0"/>
                </a:cubicBezTo>
                <a:cubicBezTo>
                  <a:pt x="289" y="1616"/>
                  <a:pt x="289" y="3233"/>
                  <a:pt x="289" y="3233"/>
                </a:cubicBezTo>
                <a:cubicBezTo>
                  <a:pt x="253" y="2409"/>
                  <a:pt x="205" y="1833"/>
                  <a:pt x="53" y="1617"/>
                </a:cubicBezTo>
                <a:cubicBezTo>
                  <a:pt x="12" y="1145"/>
                  <a:pt x="0" y="1204"/>
                  <a:pt x="37" y="1057"/>
                </a:cubicBez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DDDDDD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737373"/>
            </a:prstShdw>
          </a:effectLst>
        </p:spPr>
        <p:txBody>
          <a:bodyPr/>
          <a:lstStyle/>
          <a:p>
            <a:endParaRPr lang="ko-KR" altLang="en-US"/>
          </a:p>
        </p:txBody>
      </p:sp>
      <p:grpSp>
        <p:nvGrpSpPr>
          <p:cNvPr id="1031" name="Group 94"/>
          <p:cNvGrpSpPr>
            <a:grpSpLocks/>
          </p:cNvGrpSpPr>
          <p:nvPr/>
        </p:nvGrpSpPr>
        <p:grpSpPr bwMode="auto">
          <a:xfrm>
            <a:off x="2008188" y="1054100"/>
            <a:ext cx="7496175" cy="5254625"/>
            <a:chOff x="1265" y="664"/>
            <a:chExt cx="4722" cy="3310"/>
          </a:xfrm>
        </p:grpSpPr>
        <p:sp>
          <p:nvSpPr>
            <p:cNvPr id="1110" name="AutoShape 23"/>
            <p:cNvSpPr>
              <a:spLocks noChangeArrowheads="1"/>
            </p:cNvSpPr>
            <p:nvPr/>
          </p:nvSpPr>
          <p:spPr bwMode="auto">
            <a:xfrm>
              <a:off x="1273" y="781"/>
              <a:ext cx="4706" cy="3193"/>
            </a:xfrm>
            <a:prstGeom prst="roundRect">
              <a:avLst>
                <a:gd name="adj" fmla="val 213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 type="none" w="sm" len="sm"/>
            </a:ln>
          </p:spPr>
          <p:txBody>
            <a:bodyPr lIns="36000" tIns="0" rIns="36000" bIns="0" anchor="ctr"/>
            <a:lstStyle/>
            <a:p>
              <a:endParaRPr lang="ko-KR" altLang="en-US">
                <a:ea typeface="나눔고딕 ExtraBold" pitchFamily="50" charset="-127"/>
                <a:cs typeface="Arial" charset="0"/>
              </a:endParaRPr>
            </a:p>
          </p:txBody>
        </p:sp>
        <p:sp>
          <p:nvSpPr>
            <p:cNvPr id="1111" name="Oval 151"/>
            <p:cNvSpPr>
              <a:spLocks noChangeArrowheads="1"/>
            </p:cNvSpPr>
            <p:nvPr/>
          </p:nvSpPr>
          <p:spPr bwMode="auto">
            <a:xfrm>
              <a:off x="1281" y="921"/>
              <a:ext cx="4690" cy="5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DCDCDC"/>
                </a:gs>
                <a:gs pos="100000">
                  <a:srgbClr val="FFFFFF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355600" latinLnBrk="0"/>
              <a:endParaRPr lang="ko-KR" altLang="en-US" sz="1200" b="1">
                <a:solidFill>
                  <a:schemeClr val="bg1"/>
                </a:solidFill>
                <a:ea typeface="나눔고딕 ExtraBold" pitchFamily="50" charset="-127"/>
                <a:cs typeface="Arial" charset="0"/>
              </a:endParaRPr>
            </a:p>
          </p:txBody>
        </p:sp>
        <p:sp>
          <p:nvSpPr>
            <p:cNvPr id="1112" name="Oval 151"/>
            <p:cNvSpPr>
              <a:spLocks noChangeArrowheads="1"/>
            </p:cNvSpPr>
            <p:nvPr/>
          </p:nvSpPr>
          <p:spPr bwMode="auto">
            <a:xfrm>
              <a:off x="1265" y="664"/>
              <a:ext cx="4722" cy="250"/>
            </a:xfrm>
            <a:prstGeom prst="roundRect">
              <a:avLst>
                <a:gd name="adj" fmla="val 0"/>
              </a:avLst>
            </a:prstGeom>
            <a:solidFill>
              <a:srgbClr val="005596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355600" latinLnBrk="0"/>
              <a:endParaRPr lang="ko-KR" altLang="en-US" sz="1200" b="1">
                <a:solidFill>
                  <a:schemeClr val="bg1"/>
                </a:solidFill>
                <a:ea typeface="나눔고딕 ExtraBold" pitchFamily="50" charset="-127"/>
                <a:cs typeface="Arial" charset="0"/>
              </a:endParaRPr>
            </a:p>
          </p:txBody>
        </p:sp>
        <p:sp>
          <p:nvSpPr>
            <p:cNvPr id="1113" name="Oval 151"/>
            <p:cNvSpPr>
              <a:spLocks noChangeArrowheads="1"/>
            </p:cNvSpPr>
            <p:nvPr/>
          </p:nvSpPr>
          <p:spPr bwMode="auto">
            <a:xfrm>
              <a:off x="1288" y="671"/>
              <a:ext cx="4676" cy="84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558EB9"/>
                </a:gs>
                <a:gs pos="100000">
                  <a:srgbClr val="005596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355600" latinLnBrk="0"/>
              <a:endParaRPr lang="ko-KR" altLang="en-US" sz="1200" b="1">
                <a:solidFill>
                  <a:schemeClr val="bg1"/>
                </a:solidFill>
                <a:ea typeface="나눔고딕 ExtraBold" pitchFamily="50" charset="-127"/>
                <a:cs typeface="Arial" charset="0"/>
              </a:endParaRPr>
            </a:p>
          </p:txBody>
        </p:sp>
        <p:sp>
          <p:nvSpPr>
            <p:cNvPr id="1114" name="Oval 151"/>
            <p:cNvSpPr>
              <a:spLocks noChangeArrowheads="1"/>
            </p:cNvSpPr>
            <p:nvPr/>
          </p:nvSpPr>
          <p:spPr bwMode="auto">
            <a:xfrm>
              <a:off x="2639" y="685"/>
              <a:ext cx="1973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>
                <a:lnSpc>
                  <a:spcPts val="2400"/>
                </a:lnSpc>
                <a:buSzPct val="80000"/>
              </a:pPr>
              <a:r>
                <a:rPr lang="en-US" altLang="ko-KR" sz="1800">
                  <a:solidFill>
                    <a:srgbClr val="FFFF00"/>
                  </a:solidFill>
                  <a:ea typeface="나눔고딕 ExtraBold" pitchFamily="50" charset="-127"/>
                </a:rPr>
                <a:t>Producing Forecast guidance </a:t>
              </a:r>
            </a:p>
          </p:txBody>
        </p:sp>
      </p:grpSp>
      <p:grpSp>
        <p:nvGrpSpPr>
          <p:cNvPr id="1033" name="Group 91"/>
          <p:cNvGrpSpPr>
            <a:grpSpLocks/>
          </p:cNvGrpSpPr>
          <p:nvPr/>
        </p:nvGrpSpPr>
        <p:grpSpPr bwMode="auto">
          <a:xfrm>
            <a:off x="619125" y="5059363"/>
            <a:ext cx="968375" cy="971550"/>
            <a:chOff x="3782" y="1220"/>
            <a:chExt cx="788" cy="790"/>
          </a:xfrm>
        </p:grpSpPr>
        <p:pic>
          <p:nvPicPr>
            <p:cNvPr id="1104" name="Picture 92" descr="원-14"/>
            <p:cNvPicPr>
              <a:picLocks noChangeAspect="1" noChangeArrowheads="1"/>
            </p:cNvPicPr>
            <p:nvPr/>
          </p:nvPicPr>
          <p:blipFill>
            <a:blip r:embed="rId4" cstate="print">
              <a:lum bright="30000"/>
              <a:grayscl/>
            </a:blip>
            <a:srcRect/>
            <a:stretch>
              <a:fillRect/>
            </a:stretch>
          </p:blipFill>
          <p:spPr bwMode="auto">
            <a:xfrm>
              <a:off x="3782" y="1220"/>
              <a:ext cx="788" cy="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5" name="Picture 93" descr="원-04"/>
            <p:cNvPicPr>
              <a:picLocks noChangeAspect="1" noChangeArrowheads="1"/>
            </p:cNvPicPr>
            <p:nvPr/>
          </p:nvPicPr>
          <p:blipFill>
            <a:blip r:embed="rId5" cstate="print">
              <a:lum bright="6000" contrast="18000"/>
              <a:grayscl/>
            </a:blip>
            <a:srcRect/>
            <a:stretch>
              <a:fillRect/>
            </a:stretch>
          </p:blipFill>
          <p:spPr bwMode="auto">
            <a:xfrm>
              <a:off x="3807" y="1236"/>
              <a:ext cx="73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6" name="AutoShape 94"/>
            <p:cNvSpPr>
              <a:spLocks/>
            </p:cNvSpPr>
            <p:nvPr/>
          </p:nvSpPr>
          <p:spPr bwMode="auto">
            <a:xfrm rot="5400000">
              <a:off x="4016" y="1463"/>
              <a:ext cx="327" cy="638"/>
            </a:xfrm>
            <a:prstGeom prst="rightBracket">
              <a:avLst>
                <a:gd name="adj" fmla="val 97554"/>
              </a:avLst>
            </a:prstGeom>
            <a:solidFill>
              <a:srgbClr val="CFCFCF"/>
            </a:solidFill>
            <a:ln w="9525">
              <a:noFill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ko-KR" altLang="en-US" sz="1100">
                <a:ea typeface="HY헤드라인M" pitchFamily="18" charset="-127"/>
                <a:cs typeface="Arial" charset="0"/>
              </a:endParaRPr>
            </a:p>
          </p:txBody>
        </p:sp>
        <p:sp>
          <p:nvSpPr>
            <p:cNvPr id="1107" name="Line 95"/>
            <p:cNvSpPr>
              <a:spLocks noChangeShapeType="1"/>
            </p:cNvSpPr>
            <p:nvPr/>
          </p:nvSpPr>
          <p:spPr bwMode="auto">
            <a:xfrm>
              <a:off x="3858" y="1620"/>
              <a:ext cx="642" cy="0"/>
            </a:xfrm>
            <a:prstGeom prst="line">
              <a:avLst/>
            </a:prstGeom>
            <a:noFill/>
            <a:ln w="19050">
              <a:solidFill>
                <a:srgbClr val="8A8A8A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pic>
        <p:nvPicPr>
          <p:cNvPr id="1034" name="Picture 289" descr="화살표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608013" y="4559300"/>
            <a:ext cx="1016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5" name="Group 81"/>
          <p:cNvGrpSpPr>
            <a:grpSpLocks/>
          </p:cNvGrpSpPr>
          <p:nvPr/>
        </p:nvGrpSpPr>
        <p:grpSpPr bwMode="auto">
          <a:xfrm>
            <a:off x="619125" y="3965575"/>
            <a:ext cx="968375" cy="971550"/>
            <a:chOff x="3782" y="1220"/>
            <a:chExt cx="788" cy="790"/>
          </a:xfrm>
        </p:grpSpPr>
        <p:pic>
          <p:nvPicPr>
            <p:cNvPr id="1100" name="Picture 82" descr="원-14"/>
            <p:cNvPicPr>
              <a:picLocks noChangeAspect="1" noChangeArrowheads="1"/>
            </p:cNvPicPr>
            <p:nvPr/>
          </p:nvPicPr>
          <p:blipFill>
            <a:blip r:embed="rId4" cstate="print">
              <a:lum bright="30000"/>
              <a:grayscl/>
            </a:blip>
            <a:srcRect/>
            <a:stretch>
              <a:fillRect/>
            </a:stretch>
          </p:blipFill>
          <p:spPr bwMode="auto">
            <a:xfrm>
              <a:off x="3782" y="1220"/>
              <a:ext cx="788" cy="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1" name="Picture 83" descr="원-04"/>
            <p:cNvPicPr>
              <a:picLocks noChangeAspect="1" noChangeArrowheads="1"/>
            </p:cNvPicPr>
            <p:nvPr/>
          </p:nvPicPr>
          <p:blipFill>
            <a:blip r:embed="rId5" cstate="print">
              <a:lum bright="6000" contrast="18000"/>
              <a:grayscl/>
            </a:blip>
            <a:srcRect/>
            <a:stretch>
              <a:fillRect/>
            </a:stretch>
          </p:blipFill>
          <p:spPr bwMode="auto">
            <a:xfrm>
              <a:off x="3807" y="1236"/>
              <a:ext cx="73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2" name="AutoShape 84"/>
            <p:cNvSpPr>
              <a:spLocks/>
            </p:cNvSpPr>
            <p:nvPr/>
          </p:nvSpPr>
          <p:spPr bwMode="auto">
            <a:xfrm rot="5400000">
              <a:off x="4016" y="1463"/>
              <a:ext cx="327" cy="638"/>
            </a:xfrm>
            <a:prstGeom prst="rightBracket">
              <a:avLst>
                <a:gd name="adj" fmla="val 97554"/>
              </a:avLst>
            </a:prstGeom>
            <a:solidFill>
              <a:srgbClr val="CFCFCF"/>
            </a:solidFill>
            <a:ln w="9525">
              <a:noFill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ko-KR" altLang="en-US" sz="1100">
                <a:ea typeface="HY헤드라인M" pitchFamily="18" charset="-127"/>
                <a:cs typeface="Arial" charset="0"/>
              </a:endParaRPr>
            </a:p>
          </p:txBody>
        </p:sp>
        <p:sp>
          <p:nvSpPr>
            <p:cNvPr id="1103" name="Line 85"/>
            <p:cNvSpPr>
              <a:spLocks noChangeShapeType="1"/>
            </p:cNvSpPr>
            <p:nvPr/>
          </p:nvSpPr>
          <p:spPr bwMode="auto">
            <a:xfrm>
              <a:off x="3858" y="1620"/>
              <a:ext cx="642" cy="0"/>
            </a:xfrm>
            <a:prstGeom prst="line">
              <a:avLst/>
            </a:prstGeom>
            <a:noFill/>
            <a:ln w="19050">
              <a:solidFill>
                <a:srgbClr val="8A8A8A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pic>
        <p:nvPicPr>
          <p:cNvPr id="1036" name="Picture 289" descr="화살표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442913" y="3475038"/>
            <a:ext cx="13462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7" name="Group 101"/>
          <p:cNvGrpSpPr>
            <a:grpSpLocks/>
          </p:cNvGrpSpPr>
          <p:nvPr/>
        </p:nvGrpSpPr>
        <p:grpSpPr bwMode="auto">
          <a:xfrm>
            <a:off x="415925" y="2466975"/>
            <a:ext cx="1374775" cy="1377950"/>
            <a:chOff x="3782" y="1220"/>
            <a:chExt cx="788" cy="790"/>
          </a:xfrm>
        </p:grpSpPr>
        <p:pic>
          <p:nvPicPr>
            <p:cNvPr id="1096" name="Picture 102" descr="원-14"/>
            <p:cNvPicPr>
              <a:picLocks noChangeAspect="1" noChangeArrowheads="1"/>
            </p:cNvPicPr>
            <p:nvPr/>
          </p:nvPicPr>
          <p:blipFill>
            <a:blip r:embed="rId7" cstate="print">
              <a:lum bright="24000"/>
            </a:blip>
            <a:srcRect/>
            <a:stretch>
              <a:fillRect/>
            </a:stretch>
          </p:blipFill>
          <p:spPr bwMode="auto">
            <a:xfrm>
              <a:off x="3782" y="1220"/>
              <a:ext cx="788" cy="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7" name="Picture 103" descr="원-04"/>
            <p:cNvPicPr>
              <a:picLocks noChangeAspect="1" noChangeArrowheads="1"/>
            </p:cNvPicPr>
            <p:nvPr/>
          </p:nvPicPr>
          <p:blipFill>
            <a:blip r:embed="rId8" cstate="print">
              <a:lum bright="-18000" contrast="18000"/>
            </a:blip>
            <a:srcRect/>
            <a:stretch>
              <a:fillRect/>
            </a:stretch>
          </p:blipFill>
          <p:spPr bwMode="auto">
            <a:xfrm>
              <a:off x="3807" y="1236"/>
              <a:ext cx="73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8" name="AutoShape 104"/>
            <p:cNvSpPr>
              <a:spLocks/>
            </p:cNvSpPr>
            <p:nvPr/>
          </p:nvSpPr>
          <p:spPr bwMode="auto">
            <a:xfrm rot="5400000">
              <a:off x="4016" y="1463"/>
              <a:ext cx="327" cy="638"/>
            </a:xfrm>
            <a:prstGeom prst="rightBracket">
              <a:avLst>
                <a:gd name="adj" fmla="val 97554"/>
              </a:avLst>
            </a:prstGeom>
            <a:gradFill rotWithShape="1">
              <a:gsLst>
                <a:gs pos="0">
                  <a:srgbClr val="B5D5E9"/>
                </a:gs>
                <a:gs pos="100000">
                  <a:srgbClr val="D5E7F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ko-KR" altLang="en-US" sz="1100">
                <a:ea typeface="HY헤드라인M" pitchFamily="18" charset="-127"/>
                <a:cs typeface="Arial" charset="0"/>
              </a:endParaRPr>
            </a:p>
          </p:txBody>
        </p:sp>
        <p:sp>
          <p:nvSpPr>
            <p:cNvPr id="1099" name="Line 105"/>
            <p:cNvSpPr>
              <a:spLocks noChangeShapeType="1"/>
            </p:cNvSpPr>
            <p:nvPr/>
          </p:nvSpPr>
          <p:spPr bwMode="auto">
            <a:xfrm>
              <a:off x="3858" y="1620"/>
              <a:ext cx="642" cy="0"/>
            </a:xfrm>
            <a:prstGeom prst="line">
              <a:avLst/>
            </a:prstGeom>
            <a:noFill/>
            <a:ln w="19050">
              <a:solidFill>
                <a:srgbClr val="0C396A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pic>
        <p:nvPicPr>
          <p:cNvPr id="1038" name="Picture 289" descr="화살표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608013" y="1971675"/>
            <a:ext cx="1016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9" name="Group 61"/>
          <p:cNvGrpSpPr>
            <a:grpSpLocks/>
          </p:cNvGrpSpPr>
          <p:nvPr/>
        </p:nvGrpSpPr>
        <p:grpSpPr bwMode="auto">
          <a:xfrm>
            <a:off x="619125" y="1374775"/>
            <a:ext cx="968375" cy="971550"/>
            <a:chOff x="3782" y="1220"/>
            <a:chExt cx="788" cy="790"/>
          </a:xfrm>
        </p:grpSpPr>
        <p:pic>
          <p:nvPicPr>
            <p:cNvPr id="1092" name="Picture 62" descr="원-14"/>
            <p:cNvPicPr>
              <a:picLocks noChangeAspect="1" noChangeArrowheads="1"/>
            </p:cNvPicPr>
            <p:nvPr/>
          </p:nvPicPr>
          <p:blipFill>
            <a:blip r:embed="rId4" cstate="print">
              <a:lum bright="30000"/>
              <a:grayscl/>
            </a:blip>
            <a:srcRect/>
            <a:stretch>
              <a:fillRect/>
            </a:stretch>
          </p:blipFill>
          <p:spPr bwMode="auto">
            <a:xfrm>
              <a:off x="3782" y="1220"/>
              <a:ext cx="788" cy="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3" name="Picture 63" descr="원-04"/>
            <p:cNvPicPr>
              <a:picLocks noChangeAspect="1" noChangeArrowheads="1"/>
            </p:cNvPicPr>
            <p:nvPr/>
          </p:nvPicPr>
          <p:blipFill>
            <a:blip r:embed="rId5" cstate="print">
              <a:lum bright="6000" contrast="18000"/>
              <a:grayscl/>
            </a:blip>
            <a:srcRect/>
            <a:stretch>
              <a:fillRect/>
            </a:stretch>
          </p:blipFill>
          <p:spPr bwMode="auto">
            <a:xfrm>
              <a:off x="3807" y="1236"/>
              <a:ext cx="73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4" name="AutoShape 64"/>
            <p:cNvSpPr>
              <a:spLocks/>
            </p:cNvSpPr>
            <p:nvPr/>
          </p:nvSpPr>
          <p:spPr bwMode="auto">
            <a:xfrm rot="5400000">
              <a:off x="4016" y="1463"/>
              <a:ext cx="327" cy="638"/>
            </a:xfrm>
            <a:prstGeom prst="rightBracket">
              <a:avLst>
                <a:gd name="adj" fmla="val 97554"/>
              </a:avLst>
            </a:prstGeom>
            <a:solidFill>
              <a:srgbClr val="CFCFC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1100">
                <a:ea typeface="HY헤드라인M" pitchFamily="18" charset="-127"/>
                <a:cs typeface="Arial" charset="0"/>
              </a:endParaRPr>
            </a:p>
          </p:txBody>
        </p:sp>
        <p:sp>
          <p:nvSpPr>
            <p:cNvPr id="1095" name="Line 65"/>
            <p:cNvSpPr>
              <a:spLocks noChangeShapeType="1"/>
            </p:cNvSpPr>
            <p:nvPr/>
          </p:nvSpPr>
          <p:spPr bwMode="auto">
            <a:xfrm>
              <a:off x="3858" y="1620"/>
              <a:ext cx="642" cy="0"/>
            </a:xfrm>
            <a:prstGeom prst="line">
              <a:avLst/>
            </a:prstGeom>
            <a:noFill/>
            <a:ln w="19050">
              <a:solidFill>
                <a:srgbClr val="8A8A8A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pic>
        <p:nvPicPr>
          <p:cNvPr id="1040" name="Picture 13" descr="슬라이드14번_수퍼컴"/>
          <p:cNvPicPr>
            <a:picLocks noChangeAspect="1" noChangeArrowheads="1"/>
          </p:cNvPicPr>
          <p:nvPr/>
        </p:nvPicPr>
        <p:blipFill>
          <a:blip r:embed="rId9" cstate="print"/>
          <a:srcRect l="1486" t="2046" r="1878" b="3957"/>
          <a:stretch>
            <a:fillRect/>
          </a:stretch>
        </p:blipFill>
        <p:spPr bwMode="auto">
          <a:xfrm>
            <a:off x="5072063" y="4937125"/>
            <a:ext cx="14795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8"/>
          <p:cNvPicPr>
            <a:picLocks noChangeAspect="1" noChangeArrowheads="1"/>
          </p:cNvPicPr>
          <p:nvPr/>
        </p:nvPicPr>
        <p:blipFill>
          <a:blip r:embed="rId10" cstate="print"/>
          <a:srcRect l="16389" t="55371" r="75157" b="31746"/>
          <a:stretch>
            <a:fillRect/>
          </a:stretch>
        </p:blipFill>
        <p:spPr bwMode="auto">
          <a:xfrm>
            <a:off x="2338388" y="3370263"/>
            <a:ext cx="191293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42" name="Group 95"/>
          <p:cNvGrpSpPr>
            <a:grpSpLocks/>
          </p:cNvGrpSpPr>
          <p:nvPr/>
        </p:nvGrpSpPr>
        <p:grpSpPr bwMode="auto">
          <a:xfrm>
            <a:off x="2327275" y="4724400"/>
            <a:ext cx="1933575" cy="1279525"/>
            <a:chOff x="1442" y="2926"/>
            <a:chExt cx="1448" cy="958"/>
          </a:xfrm>
        </p:grpSpPr>
        <p:graphicFrame>
          <p:nvGraphicFramePr>
            <p:cNvPr id="126979" name="Object 7"/>
            <p:cNvGraphicFramePr>
              <a:graphicFrameLocks noChangeAspect="1"/>
            </p:cNvGraphicFramePr>
            <p:nvPr/>
          </p:nvGraphicFramePr>
          <p:xfrm>
            <a:off x="1442" y="2926"/>
            <a:ext cx="1448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2" name="Equation" r:id="rId11" imgW="2451100" imgH="419100" progId="Equation.3">
                    <p:embed/>
                  </p:oleObj>
                </mc:Choice>
                <mc:Fallback>
                  <p:oleObj name="Equation" r:id="rId11" imgW="2451100" imgH="419100" progId="Equation.3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2" y="2926"/>
                          <a:ext cx="1448" cy="22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6990" name="Object 60"/>
            <p:cNvGraphicFramePr>
              <a:graphicFrameLocks noChangeAspect="1"/>
            </p:cNvGraphicFramePr>
            <p:nvPr/>
          </p:nvGraphicFramePr>
          <p:xfrm>
            <a:off x="1966" y="3474"/>
            <a:ext cx="400" cy="1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3" name="Equation" r:id="rId13" imgW="698197" imgH="203112" progId="Equation.3">
                    <p:embed/>
                  </p:oleObj>
                </mc:Choice>
                <mc:Fallback>
                  <p:oleObj name="Equation" r:id="rId13" imgW="698197" imgH="203112" progId="Equation.3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6" y="3474"/>
                          <a:ext cx="400" cy="1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6984" name="Object 20"/>
            <p:cNvGraphicFramePr>
              <a:graphicFrameLocks noChangeAspect="1"/>
            </p:cNvGraphicFramePr>
            <p:nvPr/>
          </p:nvGraphicFramePr>
          <p:xfrm>
            <a:off x="2025" y="3650"/>
            <a:ext cx="281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4" name="Equation" r:id="rId15" imgW="469696" imgH="393529" progId="Equation.3">
                    <p:embed/>
                  </p:oleObj>
                </mc:Choice>
                <mc:Fallback>
                  <p:oleObj name="Equation" r:id="rId15" imgW="469696" imgH="393529" progId="Equation.3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5" y="3650"/>
                          <a:ext cx="281" cy="2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6983" name="Object 17"/>
            <p:cNvGraphicFramePr>
              <a:graphicFrameLocks noChangeAspect="1"/>
            </p:cNvGraphicFramePr>
            <p:nvPr/>
          </p:nvGraphicFramePr>
          <p:xfrm>
            <a:off x="1836" y="3206"/>
            <a:ext cx="660" cy="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5" name="Equation" r:id="rId17" imgW="1066337" imgH="393529" progId="Equation.3">
                    <p:embed/>
                  </p:oleObj>
                </mc:Choice>
                <mc:Fallback>
                  <p:oleObj name="Equation" r:id="rId17" imgW="1066337" imgH="393529" progId="Equation.3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6" y="3206"/>
                          <a:ext cx="660" cy="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43" name="Group 96"/>
          <p:cNvGrpSpPr>
            <a:grpSpLocks/>
          </p:cNvGrpSpPr>
          <p:nvPr/>
        </p:nvGrpSpPr>
        <p:grpSpPr bwMode="auto">
          <a:xfrm>
            <a:off x="7388225" y="3540125"/>
            <a:ext cx="1765300" cy="1885950"/>
            <a:chOff x="4602" y="2174"/>
            <a:chExt cx="1216" cy="1300"/>
          </a:xfrm>
        </p:grpSpPr>
        <p:pic>
          <p:nvPicPr>
            <p:cNvPr id="1086" name="Picture 550" descr="rdps_lc10_gph200_ft03_pa4_s021_2009031418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 rot="-1800000">
              <a:off x="4609" y="2273"/>
              <a:ext cx="542" cy="473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</p:spPr>
        </p:pic>
        <p:pic>
          <p:nvPicPr>
            <p:cNvPr id="1087" name="Picture 548" descr="rdps_lc10_gph500_ft03_pa4_s012_2009031418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910" y="2174"/>
              <a:ext cx="553" cy="480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</p:spPr>
        </p:pic>
        <p:pic>
          <p:nvPicPr>
            <p:cNvPr id="1088" name="Picture 552" descr="rdps_lc10_acrain_ft03_pa4_s021_2009031418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 rot="1800000">
              <a:off x="5251" y="2262"/>
              <a:ext cx="552" cy="482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</p:spPr>
        </p:pic>
        <p:pic>
          <p:nvPicPr>
            <p:cNvPr id="1089" name="Picture 8" descr="rwam_asia_ft03_pa4_s060_2007021212"/>
            <p:cNvPicPr preferRelativeResize="0"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 rot="-2064028">
              <a:off x="4602" y="3009"/>
              <a:ext cx="580" cy="444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</p:spPr>
        </p:pic>
        <p:pic>
          <p:nvPicPr>
            <p:cNvPr id="1090" name="Picture 9" descr="sfc3_smsand_pa4_2007022806"/>
            <p:cNvPicPr preferRelativeResize="0"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889" y="2947"/>
              <a:ext cx="595" cy="426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</p:spPr>
        </p:pic>
        <p:pic>
          <p:nvPicPr>
            <p:cNvPr id="1091" name="Picture 12" descr="epskma_prec_prob_no1_ft12_pb4_s132_2007022712"/>
            <p:cNvPicPr preferRelativeResize="0"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 rot="1574560">
              <a:off x="5239" y="3028"/>
              <a:ext cx="579" cy="446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</p:spPr>
        </p:pic>
      </p:grpSp>
      <p:grpSp>
        <p:nvGrpSpPr>
          <p:cNvPr id="1044" name="그룹 113"/>
          <p:cNvGrpSpPr>
            <a:grpSpLocks noChangeAspect="1"/>
          </p:cNvGrpSpPr>
          <p:nvPr/>
        </p:nvGrpSpPr>
        <p:grpSpPr bwMode="auto">
          <a:xfrm>
            <a:off x="5049838" y="3373438"/>
            <a:ext cx="1431925" cy="1431925"/>
            <a:chOff x="3275856" y="1628800"/>
            <a:chExt cx="4305300" cy="4305300"/>
          </a:xfrm>
        </p:grpSpPr>
        <p:pic>
          <p:nvPicPr>
            <p:cNvPr id="1083" name="Picture 24" descr="map2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3275856" y="1628800"/>
              <a:ext cx="4305300" cy="430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4" name="Rectangle 32"/>
            <p:cNvSpPr>
              <a:spLocks noChangeArrowheads="1"/>
            </p:cNvSpPr>
            <p:nvPr/>
          </p:nvSpPr>
          <p:spPr bwMode="auto">
            <a:xfrm>
              <a:off x="5245943" y="3187725"/>
              <a:ext cx="485775" cy="593725"/>
            </a:xfrm>
            <a:prstGeom prst="rect">
              <a:avLst/>
            </a:prstGeom>
            <a:noFill/>
            <a:ln w="25400" algn="ctr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endParaRPr lang="ko-KR" altLang="en-US">
                <a:ea typeface="HY헤드라인M" pitchFamily="18" charset="-127"/>
                <a:cs typeface="Arial" charset="0"/>
              </a:endParaRPr>
            </a:p>
          </p:txBody>
        </p:sp>
        <p:pic>
          <p:nvPicPr>
            <p:cNvPr id="1085" name="Picture 24"/>
            <p:cNvPicPr>
              <a:picLocks noChangeAspect="1" noChangeArrowheads="1"/>
            </p:cNvPicPr>
            <p:nvPr/>
          </p:nvPicPr>
          <p:blipFill>
            <a:blip r:embed="rId26" cstate="print"/>
            <a:srcRect t="5313"/>
            <a:stretch>
              <a:fillRect/>
            </a:stretch>
          </p:blipFill>
          <p:spPr bwMode="auto">
            <a:xfrm>
              <a:off x="5255468" y="3197250"/>
              <a:ext cx="458788" cy="5762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grpSp>
        <p:nvGrpSpPr>
          <p:cNvPr id="1045" name="그룹 101"/>
          <p:cNvGrpSpPr>
            <a:grpSpLocks/>
          </p:cNvGrpSpPr>
          <p:nvPr/>
        </p:nvGrpSpPr>
        <p:grpSpPr bwMode="auto">
          <a:xfrm>
            <a:off x="344488" y="230188"/>
            <a:ext cx="323850" cy="368300"/>
            <a:chOff x="344488" y="230585"/>
            <a:chExt cx="324000" cy="368300"/>
          </a:xfrm>
        </p:grpSpPr>
        <p:sp>
          <p:nvSpPr>
            <p:cNvPr id="1081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44488" y="231135"/>
              <a:ext cx="324000" cy="36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4800" b="1" kern="1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2C5D98"/>
                      </a:gs>
                      <a:gs pos="80000">
                        <a:srgbClr val="3C7BC7"/>
                      </a:gs>
                      <a:gs pos="100000">
                        <a:srgbClr val="3A7CCB"/>
                      </a:gs>
                    </a:gsLst>
                    <a:lin ang="16200000"/>
                  </a:gradFill>
                  <a:latin typeface="산돌고딕 M"/>
                  <a:ea typeface="산돌고딕 M"/>
                </a:rPr>
                <a:t>Ⅱ</a:t>
              </a:r>
              <a:endParaRPr lang="ko-KR" altLang="en-US" sz="48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C5D98"/>
                    </a:gs>
                    <a:gs pos="80000">
                      <a:srgbClr val="3C7BC7"/>
                    </a:gs>
                    <a:gs pos="100000">
                      <a:srgbClr val="3A7CCB"/>
                    </a:gs>
                  </a:gsLst>
                  <a:lin ang="16200000"/>
                </a:gradFill>
                <a:latin typeface="산돌고딕 M"/>
                <a:ea typeface="산돌고딕 M"/>
              </a:endParaRPr>
            </a:p>
          </p:txBody>
        </p:sp>
        <p:sp>
          <p:nvSpPr>
            <p:cNvPr id="1082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345357" y="230585"/>
              <a:ext cx="322262" cy="3683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4000" b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2C5D98"/>
                      </a:gs>
                      <a:gs pos="80000">
                        <a:srgbClr val="3C7BC7"/>
                      </a:gs>
                      <a:gs pos="100000">
                        <a:srgbClr val="3A7CCB"/>
                      </a:gs>
                    </a:gsLst>
                    <a:lin ang="16200000"/>
                  </a:gradFill>
                  <a:latin typeface="산돌고딕 M"/>
                  <a:ea typeface="산돌고딕 M"/>
                </a:rPr>
                <a:t>Ⅱ</a:t>
              </a:r>
              <a:endParaRPr lang="ko-KR" altLang="en-US" sz="40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2C5D98"/>
                    </a:gs>
                    <a:gs pos="80000">
                      <a:srgbClr val="3C7BC7"/>
                    </a:gs>
                    <a:gs pos="100000">
                      <a:srgbClr val="3A7CCB"/>
                    </a:gs>
                  </a:gsLst>
                  <a:lin ang="16200000"/>
                </a:gradFill>
                <a:latin typeface="산돌고딕 M"/>
                <a:ea typeface="산돌고딕 M"/>
              </a:endParaRPr>
            </a:p>
          </p:txBody>
        </p:sp>
      </p:grpSp>
      <p:pic>
        <p:nvPicPr>
          <p:cNvPr id="1046" name="Picture 105" descr="제목부 화살"/>
          <p:cNvPicPr>
            <a:picLocks noChangeAspect="1" noChangeArrowheads="1"/>
          </p:cNvPicPr>
          <p:nvPr/>
        </p:nvPicPr>
        <p:blipFill>
          <a:blip r:embed="rId27" cstate="print">
            <a:lum bright="12000"/>
            <a:grayscl/>
          </a:blip>
          <a:srcRect/>
          <a:stretch>
            <a:fillRect/>
          </a:stretch>
        </p:blipFill>
        <p:spPr bwMode="auto">
          <a:xfrm>
            <a:off x="4160838" y="2555875"/>
            <a:ext cx="6000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7" name="Picture 106" descr="제목부 화살"/>
          <p:cNvPicPr>
            <a:picLocks noChangeAspect="1" noChangeArrowheads="1"/>
          </p:cNvPicPr>
          <p:nvPr/>
        </p:nvPicPr>
        <p:blipFill>
          <a:blip r:embed="rId27" cstate="print">
            <a:lum bright="12000"/>
            <a:grayscl/>
          </a:blip>
          <a:srcRect/>
          <a:stretch>
            <a:fillRect/>
          </a:stretch>
        </p:blipFill>
        <p:spPr bwMode="auto">
          <a:xfrm>
            <a:off x="6642100" y="2555875"/>
            <a:ext cx="6000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8" name="Picture 107" descr="제목부 화살"/>
          <p:cNvPicPr>
            <a:picLocks noChangeAspect="1" noChangeArrowheads="1"/>
          </p:cNvPicPr>
          <p:nvPr/>
        </p:nvPicPr>
        <p:blipFill>
          <a:blip r:embed="rId28" cstate="print">
            <a:lum bright="12000"/>
            <a:grayscl/>
          </a:blip>
          <a:srcRect/>
          <a:stretch>
            <a:fillRect/>
          </a:stretch>
        </p:blipFill>
        <p:spPr bwMode="auto">
          <a:xfrm>
            <a:off x="3086100" y="1955800"/>
            <a:ext cx="425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49" name="Group 101"/>
          <p:cNvGrpSpPr>
            <a:grpSpLocks/>
          </p:cNvGrpSpPr>
          <p:nvPr/>
        </p:nvGrpSpPr>
        <p:grpSpPr bwMode="auto">
          <a:xfrm>
            <a:off x="2247900" y="2349500"/>
            <a:ext cx="2103438" cy="806450"/>
            <a:chOff x="1416" y="1480"/>
            <a:chExt cx="1325" cy="508"/>
          </a:xfrm>
        </p:grpSpPr>
        <p:sp>
          <p:nvSpPr>
            <p:cNvPr id="1079" name="AutoShape 238"/>
            <p:cNvSpPr>
              <a:spLocks noChangeArrowheads="1"/>
            </p:cNvSpPr>
            <p:nvPr/>
          </p:nvSpPr>
          <p:spPr bwMode="auto">
            <a:xfrm>
              <a:off x="1416" y="1900"/>
              <a:ext cx="1325" cy="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18 w 21600"/>
                <a:gd name="T13" fmla="*/ 2945 h 21600"/>
                <a:gd name="T14" fmla="*/ 18682 w 21600"/>
                <a:gd name="T15" fmla="*/ 186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249" y="21600"/>
                  </a:lnTo>
                  <a:lnTo>
                    <a:pt x="1935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6350" algn="ctr">
              <a:noFill/>
              <a:miter lim="800000"/>
              <a:headEnd/>
              <a:tailEnd/>
            </a:ln>
          </p:spPr>
          <p:txBody>
            <a:bodyPr lIns="0" tIns="0" rIns="0" bIns="18000" anchor="b"/>
            <a:lstStyle/>
            <a:p>
              <a:endParaRPr lang="ko-KR" altLang="en-US"/>
            </a:p>
          </p:txBody>
        </p:sp>
        <p:sp>
          <p:nvSpPr>
            <p:cNvPr id="130" name="AutoShape 239"/>
            <p:cNvSpPr>
              <a:spLocks noChangeArrowheads="1"/>
            </p:cNvSpPr>
            <p:nvPr/>
          </p:nvSpPr>
          <p:spPr bwMode="auto">
            <a:xfrm>
              <a:off x="1545" y="1480"/>
              <a:ext cx="1066" cy="501"/>
            </a:xfrm>
            <a:prstGeom prst="roundRect">
              <a:avLst>
                <a:gd name="adj" fmla="val 6532"/>
              </a:avLst>
            </a:prstGeom>
            <a:blipFill dpi="0" rotWithShape="1">
              <a:blip r:embed="rId29" cstate="print">
                <a:lum bright="-12000" contrast="18000"/>
              </a:blip>
              <a:srcRect/>
              <a:stretch>
                <a:fillRect/>
              </a:stretch>
            </a:blipFill>
            <a:ln w="19050" algn="ctr">
              <a:solidFill>
                <a:srgbClr val="003366"/>
              </a:solidFill>
              <a:round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0" tIns="0" rIns="0" bIns="0" anchor="ctr"/>
            <a:lstStyle/>
            <a:p>
              <a:pPr algn="ctr">
                <a:lnSpc>
                  <a:spcPct val="110000"/>
                </a:lnSpc>
                <a:defRPr/>
              </a:pPr>
              <a:endParaRPr lang="en-US" altLang="en-US">
                <a:solidFill>
                  <a:schemeClr val="bg1"/>
                </a:solidFill>
                <a:ea typeface="나눔고딕 ExtraBold" pitchFamily="50" charset="-127"/>
              </a:endParaRPr>
            </a:p>
          </p:txBody>
        </p:sp>
      </p:grpSp>
      <p:sp>
        <p:nvSpPr>
          <p:cNvPr id="1050" name="Rectangle 242"/>
          <p:cNvSpPr>
            <a:spLocks noChangeArrowheads="1"/>
          </p:cNvSpPr>
          <p:nvPr/>
        </p:nvSpPr>
        <p:spPr bwMode="auto">
          <a:xfrm>
            <a:off x="2505075" y="2506663"/>
            <a:ext cx="1612900" cy="493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>
                <a:solidFill>
                  <a:schemeClr val="bg1"/>
                </a:solidFill>
                <a:ea typeface="나눔고딕 ExtraBold" pitchFamily="50" charset="-127"/>
              </a:rPr>
              <a:t>The law of nature</a:t>
            </a:r>
            <a:endParaRPr lang="ko-KR" altLang="en-US">
              <a:solidFill>
                <a:schemeClr val="bg1"/>
              </a:solidFill>
              <a:ea typeface="나눔고딕 ExtraBold" pitchFamily="50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300">
                <a:solidFill>
                  <a:schemeClr val="bg1"/>
                </a:solidFill>
                <a:ea typeface="나눔고딕 ExtraBold" pitchFamily="50" charset="-127"/>
              </a:rPr>
              <a:t>(Prediction equation)</a:t>
            </a:r>
          </a:p>
        </p:txBody>
      </p:sp>
      <p:sp>
        <p:nvSpPr>
          <p:cNvPr id="1051" name="AutoShape 238"/>
          <p:cNvSpPr>
            <a:spLocks noChangeArrowheads="1"/>
          </p:cNvSpPr>
          <p:nvPr/>
        </p:nvSpPr>
        <p:spPr bwMode="auto">
          <a:xfrm>
            <a:off x="4721225" y="3016250"/>
            <a:ext cx="2103438" cy="1397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18 w 21600"/>
              <a:gd name="T13" fmla="*/ 2945 h 21600"/>
              <a:gd name="T14" fmla="*/ 18682 w 21600"/>
              <a:gd name="T15" fmla="*/ 1865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249" y="21600"/>
                </a:lnTo>
                <a:lnTo>
                  <a:pt x="19351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lin ang="5400000" scaled="1"/>
          </a:gradFill>
          <a:ln w="6350" algn="ctr">
            <a:noFill/>
            <a:miter lim="800000"/>
            <a:headEnd/>
            <a:tailEnd/>
          </a:ln>
        </p:spPr>
        <p:txBody>
          <a:bodyPr lIns="0" tIns="0" rIns="0" bIns="18000" anchor="b"/>
          <a:lstStyle/>
          <a:p>
            <a:endParaRPr lang="ko-KR" altLang="en-US"/>
          </a:p>
        </p:txBody>
      </p:sp>
      <p:sp>
        <p:nvSpPr>
          <p:cNvPr id="155" name="AutoShape 239"/>
          <p:cNvSpPr>
            <a:spLocks noChangeArrowheads="1"/>
          </p:cNvSpPr>
          <p:nvPr/>
        </p:nvSpPr>
        <p:spPr bwMode="auto">
          <a:xfrm>
            <a:off x="4926013" y="2349500"/>
            <a:ext cx="1692275" cy="795338"/>
          </a:xfrm>
          <a:prstGeom prst="roundRect">
            <a:avLst>
              <a:gd name="adj" fmla="val 6532"/>
            </a:avLst>
          </a:prstGeom>
          <a:blipFill dpi="0" rotWithShape="1">
            <a:blip r:embed="rId29" cstate="print">
              <a:lum bright="-12000" contrast="18000"/>
            </a:blip>
            <a:srcRect/>
            <a:stretch>
              <a:fillRect/>
            </a:stretch>
          </a:blipFill>
          <a:ln w="19050" algn="ctr">
            <a:solidFill>
              <a:srgbClr val="003366"/>
            </a:solidFill>
            <a:round/>
            <a:headEnd/>
            <a:tailEnd/>
          </a:ln>
          <a:effectLst>
            <a:outerShdw dist="12700" dir="54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  <a:defRPr/>
            </a:pPr>
            <a:endParaRPr lang="en-US" altLang="en-US">
              <a:solidFill>
                <a:schemeClr val="bg1"/>
              </a:solidFill>
              <a:ea typeface="나눔고딕 ExtraBold" pitchFamily="50" charset="-127"/>
            </a:endParaRPr>
          </a:p>
        </p:txBody>
      </p:sp>
      <p:sp>
        <p:nvSpPr>
          <p:cNvPr id="1053" name="Rectangle 242"/>
          <p:cNvSpPr>
            <a:spLocks noChangeArrowheads="1"/>
          </p:cNvSpPr>
          <p:nvPr/>
        </p:nvSpPr>
        <p:spPr bwMode="auto">
          <a:xfrm>
            <a:off x="5073650" y="2505075"/>
            <a:ext cx="1395413" cy="493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>
                <a:solidFill>
                  <a:schemeClr val="bg1"/>
                </a:solidFill>
                <a:ea typeface="나눔고딕 ExtraBold" pitchFamily="50" charset="-127"/>
              </a:rPr>
              <a:t>Numerical model</a:t>
            </a:r>
            <a:endParaRPr lang="ko-KR" altLang="en-US">
              <a:solidFill>
                <a:schemeClr val="bg1"/>
              </a:solidFill>
              <a:ea typeface="나눔고딕 ExtraBold" pitchFamily="50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300">
                <a:solidFill>
                  <a:schemeClr val="bg1"/>
                </a:solidFill>
                <a:ea typeface="나눔고딕 ExtraBold" pitchFamily="50" charset="-127"/>
              </a:rPr>
              <a:t>(Supercomputer)</a:t>
            </a:r>
          </a:p>
        </p:txBody>
      </p:sp>
      <p:sp>
        <p:nvSpPr>
          <p:cNvPr id="1054" name="AutoShape 238"/>
          <p:cNvSpPr>
            <a:spLocks noChangeArrowheads="1"/>
          </p:cNvSpPr>
          <p:nvPr/>
        </p:nvSpPr>
        <p:spPr bwMode="auto">
          <a:xfrm>
            <a:off x="7196138" y="3016250"/>
            <a:ext cx="2103437" cy="1397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18 w 21600"/>
              <a:gd name="T13" fmla="*/ 2945 h 21600"/>
              <a:gd name="T14" fmla="*/ 18682 w 21600"/>
              <a:gd name="T15" fmla="*/ 1865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249" y="21600"/>
                </a:lnTo>
                <a:lnTo>
                  <a:pt x="19351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lin ang="5400000" scaled="1"/>
          </a:gradFill>
          <a:ln w="6350" algn="ctr">
            <a:noFill/>
            <a:miter lim="800000"/>
            <a:headEnd/>
            <a:tailEnd/>
          </a:ln>
        </p:spPr>
        <p:txBody>
          <a:bodyPr lIns="0" tIns="0" rIns="0" bIns="18000" anchor="b"/>
          <a:lstStyle/>
          <a:p>
            <a:endParaRPr lang="ko-KR" altLang="en-US"/>
          </a:p>
        </p:txBody>
      </p:sp>
      <p:sp>
        <p:nvSpPr>
          <p:cNvPr id="161" name="AutoShape 239"/>
          <p:cNvSpPr>
            <a:spLocks noChangeArrowheads="1"/>
          </p:cNvSpPr>
          <p:nvPr/>
        </p:nvSpPr>
        <p:spPr bwMode="auto">
          <a:xfrm>
            <a:off x="7400925" y="2349500"/>
            <a:ext cx="1692275" cy="795338"/>
          </a:xfrm>
          <a:prstGeom prst="roundRect">
            <a:avLst>
              <a:gd name="adj" fmla="val 6532"/>
            </a:avLst>
          </a:prstGeom>
          <a:blipFill dpi="0" rotWithShape="1">
            <a:blip r:embed="rId29" cstate="print">
              <a:lum bright="-12000" contrast="18000"/>
            </a:blip>
            <a:srcRect/>
            <a:stretch>
              <a:fillRect/>
            </a:stretch>
          </a:blipFill>
          <a:ln w="19050" algn="ctr">
            <a:solidFill>
              <a:srgbClr val="003366"/>
            </a:solidFill>
            <a:round/>
            <a:headEnd/>
            <a:tailEnd/>
          </a:ln>
          <a:effectLst>
            <a:outerShdw dist="12700" dir="54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  <a:defRPr/>
            </a:pPr>
            <a:endParaRPr lang="en-US" altLang="en-US">
              <a:solidFill>
                <a:schemeClr val="bg1"/>
              </a:solidFill>
              <a:ea typeface="나눔고딕 ExtraBold" pitchFamily="50" charset="-127"/>
            </a:endParaRPr>
          </a:p>
        </p:txBody>
      </p:sp>
      <p:sp>
        <p:nvSpPr>
          <p:cNvPr id="1056" name="Rectangle 242"/>
          <p:cNvSpPr>
            <a:spLocks noChangeArrowheads="1"/>
          </p:cNvSpPr>
          <p:nvPr/>
        </p:nvSpPr>
        <p:spPr bwMode="auto">
          <a:xfrm>
            <a:off x="7807325" y="2497138"/>
            <a:ext cx="877888" cy="5111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>
                <a:solidFill>
                  <a:schemeClr val="bg1"/>
                </a:solidFill>
                <a:ea typeface="나눔고딕 ExtraBold" pitchFamily="50" charset="-127"/>
              </a:rPr>
              <a:t>Numerical </a:t>
            </a:r>
          </a:p>
          <a:p>
            <a:pPr algn="ctr">
              <a:lnSpc>
                <a:spcPct val="120000"/>
              </a:lnSpc>
            </a:pPr>
            <a:r>
              <a:rPr lang="en-US" altLang="ko-KR">
                <a:solidFill>
                  <a:schemeClr val="bg1"/>
                </a:solidFill>
                <a:ea typeface="나눔고딕 ExtraBold" pitchFamily="50" charset="-127"/>
              </a:rPr>
              <a:t>prediction</a:t>
            </a:r>
            <a:endParaRPr lang="ko-KR" altLang="en-US">
              <a:solidFill>
                <a:schemeClr val="bg1"/>
              </a:solidFill>
              <a:ea typeface="나눔고딕 ExtraBold" pitchFamily="50" charset="-127"/>
            </a:endParaRPr>
          </a:p>
        </p:txBody>
      </p:sp>
      <p:sp>
        <p:nvSpPr>
          <p:cNvPr id="2" name="TextBox 93"/>
          <p:cNvSpPr>
            <a:spLocks noChangeArrowheads="1"/>
          </p:cNvSpPr>
          <p:nvPr/>
        </p:nvSpPr>
        <p:spPr bwMode="auto">
          <a:xfrm>
            <a:off x="2447925" y="1625600"/>
            <a:ext cx="1701800" cy="376238"/>
          </a:xfrm>
          <a:prstGeom prst="roundRect">
            <a:avLst>
              <a:gd name="adj" fmla="val 10546"/>
            </a:avLst>
          </a:prstGeom>
          <a:gradFill rotWithShape="1">
            <a:gsLst>
              <a:gs pos="0">
                <a:srgbClr val="C9C9C9">
                  <a:gamma/>
                  <a:tint val="22353"/>
                  <a:invGamma/>
                </a:srgbClr>
              </a:gs>
              <a:gs pos="100000">
                <a:srgbClr val="C9C9C9"/>
              </a:gs>
            </a:gsLst>
            <a:lin ang="5400000" scaled="1"/>
          </a:gradFill>
          <a:ln w="19050" algn="ctr">
            <a:solidFill>
              <a:srgbClr val="969696"/>
            </a:solidFill>
            <a:round/>
            <a:headEnd/>
            <a:tailEnd/>
          </a:ln>
          <a:effectLst>
            <a:outerShdw dist="12700" dir="5400000" algn="ctr" rotWithShape="0">
              <a:srgbClr val="808080">
                <a:alpha val="50000"/>
              </a:srgbClr>
            </a:outerShdw>
          </a:effectLst>
        </p:spPr>
        <p:txBody>
          <a:bodyPr wrap="none" lIns="0" tIns="0" rIns="0" bIns="0" anchor="ctr"/>
          <a:lstStyle/>
          <a:p>
            <a:pPr algn="ctr" defTabSz="995363" eaLnBrk="0" latinLnBrk="0" hangingPunct="0">
              <a:buClr>
                <a:srgbClr val="969696"/>
              </a:buClr>
              <a:buSzPct val="80000"/>
              <a:buFont typeface="HY울릉도B" pitchFamily="18" charset="-127"/>
              <a:buNone/>
              <a:defRPr/>
            </a:pPr>
            <a:r>
              <a:rPr lang="en-US" altLang="ko-KR" sz="1500">
                <a:ea typeface="나눔고딕 ExtraBold" pitchFamily="50" charset="-127"/>
              </a:rPr>
              <a:t>Present</a:t>
            </a:r>
            <a:endParaRPr lang="ko-KR" altLang="en-US" sz="1500">
              <a:ea typeface="나눔고딕 ExtraBold" pitchFamily="50" charset="-127"/>
            </a:endParaRPr>
          </a:p>
        </p:txBody>
      </p:sp>
      <p:sp>
        <p:nvSpPr>
          <p:cNvPr id="1058" name="직사각형 118"/>
          <p:cNvSpPr>
            <a:spLocks noChangeArrowheads="1"/>
          </p:cNvSpPr>
          <p:nvPr/>
        </p:nvSpPr>
        <p:spPr bwMode="auto">
          <a:xfrm>
            <a:off x="4960938" y="5821363"/>
            <a:ext cx="1778000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altLang="ko-KR" sz="1200">
                <a:ea typeface="나눔고딕 ExtraBold" pitchFamily="50" charset="-127"/>
              </a:rPr>
              <a:t>Supercomputer version 3</a:t>
            </a:r>
            <a:endParaRPr lang="ko-KR" altLang="en-US" sz="1200">
              <a:ea typeface="나눔고딕 ExtraBold" pitchFamily="50" charset="-127"/>
            </a:endParaRPr>
          </a:p>
        </p:txBody>
      </p:sp>
      <p:sp>
        <p:nvSpPr>
          <p:cNvPr id="1059" name="직사각형 119"/>
          <p:cNvSpPr>
            <a:spLocks noChangeArrowheads="1"/>
          </p:cNvSpPr>
          <p:nvPr/>
        </p:nvSpPr>
        <p:spPr bwMode="auto">
          <a:xfrm>
            <a:off x="7423119" y="5843330"/>
            <a:ext cx="16478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altLang="ko-KR" sz="1200" dirty="0" smtClean="0">
                <a:ea typeface="나눔고딕 ExtraBold" pitchFamily="50" charset="-127"/>
              </a:rPr>
              <a:t>130,000</a:t>
            </a:r>
            <a:r>
              <a:rPr lang="ko-KR" altLang="en-US" sz="1200" dirty="0" smtClean="0">
                <a:ea typeface="나눔고딕 ExtraBold" pitchFamily="50" charset="-127"/>
              </a:rPr>
              <a:t> </a:t>
            </a:r>
            <a:r>
              <a:rPr lang="en-US" altLang="ko-KR" sz="1200" dirty="0">
                <a:ea typeface="나눔고딕 ExtraBold" pitchFamily="50" charset="-127"/>
              </a:rPr>
              <a:t>charts </a:t>
            </a:r>
            <a:r>
              <a:rPr lang="en-US" altLang="ko-KR" sz="1200" dirty="0" smtClean="0">
                <a:ea typeface="나눔고딕 ExtraBold" pitchFamily="50" charset="-127"/>
              </a:rPr>
              <a:t> / 1 day</a:t>
            </a:r>
            <a:endParaRPr lang="ko-KR" altLang="en-US" sz="1200" dirty="0">
              <a:ea typeface="나눔고딕 ExtraBold" pitchFamily="50" charset="-127"/>
            </a:endParaRPr>
          </a:p>
        </p:txBody>
      </p:sp>
      <p:sp>
        <p:nvSpPr>
          <p:cNvPr id="87" name="Text Box 18"/>
          <p:cNvSpPr txBox="1">
            <a:spLocks noChangeArrowheads="1"/>
          </p:cNvSpPr>
          <p:nvPr/>
        </p:nvSpPr>
        <p:spPr bwMode="auto">
          <a:xfrm>
            <a:off x="682625" y="212388"/>
            <a:ext cx="5600379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/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latinLnBrk="0">
              <a:defRPr/>
            </a:pPr>
            <a:r>
              <a:rPr kumimoji="0" lang="en-US" altLang="ko-KR" sz="2800" dirty="0">
                <a:solidFill>
                  <a:srgbClr val="000000"/>
                </a:solidFill>
                <a:ea typeface="나눔고딕 ExtraBold" pitchFamily="50" charset="-127"/>
                <a:cs typeface="Times New Roman" pitchFamily="18" charset="0"/>
              </a:rPr>
              <a:t>. Weather Forecast </a:t>
            </a:r>
            <a:r>
              <a:rPr kumimoji="0" lang="en-US" altLang="ko-KR" sz="2800" dirty="0" smtClean="0">
                <a:solidFill>
                  <a:srgbClr val="000000"/>
                </a:solidFill>
                <a:ea typeface="나눔고딕 ExtraBold" pitchFamily="50" charset="-127"/>
                <a:cs typeface="Times New Roman" pitchFamily="18" charset="0"/>
              </a:rPr>
              <a:t>Process - NWP</a:t>
            </a:r>
            <a:endParaRPr kumimoji="0" lang="ko-KR" altLang="en-US" sz="2800" dirty="0">
              <a:solidFill>
                <a:srgbClr val="000000"/>
              </a:solidFill>
              <a:ea typeface="나눔고딕 ExtraBold" pitchFamily="50" charset="-127"/>
              <a:cs typeface="Times New Roman" pitchFamily="18" charset="0"/>
            </a:endParaRPr>
          </a:p>
        </p:txBody>
      </p:sp>
      <p:grpSp>
        <p:nvGrpSpPr>
          <p:cNvPr id="1061" name="Group 98"/>
          <p:cNvGrpSpPr>
            <a:grpSpLocks/>
          </p:cNvGrpSpPr>
          <p:nvPr/>
        </p:nvGrpSpPr>
        <p:grpSpPr bwMode="auto">
          <a:xfrm>
            <a:off x="749300" y="2782888"/>
            <a:ext cx="708025" cy="265112"/>
            <a:chOff x="496" y="1752"/>
            <a:chExt cx="399" cy="200"/>
          </a:xfrm>
        </p:grpSpPr>
        <p:sp>
          <p:nvSpPr>
            <p:cNvPr id="1077" name="WordArt 108"/>
            <p:cNvSpPr>
              <a:spLocks noChangeArrowheads="1" noChangeShapeType="1" noTextEdit="1"/>
            </p:cNvSpPr>
            <p:nvPr/>
          </p:nvSpPr>
          <p:spPr bwMode="auto">
            <a:xfrm>
              <a:off x="496" y="1752"/>
              <a:ext cx="399" cy="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2000" kern="10">
                  <a:ln w="38100">
                    <a:solidFill>
                      <a:srgbClr val="00285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나눔고딕 ExtraBold"/>
                  <a:ea typeface="나눔고딕 ExtraBold"/>
                </a:rPr>
                <a:t>Model</a:t>
              </a:r>
              <a:endParaRPr lang="ko-KR" altLang="en-US" sz="2000" kern="10">
                <a:ln w="38100">
                  <a:solidFill>
                    <a:srgbClr val="00285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나눔고딕 ExtraBold"/>
                <a:ea typeface="나눔고딕 ExtraBold"/>
              </a:endParaRPr>
            </a:p>
          </p:txBody>
        </p:sp>
        <p:sp>
          <p:nvSpPr>
            <p:cNvPr id="1078" name="WordArt 109"/>
            <p:cNvSpPr>
              <a:spLocks noChangeArrowheads="1" noChangeShapeType="1" noTextEdit="1"/>
            </p:cNvSpPr>
            <p:nvPr/>
          </p:nvSpPr>
          <p:spPr bwMode="auto">
            <a:xfrm>
              <a:off x="496" y="1752"/>
              <a:ext cx="399" cy="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2000" kern="10">
                  <a:ln w="2857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나눔고딕 ExtraBold"/>
                  <a:ea typeface="나눔고딕 ExtraBold"/>
                </a:rPr>
                <a:t>Model</a:t>
              </a:r>
              <a:endParaRPr lang="ko-KR" altLang="en-US" sz="2000" kern="10">
                <a:ln w="2857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나눔고딕 ExtraBold"/>
                <a:ea typeface="나눔고딕 ExtraBold"/>
              </a:endParaRPr>
            </a:p>
          </p:txBody>
        </p:sp>
      </p:grpSp>
      <p:grpSp>
        <p:nvGrpSpPr>
          <p:cNvPr id="1062" name="Group 111"/>
          <p:cNvGrpSpPr>
            <a:grpSpLocks/>
          </p:cNvGrpSpPr>
          <p:nvPr/>
        </p:nvGrpSpPr>
        <p:grpSpPr bwMode="auto">
          <a:xfrm>
            <a:off x="798513" y="4206875"/>
            <a:ext cx="609600" cy="176213"/>
            <a:chOff x="551" y="2638"/>
            <a:chExt cx="288" cy="123"/>
          </a:xfrm>
        </p:grpSpPr>
        <p:sp>
          <p:nvSpPr>
            <p:cNvPr id="1075" name="WordArt 114"/>
            <p:cNvSpPr>
              <a:spLocks noChangeArrowheads="1" noChangeShapeType="1" noTextEdit="1"/>
            </p:cNvSpPr>
            <p:nvPr/>
          </p:nvSpPr>
          <p:spPr bwMode="auto">
            <a:xfrm>
              <a:off x="551" y="2638"/>
              <a:ext cx="288" cy="12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2000" kern="10">
                  <a:ln w="38100">
                    <a:solidFill>
                      <a:srgbClr val="626262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나눔고딕 ExtraBold"/>
                  <a:ea typeface="나눔고딕 ExtraBold"/>
                </a:rPr>
                <a:t>Forecast</a:t>
              </a:r>
              <a:endParaRPr lang="ko-KR" altLang="en-US" sz="2000" kern="10">
                <a:ln w="38100">
                  <a:solidFill>
                    <a:srgbClr val="62626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나눔고딕 ExtraBold"/>
                <a:ea typeface="나눔고딕 ExtraBold"/>
              </a:endParaRPr>
            </a:p>
          </p:txBody>
        </p:sp>
        <p:sp>
          <p:nvSpPr>
            <p:cNvPr id="1076" name="WordArt 115"/>
            <p:cNvSpPr>
              <a:spLocks noChangeArrowheads="1" noChangeShapeType="1" noTextEdit="1"/>
            </p:cNvSpPr>
            <p:nvPr/>
          </p:nvSpPr>
          <p:spPr bwMode="auto">
            <a:xfrm>
              <a:off x="551" y="2638"/>
              <a:ext cx="288" cy="12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2000" kern="10">
                  <a:ln w="2857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나눔고딕 ExtraBold"/>
                  <a:ea typeface="나눔고딕 ExtraBold"/>
                </a:rPr>
                <a:t>Forecast</a:t>
              </a:r>
              <a:endParaRPr lang="ko-KR" altLang="en-US" sz="2000" kern="10">
                <a:ln w="2857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나눔고딕 ExtraBold"/>
                <a:ea typeface="나눔고딕 ExtraBold"/>
              </a:endParaRPr>
            </a:p>
          </p:txBody>
        </p:sp>
      </p:grpSp>
      <p:sp>
        <p:nvSpPr>
          <p:cNvPr id="1063" name="WordArt 102"/>
          <p:cNvSpPr>
            <a:spLocks noChangeArrowheads="1" noChangeShapeType="1" noTextEdit="1"/>
          </p:cNvSpPr>
          <p:nvPr/>
        </p:nvSpPr>
        <p:spPr bwMode="auto">
          <a:xfrm>
            <a:off x="803275" y="4554538"/>
            <a:ext cx="600075" cy="15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2000" kern="10">
                <a:ln w="28575">
                  <a:noFill/>
                  <a:round/>
                  <a:headEnd/>
                  <a:tailEnd/>
                </a:ln>
                <a:solidFill>
                  <a:srgbClr val="808080"/>
                </a:solidFill>
                <a:latin typeface="나눔고딕 ExtraBold"/>
                <a:ea typeface="나눔고딕 ExtraBold"/>
              </a:rPr>
              <a:t>Production</a:t>
            </a:r>
            <a:endParaRPr lang="ko-KR" altLang="en-US" sz="2000" kern="10">
              <a:ln w="28575">
                <a:noFill/>
                <a:round/>
                <a:headEnd/>
                <a:tailEnd/>
              </a:ln>
              <a:solidFill>
                <a:srgbClr val="808080"/>
              </a:solidFill>
              <a:latin typeface="나눔고딕 ExtraBold"/>
              <a:ea typeface="나눔고딕 ExtraBold"/>
            </a:endParaRPr>
          </a:p>
        </p:txBody>
      </p:sp>
      <p:grpSp>
        <p:nvGrpSpPr>
          <p:cNvPr id="1064" name="Group 115"/>
          <p:cNvGrpSpPr>
            <a:grpSpLocks/>
          </p:cNvGrpSpPr>
          <p:nvPr/>
        </p:nvGrpSpPr>
        <p:grpSpPr bwMode="auto">
          <a:xfrm>
            <a:off x="798513" y="5313363"/>
            <a:ext cx="609600" cy="176212"/>
            <a:chOff x="503" y="3315"/>
            <a:chExt cx="384" cy="123"/>
          </a:xfrm>
        </p:grpSpPr>
        <p:sp>
          <p:nvSpPr>
            <p:cNvPr id="1073" name="WordArt 114"/>
            <p:cNvSpPr>
              <a:spLocks noChangeArrowheads="1" noChangeShapeType="1" noTextEdit="1"/>
            </p:cNvSpPr>
            <p:nvPr/>
          </p:nvSpPr>
          <p:spPr bwMode="auto">
            <a:xfrm>
              <a:off x="503" y="3315"/>
              <a:ext cx="384" cy="12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2000" kern="10">
                  <a:ln w="38100">
                    <a:solidFill>
                      <a:srgbClr val="626262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나눔고딕 ExtraBold"/>
                  <a:ea typeface="나눔고딕 ExtraBold"/>
                </a:rPr>
                <a:t>Delivery</a:t>
              </a:r>
              <a:endParaRPr lang="ko-KR" altLang="en-US" sz="2000" kern="10">
                <a:ln w="38100">
                  <a:solidFill>
                    <a:srgbClr val="62626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나눔고딕 ExtraBold"/>
                <a:ea typeface="나눔고딕 ExtraBold"/>
              </a:endParaRPr>
            </a:p>
          </p:txBody>
        </p:sp>
        <p:sp>
          <p:nvSpPr>
            <p:cNvPr id="1074" name="WordArt 115"/>
            <p:cNvSpPr>
              <a:spLocks noChangeArrowheads="1" noChangeShapeType="1" noTextEdit="1"/>
            </p:cNvSpPr>
            <p:nvPr/>
          </p:nvSpPr>
          <p:spPr bwMode="auto">
            <a:xfrm>
              <a:off x="503" y="3315"/>
              <a:ext cx="384" cy="12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2000" kern="10">
                  <a:ln w="2857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나눔고딕 ExtraBold"/>
                  <a:ea typeface="나눔고딕 ExtraBold"/>
                </a:rPr>
                <a:t>Delivery</a:t>
              </a:r>
              <a:endParaRPr lang="ko-KR" altLang="en-US" sz="2000" kern="10">
                <a:ln w="2857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나눔고딕 ExtraBold"/>
                <a:ea typeface="나눔고딕 ExtraBold"/>
              </a:endParaRPr>
            </a:p>
          </p:txBody>
        </p:sp>
      </p:grpSp>
      <p:sp>
        <p:nvSpPr>
          <p:cNvPr id="1065" name="WordArt 102"/>
          <p:cNvSpPr>
            <a:spLocks noChangeArrowheads="1" noChangeShapeType="1" noTextEdit="1"/>
          </p:cNvSpPr>
          <p:nvPr/>
        </p:nvSpPr>
        <p:spPr bwMode="auto">
          <a:xfrm>
            <a:off x="777875" y="5634038"/>
            <a:ext cx="650875" cy="15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2000" kern="10">
                <a:ln w="28575">
                  <a:noFill/>
                  <a:round/>
                  <a:headEnd/>
                  <a:tailEnd/>
                </a:ln>
                <a:solidFill>
                  <a:srgbClr val="808080"/>
                </a:solidFill>
                <a:latin typeface="나눔고딕 ExtraBold"/>
                <a:ea typeface="나눔고딕 ExtraBold"/>
              </a:rPr>
              <a:t>Application</a:t>
            </a:r>
            <a:endParaRPr lang="ko-KR" altLang="en-US" sz="2000" kern="10">
              <a:ln w="28575">
                <a:noFill/>
                <a:round/>
                <a:headEnd/>
                <a:tailEnd/>
              </a:ln>
              <a:solidFill>
                <a:srgbClr val="808080"/>
              </a:solidFill>
              <a:latin typeface="나눔고딕 ExtraBold"/>
              <a:ea typeface="나눔고딕 ExtraBold"/>
            </a:endParaRPr>
          </a:p>
        </p:txBody>
      </p:sp>
      <p:grpSp>
        <p:nvGrpSpPr>
          <p:cNvPr id="1066" name="Group 138"/>
          <p:cNvGrpSpPr>
            <a:grpSpLocks/>
          </p:cNvGrpSpPr>
          <p:nvPr/>
        </p:nvGrpSpPr>
        <p:grpSpPr bwMode="auto">
          <a:xfrm>
            <a:off x="769938" y="1604963"/>
            <a:ext cx="666750" cy="176212"/>
            <a:chOff x="503" y="1011"/>
            <a:chExt cx="384" cy="111"/>
          </a:xfrm>
        </p:grpSpPr>
        <p:sp>
          <p:nvSpPr>
            <p:cNvPr id="1071" name="WordArt 114"/>
            <p:cNvSpPr>
              <a:spLocks noChangeArrowheads="1" noChangeShapeType="1" noTextEdit="1"/>
            </p:cNvSpPr>
            <p:nvPr/>
          </p:nvSpPr>
          <p:spPr bwMode="auto">
            <a:xfrm>
              <a:off x="503" y="1011"/>
              <a:ext cx="384" cy="1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2000" kern="10">
                  <a:ln w="38100">
                    <a:solidFill>
                      <a:srgbClr val="626262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나눔고딕 ExtraBold"/>
                  <a:ea typeface="나눔고딕 ExtraBold"/>
                </a:rPr>
                <a:t>Observation</a:t>
              </a:r>
              <a:endParaRPr lang="ko-KR" altLang="en-US" sz="2000" kern="10">
                <a:ln w="38100">
                  <a:solidFill>
                    <a:srgbClr val="62626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나눔고딕 ExtraBold"/>
                <a:ea typeface="나눔고딕 ExtraBold"/>
              </a:endParaRPr>
            </a:p>
          </p:txBody>
        </p:sp>
        <p:sp>
          <p:nvSpPr>
            <p:cNvPr id="1072" name="WordArt 115"/>
            <p:cNvSpPr>
              <a:spLocks noChangeArrowheads="1" noChangeShapeType="1" noTextEdit="1"/>
            </p:cNvSpPr>
            <p:nvPr/>
          </p:nvSpPr>
          <p:spPr bwMode="auto">
            <a:xfrm>
              <a:off x="503" y="1011"/>
              <a:ext cx="384" cy="1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2000" kern="10">
                  <a:ln w="2857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나눔고딕 ExtraBold"/>
                  <a:ea typeface="나눔고딕 ExtraBold"/>
                </a:rPr>
                <a:t>Observation</a:t>
              </a:r>
              <a:endParaRPr lang="ko-KR" altLang="en-US" sz="2000" kern="10">
                <a:ln w="2857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나눔고딕 ExtraBold"/>
                <a:ea typeface="나눔고딕 ExtraBold"/>
              </a:endParaRPr>
            </a:p>
          </p:txBody>
        </p:sp>
      </p:grpSp>
      <p:sp>
        <p:nvSpPr>
          <p:cNvPr id="1067" name="WordArt 102"/>
          <p:cNvSpPr>
            <a:spLocks noChangeArrowheads="1" noChangeShapeType="1" noTextEdit="1"/>
          </p:cNvSpPr>
          <p:nvPr/>
        </p:nvSpPr>
        <p:spPr bwMode="auto">
          <a:xfrm>
            <a:off x="803275" y="1952625"/>
            <a:ext cx="600075" cy="15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2000" kern="10">
                <a:ln w="28575">
                  <a:noFill/>
                  <a:round/>
                  <a:headEnd/>
                  <a:tailEnd/>
                </a:ln>
                <a:solidFill>
                  <a:srgbClr val="808080"/>
                </a:solidFill>
                <a:latin typeface="나눔고딕 ExtraBold"/>
                <a:ea typeface="나눔고딕 ExtraBold"/>
              </a:rPr>
              <a:t>Monitoring</a:t>
            </a:r>
            <a:endParaRPr lang="ko-KR" altLang="en-US" sz="2000" kern="10">
              <a:ln w="28575">
                <a:noFill/>
                <a:round/>
                <a:headEnd/>
                <a:tailEnd/>
              </a:ln>
              <a:solidFill>
                <a:srgbClr val="808080"/>
              </a:solidFill>
              <a:latin typeface="나눔고딕 ExtraBold"/>
              <a:ea typeface="나눔고딕 ExtraBold"/>
            </a:endParaRPr>
          </a:p>
        </p:txBody>
      </p:sp>
      <p:grpSp>
        <p:nvGrpSpPr>
          <p:cNvPr id="1068" name="Group 137"/>
          <p:cNvGrpSpPr>
            <a:grpSpLocks/>
          </p:cNvGrpSpPr>
          <p:nvPr/>
        </p:nvGrpSpPr>
        <p:grpSpPr bwMode="auto">
          <a:xfrm>
            <a:off x="704850" y="3265488"/>
            <a:ext cx="796925" cy="234950"/>
            <a:chOff x="376" y="2057"/>
            <a:chExt cx="638" cy="148"/>
          </a:xfrm>
        </p:grpSpPr>
        <p:sp>
          <p:nvSpPr>
            <p:cNvPr id="1069" name="WordArt 101"/>
            <p:cNvSpPr>
              <a:spLocks noChangeArrowheads="1" noChangeShapeType="1" noTextEdit="1"/>
            </p:cNvSpPr>
            <p:nvPr/>
          </p:nvSpPr>
          <p:spPr bwMode="auto">
            <a:xfrm>
              <a:off x="376" y="2057"/>
              <a:ext cx="638" cy="1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2000" kern="10"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나눔고딕 ExtraBold"/>
                  <a:ea typeface="나눔고딕 ExtraBold"/>
                </a:rPr>
                <a:t>Analysis</a:t>
              </a:r>
              <a:endParaRPr lang="ko-KR" altLang="en-US" sz="20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나눔고딕 ExtraBold"/>
                <a:ea typeface="나눔고딕 ExtraBold"/>
              </a:endParaRPr>
            </a:p>
          </p:txBody>
        </p:sp>
        <p:sp>
          <p:nvSpPr>
            <p:cNvPr id="1070" name="WordArt 102"/>
            <p:cNvSpPr>
              <a:spLocks noChangeArrowheads="1" noChangeShapeType="1" noTextEdit="1"/>
            </p:cNvSpPr>
            <p:nvPr/>
          </p:nvSpPr>
          <p:spPr bwMode="auto">
            <a:xfrm>
              <a:off x="376" y="2057"/>
              <a:ext cx="638" cy="1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2000" kern="10">
                  <a:ln w="28575">
                    <a:noFill/>
                    <a:round/>
                    <a:headEnd/>
                    <a:tailEnd/>
                  </a:ln>
                  <a:solidFill>
                    <a:srgbClr val="CC0000"/>
                  </a:solidFill>
                  <a:latin typeface="나눔고딕 ExtraBold"/>
                  <a:ea typeface="나눔고딕 ExtraBold"/>
                </a:rPr>
                <a:t>Analysis</a:t>
              </a:r>
              <a:endParaRPr lang="ko-KR" altLang="en-US" sz="2000" kern="10">
                <a:ln w="28575">
                  <a:noFill/>
                  <a:round/>
                  <a:headEnd/>
                  <a:tailEnd/>
                </a:ln>
                <a:solidFill>
                  <a:srgbClr val="CC0000"/>
                </a:solidFill>
                <a:latin typeface="나눔고딕 ExtraBold"/>
                <a:ea typeface="나눔고딕 ExtraBold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4304928" y="1556792"/>
            <a:ext cx="51994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The Unified Model(UM) which is introduced from Met Office, UK has been operated, but we have been developing our own model since 2011.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ma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1959" y="1071546"/>
            <a:ext cx="43053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4738084" y="2622534"/>
            <a:ext cx="468312" cy="593725"/>
          </a:xfrm>
          <a:prstGeom prst="rect">
            <a:avLst/>
          </a:prstGeom>
          <a:noFill/>
          <a:ln w="2540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l">
              <a:spcBef>
                <a:spcPct val="0"/>
              </a:spcBef>
            </a:pPr>
            <a:endParaRPr lang="ko-KR" altLang="ko-KR" sz="1800" b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4" cstate="print"/>
          <a:srcRect t="5313"/>
          <a:stretch>
            <a:fillRect/>
          </a:stretch>
        </p:blipFill>
        <p:spPr bwMode="auto">
          <a:xfrm>
            <a:off x="4738084" y="2639996"/>
            <a:ext cx="45878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모서리가 둥근 직사각형 4"/>
          <p:cNvSpPr/>
          <p:nvPr/>
        </p:nvSpPr>
        <p:spPr bwMode="auto">
          <a:xfrm>
            <a:off x="495862" y="1171552"/>
            <a:ext cx="2113646" cy="2375964"/>
          </a:xfrm>
          <a:prstGeom prst="roundRect">
            <a:avLst>
              <a:gd name="adj" fmla="val 8575"/>
            </a:avLst>
          </a:prstGeom>
          <a:solidFill>
            <a:srgbClr val="0F298F">
              <a:lumMod val="20000"/>
              <a:lumOff val="80000"/>
              <a:alpha val="2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" h="50800"/>
          </a:sp3d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Arial" pitchFamily="34" charset="0"/>
            </a:endParaRPr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7315748" y="785794"/>
            <a:ext cx="2113646" cy="2138369"/>
          </a:xfrm>
          <a:prstGeom prst="roundRect">
            <a:avLst>
              <a:gd name="adj" fmla="val 8575"/>
            </a:avLst>
          </a:prstGeom>
          <a:solidFill>
            <a:srgbClr val="0F298F">
              <a:lumMod val="20000"/>
              <a:lumOff val="80000"/>
              <a:alpha val="2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" h="50800"/>
          </a:sp3d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Arial" pitchFamily="34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2579084" y="4286254"/>
            <a:ext cx="1000132" cy="785819"/>
          </a:xfrm>
          <a:prstGeom prst="line">
            <a:avLst/>
          </a:prstGeom>
          <a:noFill/>
          <a:ln w="63500">
            <a:solidFill>
              <a:srgbClr val="FF66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ko-KR" altLang="en-US" sz="1800" b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579083" y="2000240"/>
            <a:ext cx="747729" cy="581928"/>
          </a:xfrm>
          <a:prstGeom prst="line">
            <a:avLst/>
          </a:prstGeom>
          <a:noFill/>
          <a:ln w="63500">
            <a:solidFill>
              <a:srgbClr val="FF66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ko-KR" altLang="en-US" sz="1800" b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293991" y="967298"/>
            <a:ext cx="2195513" cy="170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 defTabSz="449263" eaLnBrk="0" latinLnBrk="0" hangingPunct="0">
              <a:spcBef>
                <a:spcPct val="0"/>
              </a:spcBef>
              <a:buClr>
                <a:srgbClr val="000066"/>
              </a:buClr>
              <a:buSzPct val="100000"/>
              <a:buFont typeface="Cre고딕 B" pitchFamily="18" charset="-127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ko-KR" sz="2200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E-ASIA</a:t>
            </a:r>
            <a:endParaRPr kumimoji="0" lang="ko-KR" altLang="en-GB" sz="2200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algn="l" defTabSz="449263" eaLnBrk="0" latinLnBrk="0" hangingPunct="0">
              <a:spcBef>
                <a:spcPct val="0"/>
              </a:spcBef>
              <a:buClr>
                <a:srgbClr val="000066"/>
              </a:buClr>
              <a:buSzPct val="100000"/>
              <a:buFont typeface="Cre고딕 B" pitchFamily="18" charset="-127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ko-KR" altLang="en-GB" sz="1400" b="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400" b="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Resolution</a:t>
            </a:r>
          </a:p>
          <a:p>
            <a:pPr algn="l" defTabSz="449263" eaLnBrk="0" latinLnBrk="0" hangingPunct="0">
              <a:spcBef>
                <a:spcPct val="0"/>
              </a:spcBef>
              <a:buClr>
                <a:srgbClr val="000066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ko-KR" sz="1400" b="0" dirty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kumimoji="0" lang="ko-KR" altLang="en-GB" sz="1400" b="0" dirty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kumimoji="0" lang="en-GB" altLang="ko-KR" sz="1400" b="0" dirty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kmL70</a:t>
            </a:r>
            <a:endParaRPr kumimoji="0" lang="en-US" altLang="ko-KR" sz="1400" b="0" dirty="0">
              <a:solidFill>
                <a:srgbClr val="C0504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l" defTabSz="449263" eaLnBrk="0" latinLnBrk="0" hangingPunct="0">
              <a:spcBef>
                <a:spcPct val="0"/>
              </a:spcBef>
              <a:buClr>
                <a:srgbClr val="000066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ko-KR" sz="1300" b="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   (0.11°x0.11° / top=80km)</a:t>
            </a:r>
            <a:endParaRPr kumimoji="0" lang="ko-KR" altLang="en-GB" sz="1300" b="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algn="l" defTabSz="449263" eaLnBrk="0" latinLnBrk="0" hangingPunct="0">
              <a:spcBef>
                <a:spcPct val="0"/>
              </a:spcBef>
              <a:buClr>
                <a:srgbClr val="000066"/>
              </a:buClr>
              <a:buSzPct val="100000"/>
              <a:buFont typeface="Cre고딕 B" pitchFamily="18" charset="-127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ko-KR" sz="1400" b="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Target Length</a:t>
            </a:r>
          </a:p>
          <a:p>
            <a:pPr algn="l" defTabSz="449263" eaLnBrk="0" latinLnBrk="0" hangingPunct="0">
              <a:spcBef>
                <a:spcPct val="0"/>
              </a:spcBef>
              <a:buClr>
                <a:srgbClr val="000066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ko-KR" sz="1400" b="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   7</a:t>
            </a:r>
            <a:r>
              <a:rPr kumimoji="0" lang="en-GB" altLang="ko-KR" sz="1400" b="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2hrs </a:t>
            </a:r>
            <a:r>
              <a:rPr kumimoji="0" lang="en-US" altLang="ko-KR" sz="1400" b="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(6 hourly)</a:t>
            </a:r>
          </a:p>
          <a:p>
            <a:pPr algn="l" defTabSz="449263" eaLnBrk="0" latinLnBrk="0" hangingPunct="0">
              <a:spcBef>
                <a:spcPct val="0"/>
              </a:spcBef>
              <a:buClr>
                <a:srgbClr val="000066"/>
              </a:buClr>
              <a:buSzPct val="100000"/>
              <a:buFont typeface="Cre고딕 B" pitchFamily="18" charset="-127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ko-KR" sz="1400" b="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Initialization : </a:t>
            </a:r>
            <a:r>
              <a:rPr kumimoji="0" lang="en-US" altLang="ko-KR" sz="1400" b="0" dirty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4DVAR</a:t>
            </a:r>
            <a:endParaRPr kumimoji="0" lang="en-GB" altLang="ko-KR" sz="1400" b="0" dirty="0">
              <a:solidFill>
                <a:srgbClr val="C0504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21907" y="1340743"/>
            <a:ext cx="2206625" cy="194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 defTabSz="449263" eaLnBrk="0" latinLnBrk="0" hangingPunct="0">
              <a:spcBef>
                <a:spcPct val="0"/>
              </a:spcBef>
              <a:buClr>
                <a:srgbClr val="000066"/>
              </a:buClr>
              <a:buSzPct val="100000"/>
              <a:buFont typeface="Cre고딕 B" pitchFamily="18" charset="-127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altLang="ko-KR" sz="2200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2200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GLOBAL</a:t>
            </a:r>
            <a:endParaRPr kumimoji="0" lang="ko-KR" altLang="en-GB" sz="2200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algn="l" defTabSz="449263" eaLnBrk="0" latinLnBrk="0" hangingPunct="0">
              <a:spcBef>
                <a:spcPct val="0"/>
              </a:spcBef>
              <a:buClr>
                <a:srgbClr val="000066"/>
              </a:buClr>
              <a:buSzPct val="100000"/>
              <a:buFont typeface="Cre고딕 B" pitchFamily="18" charset="-127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ko-KR" altLang="en-GB" sz="1400" b="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Resolution</a:t>
            </a:r>
          </a:p>
          <a:p>
            <a:pPr algn="l" defTabSz="449263" eaLnBrk="0" latinLnBrk="0" hangingPunct="0">
              <a:spcBef>
                <a:spcPct val="0"/>
              </a:spcBef>
              <a:buClr>
                <a:srgbClr val="000066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ko-KR" sz="1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kumimoji="0" lang="en-US" altLang="ko-KR" sz="1400" dirty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N512L70</a:t>
            </a:r>
          </a:p>
          <a:p>
            <a:pPr algn="l" defTabSz="449263" eaLnBrk="0" latinLnBrk="0" hangingPunct="0">
              <a:spcBef>
                <a:spcPct val="0"/>
              </a:spcBef>
              <a:buClr>
                <a:srgbClr val="000066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ko-KR" sz="1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  (~25km / top = 80km)</a:t>
            </a:r>
            <a:endParaRPr kumimoji="0" lang="ko-KR" altLang="en-GB" sz="14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algn="l" defTabSz="449263" eaLnBrk="0" latinLnBrk="0" hangingPunct="0">
              <a:spcBef>
                <a:spcPct val="0"/>
              </a:spcBef>
              <a:buClr>
                <a:srgbClr val="000066"/>
              </a:buClr>
              <a:buSzPct val="100000"/>
              <a:buFont typeface="Cre고딕 B" pitchFamily="18" charset="-127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altLang="ko-KR" sz="1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Target Length</a:t>
            </a:r>
            <a:endParaRPr kumimoji="0" lang="en-US" altLang="ko-KR" sz="14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algn="l" defTabSz="449263" eaLnBrk="0" latinLnBrk="0" hangingPunct="0">
              <a:spcBef>
                <a:spcPct val="0"/>
              </a:spcBef>
              <a:buClr>
                <a:srgbClr val="000066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ko-KR" sz="1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   252hrs (00/12UTC)</a:t>
            </a:r>
          </a:p>
          <a:p>
            <a:pPr algn="l" defTabSz="449263" eaLnBrk="0" latinLnBrk="0" hangingPunct="0">
              <a:spcBef>
                <a:spcPct val="0"/>
              </a:spcBef>
              <a:buClr>
                <a:srgbClr val="000066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ko-KR" sz="1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   72hrs (06/18UTC)</a:t>
            </a:r>
            <a:endParaRPr kumimoji="0" lang="ko-KR" altLang="en-GB" sz="14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algn="l" defTabSz="449263" eaLnBrk="0" latinLnBrk="0" hangingPunct="0">
              <a:spcBef>
                <a:spcPct val="0"/>
              </a:spcBef>
              <a:buClr>
                <a:srgbClr val="000066"/>
              </a:buClr>
              <a:buSzPct val="100000"/>
              <a:buFont typeface="Cre고딕 B" pitchFamily="18" charset="-127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ko-KR" altLang="en-GB" sz="1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Initialization : </a:t>
            </a:r>
            <a:r>
              <a:rPr kumimoji="0" lang="en-GB" altLang="ko-KR" sz="1400" dirty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4DVAR</a:t>
            </a:r>
            <a:endParaRPr kumimoji="0" lang="ko-KR" altLang="en-GB" sz="1400" dirty="0">
              <a:solidFill>
                <a:srgbClr val="C0504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482189" y="4214818"/>
            <a:ext cx="2113646" cy="2138369"/>
          </a:xfrm>
          <a:prstGeom prst="roundRect">
            <a:avLst>
              <a:gd name="adj" fmla="val 8575"/>
            </a:avLst>
          </a:prstGeom>
          <a:solidFill>
            <a:srgbClr val="0F298F">
              <a:lumMod val="20000"/>
              <a:lumOff val="80000"/>
              <a:alpha val="2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" h="50800"/>
          </a:sp3d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Arial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35943" y="4433992"/>
            <a:ext cx="1930400" cy="194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 defTabSz="449263" eaLnBrk="0" latinLnBrk="0" hangingPunct="0">
              <a:spcBef>
                <a:spcPct val="0"/>
              </a:spcBef>
              <a:buClr>
                <a:srgbClr val="000066"/>
              </a:buClr>
              <a:buSzPct val="100000"/>
              <a:buFont typeface="Cre고딕 B" pitchFamily="18" charset="-127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ko-KR" altLang="en-GB" sz="2200" dirty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2200" dirty="0" smtClean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Global EPS</a:t>
            </a:r>
            <a:endParaRPr kumimoji="0" lang="ko-KR" altLang="en-GB" sz="2200" dirty="0" smtClean="0">
              <a:solidFill>
                <a:srgbClr val="C0504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l" defTabSz="449263" eaLnBrk="0" latinLnBrk="0" hangingPunct="0">
              <a:spcBef>
                <a:spcPct val="0"/>
              </a:spcBef>
              <a:buClr>
                <a:srgbClr val="000066"/>
              </a:buClr>
              <a:buSzPct val="100000"/>
              <a:buFont typeface="Cre고딕 B" pitchFamily="18" charset="-127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ko-KR" altLang="en-GB" sz="1400" b="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400" b="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Resolution</a:t>
            </a:r>
          </a:p>
          <a:p>
            <a:pPr algn="l" defTabSz="449263" eaLnBrk="0" latinLnBrk="0" hangingPunct="0">
              <a:spcBef>
                <a:spcPct val="0"/>
              </a:spcBef>
              <a:buClr>
                <a:srgbClr val="000066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ko-KR" altLang="en-GB" sz="1400" b="0" dirty="0" smtClean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kumimoji="0" lang="en-US" altLang="ko-KR" sz="1400" b="0" dirty="0" smtClean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N320L70</a:t>
            </a:r>
          </a:p>
          <a:p>
            <a:pPr algn="l" defTabSz="449263" eaLnBrk="0" latinLnBrk="0" hangingPunct="0">
              <a:spcBef>
                <a:spcPct val="0"/>
              </a:spcBef>
              <a:buClr>
                <a:srgbClr val="000066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ko-KR" sz="1400" b="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  (~40km/ top =80km)</a:t>
            </a:r>
            <a:endParaRPr kumimoji="0" lang="ko-KR" altLang="en-GB" sz="1400" b="0" dirty="0" smtClean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algn="l" defTabSz="449263" eaLnBrk="0" latinLnBrk="0" hangingPunct="0">
              <a:spcBef>
                <a:spcPct val="0"/>
              </a:spcBef>
              <a:buClr>
                <a:srgbClr val="000066"/>
              </a:buClr>
              <a:buSzPct val="100000"/>
              <a:buFont typeface="Cre고딕 B" pitchFamily="18" charset="-127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altLang="ko-KR" sz="1400" b="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Target Length</a:t>
            </a:r>
            <a:endParaRPr kumimoji="0" lang="en-US" altLang="ko-KR" sz="1400" b="0" dirty="0" smtClean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algn="l" defTabSz="449263" eaLnBrk="0" latinLnBrk="0" hangingPunct="0">
              <a:spcBef>
                <a:spcPct val="0"/>
              </a:spcBef>
              <a:buClr>
                <a:srgbClr val="000066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ko-KR" sz="1400" b="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   252</a:t>
            </a:r>
            <a:r>
              <a:rPr kumimoji="0" lang="en-GB" altLang="ko-KR" sz="1400" b="0" dirty="0" err="1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hrs</a:t>
            </a:r>
            <a:endParaRPr kumimoji="0" lang="en-US" altLang="ko-KR" sz="1400" b="0" dirty="0" smtClean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algn="l" defTabSz="449263" eaLnBrk="0" latinLnBrk="0" hangingPunct="0">
              <a:spcBef>
                <a:spcPct val="0"/>
              </a:spcBef>
              <a:buClr>
                <a:srgbClr val="000066"/>
              </a:buClr>
              <a:buSzPct val="100000"/>
              <a:buFont typeface="Cre고딕 B" pitchFamily="18" charset="-127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ko-KR" sz="1400" b="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IC</a:t>
            </a:r>
            <a:r>
              <a:rPr kumimoji="0" lang="ko-KR" altLang="en-US" sz="1400" b="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400" b="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: GDAPS</a:t>
            </a:r>
          </a:p>
          <a:p>
            <a:pPr algn="l" defTabSz="449263" eaLnBrk="0" latinLnBrk="0" hangingPunct="0">
              <a:spcBef>
                <a:spcPct val="0"/>
              </a:spcBef>
              <a:buClr>
                <a:srgbClr val="000066"/>
              </a:buClr>
              <a:buSzPct val="100000"/>
              <a:buFont typeface="Cre고딕 B" pitchFamily="18" charset="-127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ko-KR" sz="1400" b="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# of Members : 24</a:t>
            </a:r>
            <a:endParaRPr kumimoji="0" lang="en-GB" altLang="ko-KR" sz="1400" b="0" dirty="0">
              <a:solidFill>
                <a:srgbClr val="C0504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>
            <a:off x="6150983" y="2071679"/>
            <a:ext cx="1143008" cy="642942"/>
          </a:xfrm>
          <a:prstGeom prst="line">
            <a:avLst/>
          </a:prstGeom>
          <a:noFill/>
          <a:ln w="63500">
            <a:solidFill>
              <a:srgbClr val="FF66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ko-KR" altLang="en-US" sz="1800" b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7215379" y="2984821"/>
            <a:ext cx="2113646" cy="2138369"/>
          </a:xfrm>
          <a:prstGeom prst="roundRect">
            <a:avLst>
              <a:gd name="adj" fmla="val 8575"/>
            </a:avLst>
          </a:prstGeom>
          <a:solidFill>
            <a:srgbClr val="0F298F">
              <a:lumMod val="20000"/>
              <a:lumOff val="80000"/>
              <a:alpha val="2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" h="50800"/>
          </a:sp3d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Arial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177043" y="3186955"/>
            <a:ext cx="2132012" cy="172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 defTabSz="449263" eaLnBrk="0" latinLnBrk="0" hangingPunct="0">
              <a:spcBef>
                <a:spcPct val="0"/>
              </a:spcBef>
              <a:buClr>
                <a:srgbClr val="000066"/>
              </a:buClr>
              <a:buSzPct val="100000"/>
              <a:buFont typeface="Cre고딕 B" pitchFamily="18" charset="-127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ko-KR" altLang="en-GB" sz="2200" dirty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2200" dirty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LOCAL</a:t>
            </a:r>
            <a:endParaRPr kumimoji="0" lang="ko-KR" altLang="en-GB" sz="2200" dirty="0">
              <a:solidFill>
                <a:srgbClr val="C0504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l" defTabSz="449263" eaLnBrk="0" latinLnBrk="0" hangingPunct="0">
              <a:spcBef>
                <a:spcPct val="0"/>
              </a:spcBef>
              <a:buClr>
                <a:srgbClr val="000066"/>
              </a:buClr>
              <a:buSzPct val="100000"/>
              <a:buFont typeface="Cre고딕 B" pitchFamily="18" charset="-127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ko-KR" altLang="en-GB" sz="1400" b="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400" b="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Resolution</a:t>
            </a:r>
          </a:p>
          <a:p>
            <a:pPr algn="l" defTabSz="449263" eaLnBrk="0" latinLnBrk="0" hangingPunct="0">
              <a:spcBef>
                <a:spcPct val="0"/>
              </a:spcBef>
              <a:buClr>
                <a:srgbClr val="000066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ko-KR" altLang="en-GB" sz="1400" b="0" dirty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kumimoji="0" lang="en-US" altLang="ko-KR" sz="1400" b="0" dirty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1.5kmL70</a:t>
            </a:r>
          </a:p>
          <a:p>
            <a:pPr algn="l" defTabSz="449263">
              <a:spcBef>
                <a:spcPct val="0"/>
              </a:spcBef>
              <a:buClr>
                <a:srgbClr val="000066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ko-KR" sz="1400" b="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  (744</a:t>
            </a:r>
            <a:r>
              <a:rPr kumimoji="0" lang="en-US" altLang="ko-KR" sz="1400" b="0" dirty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Symbol"/>
              </a:rPr>
              <a:t>928</a:t>
            </a:r>
            <a:r>
              <a:rPr lang="en-US" altLang="ko-KR" sz="1400" b="0" dirty="0">
                <a:solidFill>
                  <a:prstClr val="black"/>
                </a:solidFill>
                <a:latin typeface="맑은 고딕"/>
                <a:ea typeface="굴림" pitchFamily="50" charset="-127"/>
              </a:rPr>
              <a:t> </a:t>
            </a:r>
            <a:r>
              <a:rPr kumimoji="0" lang="en-US" altLang="ko-KR" sz="1400" b="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/ top =39km)</a:t>
            </a:r>
            <a:endParaRPr kumimoji="0" lang="ko-KR" altLang="en-GB" sz="1400" b="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algn="l" defTabSz="449263" eaLnBrk="0" latinLnBrk="0" hangingPunct="0">
              <a:spcBef>
                <a:spcPct val="0"/>
              </a:spcBef>
              <a:buClr>
                <a:srgbClr val="000066"/>
              </a:buClr>
              <a:buSzPct val="100000"/>
              <a:buFont typeface="Cre고딕 B" pitchFamily="18" charset="-127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altLang="ko-KR" sz="1400" b="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Target Length</a:t>
            </a:r>
            <a:endParaRPr kumimoji="0" lang="en-US" altLang="ko-KR" sz="1400" b="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algn="l" defTabSz="449263" eaLnBrk="0" latinLnBrk="0" hangingPunct="0">
              <a:spcBef>
                <a:spcPct val="0"/>
              </a:spcBef>
              <a:buClr>
                <a:srgbClr val="000066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ko-KR" sz="1400" b="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   24</a:t>
            </a:r>
            <a:r>
              <a:rPr kumimoji="0" lang="en-GB" altLang="ko-KR" sz="1400" b="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hrs</a:t>
            </a:r>
            <a:endParaRPr kumimoji="0" lang="en-US" altLang="ko-KR" sz="1400" b="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algn="l" defTabSz="449263">
              <a:spcBef>
                <a:spcPct val="0"/>
              </a:spcBef>
              <a:buClr>
                <a:srgbClr val="000066"/>
              </a:buClr>
              <a:buSzPct val="100000"/>
              <a:buFont typeface="Cre고딕 B" pitchFamily="18" charset="-127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ko-KR" sz="1400" b="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Initialization : </a:t>
            </a:r>
            <a:r>
              <a:rPr lang="en-US" altLang="ko-KR" sz="1400" b="0" dirty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3DVAR</a:t>
            </a:r>
            <a:endParaRPr kumimoji="0" lang="en-GB" altLang="ko-KR" sz="1400" b="0" dirty="0">
              <a:solidFill>
                <a:srgbClr val="C0504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H="1" flipV="1">
            <a:off x="5222288" y="3143248"/>
            <a:ext cx="1946495" cy="1149846"/>
          </a:xfrm>
          <a:prstGeom prst="line">
            <a:avLst/>
          </a:prstGeom>
          <a:noFill/>
          <a:ln w="63500">
            <a:solidFill>
              <a:srgbClr val="FF66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ko-KR" altLang="en-US" sz="1800" b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" name="제목 19"/>
          <p:cNvSpPr txBox="1">
            <a:spLocks/>
          </p:cNvSpPr>
          <p:nvPr/>
        </p:nvSpPr>
        <p:spPr bwMode="auto">
          <a:xfrm>
            <a:off x="821737" y="63500"/>
            <a:ext cx="908426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bg1"/>
                </a:solidFill>
                <a:latin typeface="Arial" pitchFamily="34" charset="0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bg1"/>
                </a:solidFill>
                <a:latin typeface="Arial" pitchFamily="34" charset="0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bg1"/>
                </a:solidFill>
                <a:latin typeface="Arial" pitchFamily="34" charset="0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bg1"/>
                </a:solidFill>
                <a:latin typeface="Arial" pitchFamily="34" charset="0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bg1"/>
                </a:solidFill>
                <a:latin typeface="Arial" pitchFamily="34" charset="0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bg1"/>
                </a:solidFill>
                <a:latin typeface="Arial" pitchFamily="34" charset="0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bg1"/>
                </a:solidFill>
                <a:latin typeface="Arial" pitchFamily="34" charset="0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bg1"/>
                </a:solidFill>
                <a:latin typeface="Arial" pitchFamily="34" charset="0"/>
                <a:ea typeface="맑은 고딕" pitchFamily="50" charset="-127"/>
              </a:defRPr>
            </a:lvl9pPr>
          </a:lstStyle>
          <a:p>
            <a:r>
              <a:rPr kumimoji="0" lang="en-US" altLang="ko-KR" sz="2800" dirty="0">
                <a:solidFill>
                  <a:srgbClr val="000000"/>
                </a:solidFill>
                <a:latin typeface="나눔고딕 ExtraBold" pitchFamily="50" charset="-127"/>
                <a:ea typeface="나눔고딕 ExtraBold" pitchFamily="50" charset="-127"/>
                <a:cs typeface="Times New Roman" pitchFamily="18" charset="0"/>
              </a:rPr>
              <a:t>O</a:t>
            </a:r>
            <a:r>
              <a:rPr kumimoji="0" lang="en-US" altLang="ko-KR" sz="2800" dirty="0" smtClean="0">
                <a:solidFill>
                  <a:srgbClr val="000000"/>
                </a:solidFill>
                <a:latin typeface="나눔고딕 ExtraBold" pitchFamily="50" charset="-127"/>
                <a:ea typeface="나눔고딕 ExtraBold" pitchFamily="50" charset="-127"/>
                <a:cs typeface="Times New Roman" pitchFamily="18" charset="0"/>
              </a:rPr>
              <a:t>perational</a:t>
            </a:r>
            <a:r>
              <a:rPr kumimoji="0" lang="ko-KR" altLang="en-US" sz="2800" dirty="0" smtClean="0">
                <a:solidFill>
                  <a:srgbClr val="000000"/>
                </a:solidFill>
                <a:latin typeface="나눔고딕 ExtraBold" pitchFamily="50" charset="-127"/>
                <a:ea typeface="나눔고딕 ExtraBold" pitchFamily="50" charset="-127"/>
                <a:cs typeface="Times New Roman" pitchFamily="18" charset="0"/>
              </a:rPr>
              <a:t> </a:t>
            </a:r>
            <a:r>
              <a:rPr kumimoji="0" lang="en-US" altLang="ko-KR" sz="2800" dirty="0">
                <a:solidFill>
                  <a:srgbClr val="000000"/>
                </a:solidFill>
                <a:latin typeface="나눔고딕 ExtraBold" pitchFamily="50" charset="-127"/>
                <a:ea typeface="나눔고딕 ExtraBold" pitchFamily="50" charset="-127"/>
                <a:cs typeface="Times New Roman" pitchFamily="18" charset="0"/>
              </a:rPr>
              <a:t>NWP </a:t>
            </a:r>
            <a:r>
              <a:rPr kumimoji="0" lang="en-US" altLang="ko-KR" sz="2800" dirty="0" smtClean="0">
                <a:solidFill>
                  <a:srgbClr val="000000"/>
                </a:solidFill>
                <a:latin typeface="나눔고딕 ExtraBold" pitchFamily="50" charset="-127"/>
                <a:ea typeface="나눔고딕 ExtraBold" pitchFamily="50" charset="-127"/>
                <a:cs typeface="Times New Roman" pitchFamily="18" charset="0"/>
              </a:rPr>
              <a:t>system(based</a:t>
            </a:r>
            <a:r>
              <a:rPr kumimoji="0" lang="ko-KR" altLang="en-US" sz="2800" dirty="0" smtClean="0">
                <a:solidFill>
                  <a:srgbClr val="000000"/>
                </a:solidFill>
                <a:latin typeface="나눔고딕 ExtraBold" pitchFamily="50" charset="-127"/>
                <a:ea typeface="나눔고딕 ExtraBold" pitchFamily="50" charset="-127"/>
                <a:cs typeface="Times New Roman" pitchFamily="18" charset="0"/>
              </a:rPr>
              <a:t> </a:t>
            </a:r>
            <a:r>
              <a:rPr kumimoji="0" lang="en-US" altLang="ko-KR" sz="2800" dirty="0" smtClean="0">
                <a:solidFill>
                  <a:srgbClr val="000000"/>
                </a:solidFill>
                <a:latin typeface="나눔고딕 ExtraBold" pitchFamily="50" charset="-127"/>
                <a:ea typeface="나눔고딕 ExtraBold" pitchFamily="50" charset="-127"/>
                <a:cs typeface="Times New Roman" pitchFamily="18" charset="0"/>
              </a:rPr>
              <a:t>on the UKMO UM)</a:t>
            </a:r>
            <a:endParaRPr kumimoji="0" lang="ko-KR" altLang="en-US" sz="2800" dirty="0">
              <a:solidFill>
                <a:srgbClr val="000000"/>
              </a:solidFill>
              <a:latin typeface="나눔고딕 ExtraBold" pitchFamily="50" charset="-127"/>
              <a:ea typeface="나눔고딕 ExtraBold" pitchFamily="50" charset="-127"/>
              <a:cs typeface="Times New Roman" pitchFamily="18" charset="0"/>
            </a:endParaRP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5975005" y="5199399"/>
            <a:ext cx="2337146" cy="1608349"/>
          </a:xfrm>
          <a:prstGeom prst="roundRect">
            <a:avLst>
              <a:gd name="adj" fmla="val 8575"/>
            </a:avLst>
          </a:prstGeom>
          <a:solidFill>
            <a:srgbClr val="FFC000">
              <a:alpha val="2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" h="50800"/>
          </a:sp3d>
        </p:spPr>
        <p:txBody>
          <a:bodyPr anchor="ctr"/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Arial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936669" y="5258657"/>
            <a:ext cx="2357454" cy="15102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1000" b="1" kern="1200">
                <a:solidFill>
                  <a:schemeClr val="tx1"/>
                </a:solidFill>
                <a:latin typeface="Arial" charset="0"/>
                <a:ea typeface="맑은 고딕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1000" b="1" kern="1200">
                <a:solidFill>
                  <a:schemeClr val="tx1"/>
                </a:solidFill>
                <a:latin typeface="Arial" charset="0"/>
                <a:ea typeface="맑은 고딕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1000" b="1" kern="1200">
                <a:solidFill>
                  <a:schemeClr val="tx1"/>
                </a:solidFill>
                <a:latin typeface="Arial" charset="0"/>
                <a:ea typeface="맑은 고딕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1000" b="1" kern="1200">
                <a:solidFill>
                  <a:schemeClr val="tx1"/>
                </a:solidFill>
                <a:latin typeface="Arial" charset="0"/>
                <a:ea typeface="맑은 고딕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1000" b="1" kern="1200">
                <a:solidFill>
                  <a:schemeClr val="tx1"/>
                </a:solidFill>
                <a:latin typeface="Arial" charset="0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000" b="1" kern="1200">
                <a:solidFill>
                  <a:schemeClr val="tx1"/>
                </a:solidFill>
                <a:latin typeface="Arial" charset="0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000" b="1" kern="1200">
                <a:solidFill>
                  <a:schemeClr val="tx1"/>
                </a:solidFill>
                <a:latin typeface="Arial" charset="0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000" b="1" kern="1200">
                <a:solidFill>
                  <a:schemeClr val="tx1"/>
                </a:solidFill>
                <a:latin typeface="Arial" charset="0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000" b="1" kern="1200">
                <a:solidFill>
                  <a:schemeClr val="tx1"/>
                </a:solidFill>
                <a:latin typeface="Arial" charset="0"/>
                <a:ea typeface="맑은 고딕" pitchFamily="50" charset="-127"/>
                <a:cs typeface="+mn-cs"/>
              </a:defRPr>
            </a:lvl9pPr>
          </a:lstStyle>
          <a:p>
            <a:pPr algn="l" defTabSz="449263" eaLnBrk="0" latinLnBrk="0" hangingPunct="0">
              <a:spcBef>
                <a:spcPct val="0"/>
              </a:spcBef>
              <a:buClr>
                <a:srgbClr val="000066"/>
              </a:buClr>
              <a:buSzPct val="100000"/>
              <a:buFont typeface="Cre고딕 B" pitchFamily="18" charset="-127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ko-KR" sz="2200" dirty="0" smtClean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VSRF</a:t>
            </a:r>
            <a:endParaRPr kumimoji="0" lang="ko-KR" altLang="en-GB" sz="2200" dirty="0">
              <a:solidFill>
                <a:srgbClr val="C0504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l" defTabSz="449263" eaLnBrk="0" latinLnBrk="0" hangingPunct="0">
              <a:spcBef>
                <a:spcPct val="0"/>
              </a:spcBef>
              <a:buClr>
                <a:srgbClr val="000066"/>
              </a:buClr>
              <a:buSzPct val="100000"/>
              <a:buFont typeface="Cre고딕 B" pitchFamily="18" charset="-127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ko-KR" altLang="en-GB" sz="1400" b="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400" b="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Resolution </a:t>
            </a:r>
            <a:r>
              <a:rPr kumimoji="0" lang="en-US" altLang="ko-KR" sz="1400" b="0" dirty="0" smtClean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5kmL40</a:t>
            </a:r>
            <a:endParaRPr kumimoji="0" lang="en-US" altLang="ko-KR" sz="1400" b="0" dirty="0">
              <a:solidFill>
                <a:srgbClr val="C0504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l" defTabSz="449263">
              <a:spcBef>
                <a:spcPct val="0"/>
              </a:spcBef>
              <a:buClr>
                <a:srgbClr val="000066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ko-KR" sz="1400" b="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kumimoji="0" lang="en-US" altLang="ko-KR" sz="1400" b="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(235</a:t>
            </a:r>
            <a:r>
              <a:rPr kumimoji="0" lang="en-US" altLang="ko-KR" sz="1400" b="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Symbol"/>
              </a:rPr>
              <a:t>283</a:t>
            </a:r>
            <a:r>
              <a:rPr lang="en-US" altLang="ko-KR" sz="1400" b="0" dirty="0" smtClean="0">
                <a:solidFill>
                  <a:prstClr val="black"/>
                </a:solidFill>
                <a:latin typeface="맑은 고딕"/>
                <a:ea typeface="굴림" pitchFamily="50" charset="-127"/>
              </a:rPr>
              <a:t> </a:t>
            </a:r>
            <a:r>
              <a:rPr kumimoji="0" lang="en-US" altLang="ko-KR" sz="1400" b="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/ top </a:t>
            </a:r>
            <a:r>
              <a:rPr kumimoji="0" lang="en-US" altLang="ko-KR" sz="1400" b="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=20km</a:t>
            </a:r>
            <a:r>
              <a:rPr kumimoji="0" lang="en-US" altLang="ko-KR" sz="1400" b="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ko-KR" altLang="en-GB" sz="1400" b="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algn="l" defTabSz="449263" eaLnBrk="0" latinLnBrk="0" hangingPunct="0">
              <a:spcBef>
                <a:spcPct val="0"/>
              </a:spcBef>
              <a:buClr>
                <a:srgbClr val="000066"/>
              </a:buClr>
              <a:buSzPct val="100000"/>
              <a:buFont typeface="Cre고딕 B" pitchFamily="18" charset="-127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altLang="ko-KR" sz="1400" b="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Target Length</a:t>
            </a:r>
            <a:endParaRPr kumimoji="0" lang="en-US" altLang="ko-KR" sz="1400" b="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algn="l" defTabSz="449263" eaLnBrk="0" latinLnBrk="0" hangingPunct="0">
              <a:spcBef>
                <a:spcPct val="0"/>
              </a:spcBef>
              <a:buClr>
                <a:srgbClr val="000066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ko-KR" sz="1400" b="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kumimoji="0" lang="en-US" altLang="ko-KR" sz="1400" b="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kumimoji="0" lang="en-GB" altLang="ko-KR" sz="1400" b="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hrs</a:t>
            </a:r>
            <a:endParaRPr kumimoji="0" lang="en-US" altLang="ko-KR" sz="1400" b="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algn="l" defTabSz="449263">
              <a:spcBef>
                <a:spcPct val="0"/>
              </a:spcBef>
              <a:buClr>
                <a:srgbClr val="000066"/>
              </a:buClr>
              <a:buSzPct val="100000"/>
              <a:buFont typeface="Cre고딕 B" pitchFamily="18" charset="-127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ko-KR" sz="1400" b="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Initialization : </a:t>
            </a:r>
            <a:r>
              <a:rPr lang="en-US" altLang="ko-KR" sz="1400" b="0" dirty="0" smtClean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KLAPS</a:t>
            </a:r>
            <a:endParaRPr kumimoji="0" lang="en-GB" altLang="ko-KR" sz="1400" b="0" dirty="0">
              <a:solidFill>
                <a:srgbClr val="C0504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H="1" flipV="1">
            <a:off x="5007974" y="3214686"/>
            <a:ext cx="1428759" cy="1928826"/>
          </a:xfrm>
          <a:prstGeom prst="line">
            <a:avLst/>
          </a:prstGeom>
          <a:noFill/>
          <a:ln w="63500">
            <a:solidFill>
              <a:srgbClr val="339933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ko-KR" altLang="en-US" sz="1800" b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3872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reeform 85"/>
          <p:cNvSpPr>
            <a:spLocks/>
          </p:cNvSpPr>
          <p:nvPr/>
        </p:nvSpPr>
        <p:spPr bwMode="auto">
          <a:xfrm>
            <a:off x="1509713" y="1065213"/>
            <a:ext cx="503237" cy="5132387"/>
          </a:xfrm>
          <a:custGeom>
            <a:avLst/>
            <a:gdLst>
              <a:gd name="T0" fmla="*/ 2147483647 w 317"/>
              <a:gd name="T1" fmla="*/ 2147483647 h 3233"/>
              <a:gd name="T2" fmla="*/ 2147483647 w 317"/>
              <a:gd name="T3" fmla="*/ 0 h 3233"/>
              <a:gd name="T4" fmla="*/ 2147483647 w 317"/>
              <a:gd name="T5" fmla="*/ 2147483647 h 3233"/>
              <a:gd name="T6" fmla="*/ 2147483647 w 317"/>
              <a:gd name="T7" fmla="*/ 2147483647 h 3233"/>
              <a:gd name="T8" fmla="*/ 2147483647 w 317"/>
              <a:gd name="T9" fmla="*/ 2147483647 h 3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7"/>
              <a:gd name="T16" fmla="*/ 0 h 3233"/>
              <a:gd name="T17" fmla="*/ 10013 w 317"/>
              <a:gd name="T18" fmla="*/ 10000 h 3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7" h="3233">
                <a:moveTo>
                  <a:pt x="49" y="1729"/>
                </a:moveTo>
                <a:cubicBezTo>
                  <a:pt x="233" y="1529"/>
                  <a:pt x="265" y="569"/>
                  <a:pt x="317" y="0"/>
                </a:cubicBezTo>
                <a:cubicBezTo>
                  <a:pt x="317" y="1616"/>
                  <a:pt x="317" y="3233"/>
                  <a:pt x="317" y="3233"/>
                </a:cubicBezTo>
                <a:cubicBezTo>
                  <a:pt x="257" y="2825"/>
                  <a:pt x="201" y="2497"/>
                  <a:pt x="41" y="2297"/>
                </a:cubicBezTo>
                <a:cubicBezTo>
                  <a:pt x="0" y="1825"/>
                  <a:pt x="12" y="1876"/>
                  <a:pt x="49" y="1729"/>
                </a:cubicBez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DDDDDD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737373"/>
            </a:prstShdw>
          </a:effectLst>
        </p:spPr>
        <p:txBody>
          <a:bodyPr/>
          <a:lstStyle/>
          <a:p>
            <a:endParaRPr lang="ko-KR" altLang="en-US"/>
          </a:p>
        </p:txBody>
      </p:sp>
      <p:grpSp>
        <p:nvGrpSpPr>
          <p:cNvPr id="32770" name="Group 90"/>
          <p:cNvGrpSpPr>
            <a:grpSpLocks/>
          </p:cNvGrpSpPr>
          <p:nvPr/>
        </p:nvGrpSpPr>
        <p:grpSpPr bwMode="auto">
          <a:xfrm>
            <a:off x="2008188" y="1054100"/>
            <a:ext cx="7496175" cy="5254625"/>
            <a:chOff x="1265" y="664"/>
            <a:chExt cx="4722" cy="3310"/>
          </a:xfrm>
        </p:grpSpPr>
        <p:sp>
          <p:nvSpPr>
            <p:cNvPr id="32854" name="AutoShape 23"/>
            <p:cNvSpPr>
              <a:spLocks noChangeArrowheads="1"/>
            </p:cNvSpPr>
            <p:nvPr/>
          </p:nvSpPr>
          <p:spPr bwMode="auto">
            <a:xfrm>
              <a:off x="1273" y="781"/>
              <a:ext cx="4706" cy="3193"/>
            </a:xfrm>
            <a:prstGeom prst="roundRect">
              <a:avLst>
                <a:gd name="adj" fmla="val 213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 type="none" w="sm" len="sm"/>
            </a:ln>
          </p:spPr>
          <p:txBody>
            <a:bodyPr lIns="36000" tIns="0" rIns="36000" bIns="0" anchor="ctr"/>
            <a:lstStyle/>
            <a:p>
              <a:endParaRPr lang="ko-KR" altLang="en-US">
                <a:ea typeface="나눔고딕 ExtraBold" pitchFamily="50" charset="-127"/>
                <a:cs typeface="Arial" charset="0"/>
              </a:endParaRPr>
            </a:p>
          </p:txBody>
        </p:sp>
        <p:sp>
          <p:nvSpPr>
            <p:cNvPr id="32855" name="Oval 151"/>
            <p:cNvSpPr>
              <a:spLocks noChangeArrowheads="1"/>
            </p:cNvSpPr>
            <p:nvPr/>
          </p:nvSpPr>
          <p:spPr bwMode="auto">
            <a:xfrm>
              <a:off x="1281" y="921"/>
              <a:ext cx="4690" cy="5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DCDCDC"/>
                </a:gs>
                <a:gs pos="100000">
                  <a:srgbClr val="FFFFFF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355600" latinLnBrk="0"/>
              <a:endParaRPr lang="ko-KR" altLang="en-US" sz="1200" b="1">
                <a:solidFill>
                  <a:schemeClr val="bg1"/>
                </a:solidFill>
                <a:ea typeface="나눔고딕 ExtraBold" pitchFamily="50" charset="-127"/>
                <a:cs typeface="Arial" charset="0"/>
              </a:endParaRPr>
            </a:p>
          </p:txBody>
        </p:sp>
        <p:sp>
          <p:nvSpPr>
            <p:cNvPr id="32856" name="Oval 151"/>
            <p:cNvSpPr>
              <a:spLocks noChangeArrowheads="1"/>
            </p:cNvSpPr>
            <p:nvPr/>
          </p:nvSpPr>
          <p:spPr bwMode="auto">
            <a:xfrm>
              <a:off x="1265" y="664"/>
              <a:ext cx="4722" cy="250"/>
            </a:xfrm>
            <a:prstGeom prst="roundRect">
              <a:avLst>
                <a:gd name="adj" fmla="val 0"/>
              </a:avLst>
            </a:prstGeom>
            <a:solidFill>
              <a:srgbClr val="005596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355600" latinLnBrk="0"/>
              <a:endParaRPr lang="ko-KR" altLang="en-US" sz="1200" b="1">
                <a:solidFill>
                  <a:schemeClr val="bg1"/>
                </a:solidFill>
                <a:ea typeface="나눔고딕 ExtraBold" pitchFamily="50" charset="-127"/>
                <a:cs typeface="Arial" charset="0"/>
              </a:endParaRPr>
            </a:p>
          </p:txBody>
        </p:sp>
        <p:sp>
          <p:nvSpPr>
            <p:cNvPr id="32857" name="Oval 151"/>
            <p:cNvSpPr>
              <a:spLocks noChangeArrowheads="1"/>
            </p:cNvSpPr>
            <p:nvPr/>
          </p:nvSpPr>
          <p:spPr bwMode="auto">
            <a:xfrm>
              <a:off x="1288" y="671"/>
              <a:ext cx="4676" cy="84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558EB9"/>
                </a:gs>
                <a:gs pos="100000">
                  <a:srgbClr val="005596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355600" latinLnBrk="0"/>
              <a:endParaRPr lang="ko-KR" altLang="en-US" sz="1200" b="1">
                <a:solidFill>
                  <a:schemeClr val="bg1"/>
                </a:solidFill>
                <a:ea typeface="나눔고딕 ExtraBold" pitchFamily="50" charset="-127"/>
                <a:cs typeface="Arial" charset="0"/>
              </a:endParaRPr>
            </a:p>
          </p:txBody>
        </p:sp>
        <p:sp>
          <p:nvSpPr>
            <p:cNvPr id="32858" name="Oval 151"/>
            <p:cNvSpPr>
              <a:spLocks noChangeArrowheads="1"/>
            </p:cNvSpPr>
            <p:nvPr/>
          </p:nvSpPr>
          <p:spPr bwMode="auto">
            <a:xfrm>
              <a:off x="1348" y="685"/>
              <a:ext cx="4556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>
                <a:lnSpc>
                  <a:spcPts val="2400"/>
                </a:lnSpc>
                <a:buSzPct val="80000"/>
              </a:pPr>
              <a:r>
                <a:rPr lang="en-US" altLang="ko-KR" sz="1800" dirty="0">
                  <a:solidFill>
                    <a:srgbClr val="FFFF00"/>
                  </a:solidFill>
                  <a:ea typeface="나눔고딕 ExtraBold" pitchFamily="50" charset="-127"/>
                </a:rPr>
                <a:t>Producing forecast  through Knowledge, experience, </a:t>
              </a:r>
              <a:r>
                <a:rPr lang="en-US" altLang="ko-KR" sz="1800" dirty="0" smtClean="0">
                  <a:solidFill>
                    <a:srgbClr val="FFFF00"/>
                  </a:solidFill>
                  <a:ea typeface="나눔고딕 ExtraBold" pitchFamily="50" charset="-127"/>
                </a:rPr>
                <a:t>and know-how</a:t>
              </a:r>
              <a:endParaRPr lang="en-US" altLang="ko-KR" sz="1800" dirty="0">
                <a:solidFill>
                  <a:srgbClr val="FFFF00"/>
                </a:solidFill>
                <a:ea typeface="나눔고딕 ExtraBold" pitchFamily="50" charset="-127"/>
              </a:endParaRPr>
            </a:p>
          </p:txBody>
        </p:sp>
      </p:grpSp>
      <p:grpSp>
        <p:nvGrpSpPr>
          <p:cNvPr id="32772" name="Group 78"/>
          <p:cNvGrpSpPr>
            <a:grpSpLocks/>
          </p:cNvGrpSpPr>
          <p:nvPr/>
        </p:nvGrpSpPr>
        <p:grpSpPr bwMode="auto">
          <a:xfrm>
            <a:off x="619125" y="5059363"/>
            <a:ext cx="968375" cy="971550"/>
            <a:chOff x="3782" y="1220"/>
            <a:chExt cx="788" cy="790"/>
          </a:xfrm>
        </p:grpSpPr>
        <p:pic>
          <p:nvPicPr>
            <p:cNvPr id="32848" name="Picture 79" descr="원-14"/>
            <p:cNvPicPr>
              <a:picLocks noChangeAspect="1" noChangeArrowheads="1"/>
            </p:cNvPicPr>
            <p:nvPr/>
          </p:nvPicPr>
          <p:blipFill>
            <a:blip r:embed="rId3" cstate="print">
              <a:lum bright="30000"/>
              <a:grayscl/>
            </a:blip>
            <a:srcRect/>
            <a:stretch>
              <a:fillRect/>
            </a:stretch>
          </p:blipFill>
          <p:spPr bwMode="auto">
            <a:xfrm>
              <a:off x="3782" y="1220"/>
              <a:ext cx="788" cy="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49" name="Picture 80" descr="원-04"/>
            <p:cNvPicPr>
              <a:picLocks noChangeAspect="1" noChangeArrowheads="1"/>
            </p:cNvPicPr>
            <p:nvPr/>
          </p:nvPicPr>
          <p:blipFill>
            <a:blip r:embed="rId4" cstate="print">
              <a:lum bright="6000" contrast="18000"/>
              <a:grayscl/>
            </a:blip>
            <a:srcRect/>
            <a:stretch>
              <a:fillRect/>
            </a:stretch>
          </p:blipFill>
          <p:spPr bwMode="auto">
            <a:xfrm>
              <a:off x="3807" y="1236"/>
              <a:ext cx="73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850" name="AutoShape 81"/>
            <p:cNvSpPr>
              <a:spLocks/>
            </p:cNvSpPr>
            <p:nvPr/>
          </p:nvSpPr>
          <p:spPr bwMode="auto">
            <a:xfrm rot="5400000">
              <a:off x="4016" y="1463"/>
              <a:ext cx="327" cy="638"/>
            </a:xfrm>
            <a:prstGeom prst="rightBracket">
              <a:avLst>
                <a:gd name="adj" fmla="val 97554"/>
              </a:avLst>
            </a:prstGeom>
            <a:solidFill>
              <a:srgbClr val="CFCFC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1100">
                <a:ea typeface="HY헤드라인M" pitchFamily="18" charset="-127"/>
                <a:cs typeface="Arial" charset="0"/>
              </a:endParaRPr>
            </a:p>
          </p:txBody>
        </p:sp>
        <p:sp>
          <p:nvSpPr>
            <p:cNvPr id="32851" name="Line 82"/>
            <p:cNvSpPr>
              <a:spLocks noChangeShapeType="1"/>
            </p:cNvSpPr>
            <p:nvPr/>
          </p:nvSpPr>
          <p:spPr bwMode="auto">
            <a:xfrm>
              <a:off x="3858" y="1620"/>
              <a:ext cx="642" cy="0"/>
            </a:xfrm>
            <a:prstGeom prst="line">
              <a:avLst/>
            </a:prstGeom>
            <a:noFill/>
            <a:ln w="19050">
              <a:solidFill>
                <a:srgbClr val="8A8A8A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pic>
        <p:nvPicPr>
          <p:cNvPr id="32773" name="Picture 289" descr="화살표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442913" y="4556125"/>
            <a:ext cx="13462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4" name="Group 98"/>
          <p:cNvGrpSpPr>
            <a:grpSpLocks/>
          </p:cNvGrpSpPr>
          <p:nvPr/>
        </p:nvGrpSpPr>
        <p:grpSpPr bwMode="auto">
          <a:xfrm>
            <a:off x="415925" y="3559175"/>
            <a:ext cx="1374775" cy="1377950"/>
            <a:chOff x="3782" y="1220"/>
            <a:chExt cx="788" cy="790"/>
          </a:xfrm>
        </p:grpSpPr>
        <p:pic>
          <p:nvPicPr>
            <p:cNvPr id="32844" name="Picture 99" descr="원-14"/>
            <p:cNvPicPr>
              <a:picLocks noChangeAspect="1" noChangeArrowheads="1"/>
            </p:cNvPicPr>
            <p:nvPr/>
          </p:nvPicPr>
          <p:blipFill>
            <a:blip r:embed="rId6" cstate="print">
              <a:lum bright="24000"/>
            </a:blip>
            <a:srcRect/>
            <a:stretch>
              <a:fillRect/>
            </a:stretch>
          </p:blipFill>
          <p:spPr bwMode="auto">
            <a:xfrm>
              <a:off x="3782" y="1220"/>
              <a:ext cx="788" cy="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45" name="Picture 100" descr="원-04"/>
            <p:cNvPicPr>
              <a:picLocks noChangeAspect="1" noChangeArrowheads="1"/>
            </p:cNvPicPr>
            <p:nvPr/>
          </p:nvPicPr>
          <p:blipFill>
            <a:blip r:embed="rId7" cstate="print">
              <a:lum bright="-18000" contrast="18000"/>
            </a:blip>
            <a:srcRect/>
            <a:stretch>
              <a:fillRect/>
            </a:stretch>
          </p:blipFill>
          <p:spPr bwMode="auto">
            <a:xfrm>
              <a:off x="3807" y="1236"/>
              <a:ext cx="73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846" name="AutoShape 101"/>
            <p:cNvSpPr>
              <a:spLocks/>
            </p:cNvSpPr>
            <p:nvPr/>
          </p:nvSpPr>
          <p:spPr bwMode="auto">
            <a:xfrm rot="5400000">
              <a:off x="4016" y="1463"/>
              <a:ext cx="327" cy="638"/>
            </a:xfrm>
            <a:prstGeom prst="rightBracket">
              <a:avLst>
                <a:gd name="adj" fmla="val 97554"/>
              </a:avLst>
            </a:prstGeom>
            <a:gradFill rotWithShape="1">
              <a:gsLst>
                <a:gs pos="0">
                  <a:srgbClr val="B5D5E9"/>
                </a:gs>
                <a:gs pos="100000">
                  <a:srgbClr val="D5E7F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1100">
                <a:ea typeface="HY헤드라인M" pitchFamily="18" charset="-127"/>
                <a:cs typeface="Arial" charset="0"/>
              </a:endParaRPr>
            </a:p>
          </p:txBody>
        </p:sp>
        <p:sp>
          <p:nvSpPr>
            <p:cNvPr id="32847" name="Line 102"/>
            <p:cNvSpPr>
              <a:spLocks noChangeShapeType="1"/>
            </p:cNvSpPr>
            <p:nvPr/>
          </p:nvSpPr>
          <p:spPr bwMode="auto">
            <a:xfrm>
              <a:off x="3858" y="1620"/>
              <a:ext cx="642" cy="0"/>
            </a:xfrm>
            <a:prstGeom prst="line">
              <a:avLst/>
            </a:prstGeom>
            <a:noFill/>
            <a:ln w="19050">
              <a:solidFill>
                <a:srgbClr val="0C396A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pic>
        <p:nvPicPr>
          <p:cNvPr id="32775" name="Picture 289" descr="화살표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08013" y="3078163"/>
            <a:ext cx="1016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6" name="Group 58"/>
          <p:cNvGrpSpPr>
            <a:grpSpLocks/>
          </p:cNvGrpSpPr>
          <p:nvPr/>
        </p:nvGrpSpPr>
        <p:grpSpPr bwMode="auto">
          <a:xfrm>
            <a:off x="619125" y="2466975"/>
            <a:ext cx="968375" cy="971550"/>
            <a:chOff x="3782" y="1220"/>
            <a:chExt cx="788" cy="790"/>
          </a:xfrm>
        </p:grpSpPr>
        <p:pic>
          <p:nvPicPr>
            <p:cNvPr id="32840" name="Picture 59" descr="원-14"/>
            <p:cNvPicPr>
              <a:picLocks noChangeAspect="1" noChangeArrowheads="1"/>
            </p:cNvPicPr>
            <p:nvPr/>
          </p:nvPicPr>
          <p:blipFill>
            <a:blip r:embed="rId3" cstate="print">
              <a:lum bright="30000"/>
              <a:grayscl/>
            </a:blip>
            <a:srcRect/>
            <a:stretch>
              <a:fillRect/>
            </a:stretch>
          </p:blipFill>
          <p:spPr bwMode="auto">
            <a:xfrm>
              <a:off x="3782" y="1220"/>
              <a:ext cx="788" cy="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41" name="Picture 60" descr="원-04"/>
            <p:cNvPicPr>
              <a:picLocks noChangeAspect="1" noChangeArrowheads="1"/>
            </p:cNvPicPr>
            <p:nvPr/>
          </p:nvPicPr>
          <p:blipFill>
            <a:blip r:embed="rId4" cstate="print">
              <a:lum bright="6000" contrast="18000"/>
              <a:grayscl/>
            </a:blip>
            <a:srcRect/>
            <a:stretch>
              <a:fillRect/>
            </a:stretch>
          </p:blipFill>
          <p:spPr bwMode="auto">
            <a:xfrm>
              <a:off x="3807" y="1236"/>
              <a:ext cx="73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842" name="AutoShape 61"/>
            <p:cNvSpPr>
              <a:spLocks/>
            </p:cNvSpPr>
            <p:nvPr/>
          </p:nvSpPr>
          <p:spPr bwMode="auto">
            <a:xfrm rot="5400000">
              <a:off x="4016" y="1463"/>
              <a:ext cx="327" cy="638"/>
            </a:xfrm>
            <a:prstGeom prst="rightBracket">
              <a:avLst>
                <a:gd name="adj" fmla="val 97554"/>
              </a:avLst>
            </a:prstGeom>
            <a:solidFill>
              <a:srgbClr val="CFCFC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1100">
                <a:ea typeface="HY헤드라인M" pitchFamily="18" charset="-127"/>
                <a:cs typeface="Arial" charset="0"/>
              </a:endParaRPr>
            </a:p>
          </p:txBody>
        </p:sp>
        <p:sp>
          <p:nvSpPr>
            <p:cNvPr id="32843" name="Line 62"/>
            <p:cNvSpPr>
              <a:spLocks noChangeShapeType="1"/>
            </p:cNvSpPr>
            <p:nvPr/>
          </p:nvSpPr>
          <p:spPr bwMode="auto">
            <a:xfrm>
              <a:off x="3858" y="1620"/>
              <a:ext cx="642" cy="0"/>
            </a:xfrm>
            <a:prstGeom prst="line">
              <a:avLst/>
            </a:prstGeom>
            <a:noFill/>
            <a:ln w="19050">
              <a:solidFill>
                <a:srgbClr val="8A8A8A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pic>
        <p:nvPicPr>
          <p:cNvPr id="32777" name="Picture 289" descr="화살표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08013" y="1971675"/>
            <a:ext cx="1016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8" name="Group 88"/>
          <p:cNvGrpSpPr>
            <a:grpSpLocks/>
          </p:cNvGrpSpPr>
          <p:nvPr/>
        </p:nvGrpSpPr>
        <p:grpSpPr bwMode="auto">
          <a:xfrm>
            <a:off x="619125" y="1374775"/>
            <a:ext cx="968375" cy="971550"/>
            <a:chOff x="3782" y="1220"/>
            <a:chExt cx="788" cy="790"/>
          </a:xfrm>
        </p:grpSpPr>
        <p:pic>
          <p:nvPicPr>
            <p:cNvPr id="32836" name="Picture 89" descr="원-14"/>
            <p:cNvPicPr>
              <a:picLocks noChangeAspect="1" noChangeArrowheads="1"/>
            </p:cNvPicPr>
            <p:nvPr/>
          </p:nvPicPr>
          <p:blipFill>
            <a:blip r:embed="rId3" cstate="print">
              <a:lum bright="30000"/>
              <a:grayscl/>
            </a:blip>
            <a:srcRect/>
            <a:stretch>
              <a:fillRect/>
            </a:stretch>
          </p:blipFill>
          <p:spPr bwMode="auto">
            <a:xfrm>
              <a:off x="3782" y="1220"/>
              <a:ext cx="788" cy="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37" name="Picture 90" descr="원-04"/>
            <p:cNvPicPr>
              <a:picLocks noChangeAspect="1" noChangeArrowheads="1"/>
            </p:cNvPicPr>
            <p:nvPr/>
          </p:nvPicPr>
          <p:blipFill>
            <a:blip r:embed="rId4" cstate="print">
              <a:lum bright="6000" contrast="18000"/>
              <a:grayscl/>
            </a:blip>
            <a:srcRect/>
            <a:stretch>
              <a:fillRect/>
            </a:stretch>
          </p:blipFill>
          <p:spPr bwMode="auto">
            <a:xfrm>
              <a:off x="3807" y="1236"/>
              <a:ext cx="73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838" name="AutoShape 91"/>
            <p:cNvSpPr>
              <a:spLocks/>
            </p:cNvSpPr>
            <p:nvPr/>
          </p:nvSpPr>
          <p:spPr bwMode="auto">
            <a:xfrm rot="5400000">
              <a:off x="4016" y="1463"/>
              <a:ext cx="327" cy="638"/>
            </a:xfrm>
            <a:prstGeom prst="rightBracket">
              <a:avLst>
                <a:gd name="adj" fmla="val 97554"/>
              </a:avLst>
            </a:prstGeom>
            <a:solidFill>
              <a:srgbClr val="CFCFC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1100">
                <a:ea typeface="HY헤드라인M" pitchFamily="18" charset="-127"/>
                <a:cs typeface="Arial" charset="0"/>
              </a:endParaRPr>
            </a:p>
          </p:txBody>
        </p:sp>
        <p:sp>
          <p:nvSpPr>
            <p:cNvPr id="32839" name="Line 92"/>
            <p:cNvSpPr>
              <a:spLocks noChangeShapeType="1"/>
            </p:cNvSpPr>
            <p:nvPr/>
          </p:nvSpPr>
          <p:spPr bwMode="auto">
            <a:xfrm>
              <a:off x="3858" y="1620"/>
              <a:ext cx="642" cy="0"/>
            </a:xfrm>
            <a:prstGeom prst="line">
              <a:avLst/>
            </a:prstGeom>
            <a:noFill/>
            <a:ln w="19050">
              <a:solidFill>
                <a:srgbClr val="8A8A8A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pic>
        <p:nvPicPr>
          <p:cNvPr id="32779" name="Picture 289" descr="화살표"/>
          <p:cNvPicPr>
            <a:picLocks noChangeAspect="1" noChangeArrowheads="1"/>
          </p:cNvPicPr>
          <p:nvPr/>
        </p:nvPicPr>
        <p:blipFill>
          <a:blip r:embed="rId8" cstate="print">
            <a:grayscl/>
          </a:blip>
          <a:srcRect/>
          <a:stretch>
            <a:fillRect/>
          </a:stretch>
        </p:blipFill>
        <p:spPr bwMode="auto">
          <a:xfrm>
            <a:off x="6804025" y="3222625"/>
            <a:ext cx="7191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0" name="TextBox 109"/>
          <p:cNvSpPr txBox="1">
            <a:spLocks noChangeArrowheads="1"/>
          </p:cNvSpPr>
          <p:nvPr/>
        </p:nvSpPr>
        <p:spPr bwMode="auto">
          <a:xfrm>
            <a:off x="5262563" y="2843213"/>
            <a:ext cx="15128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>
                <a:solidFill>
                  <a:srgbClr val="CC0000"/>
                </a:solidFill>
                <a:ea typeface="나눔고딕 ExtraBold" pitchFamily="50" charset="-127"/>
              </a:rPr>
              <a:t>Knowledge, Experience,</a:t>
            </a:r>
          </a:p>
          <a:p>
            <a:pPr algn="ctr"/>
            <a:r>
              <a:rPr lang="en-US" altLang="ko-KR">
                <a:solidFill>
                  <a:srgbClr val="CC0000"/>
                </a:solidFill>
                <a:ea typeface="나눔고딕 ExtraBold" pitchFamily="50" charset="-127"/>
              </a:rPr>
              <a:t>Know-how</a:t>
            </a:r>
            <a:endParaRPr lang="ko-KR" altLang="en-US">
              <a:solidFill>
                <a:srgbClr val="CC0000"/>
              </a:solidFill>
              <a:ea typeface="나눔고딕 ExtraBold" pitchFamily="50" charset="-127"/>
            </a:endParaRPr>
          </a:p>
        </p:txBody>
      </p:sp>
      <p:grpSp>
        <p:nvGrpSpPr>
          <p:cNvPr id="32781" name="그룹 90"/>
          <p:cNvGrpSpPr>
            <a:grpSpLocks/>
          </p:cNvGrpSpPr>
          <p:nvPr/>
        </p:nvGrpSpPr>
        <p:grpSpPr bwMode="auto">
          <a:xfrm>
            <a:off x="344488" y="230188"/>
            <a:ext cx="323850" cy="368300"/>
            <a:chOff x="344488" y="230585"/>
            <a:chExt cx="324000" cy="368300"/>
          </a:xfrm>
        </p:grpSpPr>
        <p:sp>
          <p:nvSpPr>
            <p:cNvPr id="3283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44488" y="231135"/>
              <a:ext cx="324000" cy="36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4800" b="1" kern="1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2C5D98"/>
                      </a:gs>
                      <a:gs pos="80000">
                        <a:srgbClr val="3C7BC7"/>
                      </a:gs>
                      <a:gs pos="100000">
                        <a:srgbClr val="3A7CCB"/>
                      </a:gs>
                    </a:gsLst>
                    <a:lin ang="16200000"/>
                  </a:gradFill>
                  <a:latin typeface="산돌고딕 M"/>
                  <a:ea typeface="산돌고딕 M"/>
                </a:rPr>
                <a:t>Ⅱ</a:t>
              </a:r>
              <a:endParaRPr lang="ko-KR" altLang="en-US" sz="48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C5D98"/>
                    </a:gs>
                    <a:gs pos="80000">
                      <a:srgbClr val="3C7BC7"/>
                    </a:gs>
                    <a:gs pos="100000">
                      <a:srgbClr val="3A7CCB"/>
                    </a:gs>
                  </a:gsLst>
                  <a:lin ang="16200000"/>
                </a:gradFill>
                <a:latin typeface="산돌고딕 M"/>
                <a:ea typeface="산돌고딕 M"/>
              </a:endParaRPr>
            </a:p>
          </p:txBody>
        </p:sp>
        <p:sp>
          <p:nvSpPr>
            <p:cNvPr id="32835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345357" y="230585"/>
              <a:ext cx="322262" cy="3683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4000" b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2C5D98"/>
                      </a:gs>
                      <a:gs pos="80000">
                        <a:srgbClr val="3C7BC7"/>
                      </a:gs>
                      <a:gs pos="100000">
                        <a:srgbClr val="3A7CCB"/>
                      </a:gs>
                    </a:gsLst>
                    <a:lin ang="16200000"/>
                  </a:gradFill>
                  <a:latin typeface="산돌고딕 M"/>
                  <a:ea typeface="산돌고딕 M"/>
                </a:rPr>
                <a:t>Ⅱ</a:t>
              </a:r>
              <a:endParaRPr lang="ko-KR" altLang="en-US" sz="40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2C5D98"/>
                    </a:gs>
                    <a:gs pos="80000">
                      <a:srgbClr val="3C7BC7"/>
                    </a:gs>
                    <a:gs pos="100000">
                      <a:srgbClr val="3A7CCB"/>
                    </a:gs>
                  </a:gsLst>
                  <a:lin ang="16200000"/>
                </a:gradFill>
                <a:latin typeface="산돌고딕 M"/>
                <a:ea typeface="산돌고딕 M"/>
              </a:endParaRPr>
            </a:p>
          </p:txBody>
        </p:sp>
      </p:grpSp>
      <p:grpSp>
        <p:nvGrpSpPr>
          <p:cNvPr id="32782" name="Group 104"/>
          <p:cNvGrpSpPr>
            <a:grpSpLocks/>
          </p:cNvGrpSpPr>
          <p:nvPr/>
        </p:nvGrpSpPr>
        <p:grpSpPr bwMode="auto">
          <a:xfrm>
            <a:off x="7761288" y="1576388"/>
            <a:ext cx="1244600" cy="1230312"/>
            <a:chOff x="4861" y="1068"/>
            <a:chExt cx="784" cy="775"/>
          </a:xfrm>
        </p:grpSpPr>
        <p:pic>
          <p:nvPicPr>
            <p:cNvPr id="32829" name="타원 167"/>
            <p:cNvPicPr>
              <a:picLocks noChangeArrowheads="1"/>
            </p:cNvPicPr>
            <p:nvPr/>
          </p:nvPicPr>
          <p:blipFill>
            <a:blip r:embed="rId9" cstate="print">
              <a:grayscl/>
            </a:blip>
            <a:srcRect/>
            <a:stretch>
              <a:fillRect/>
            </a:stretch>
          </p:blipFill>
          <p:spPr bwMode="auto">
            <a:xfrm>
              <a:off x="4896" y="1640"/>
              <a:ext cx="676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2830" name="Group 225"/>
            <p:cNvGrpSpPr>
              <a:grpSpLocks/>
            </p:cNvGrpSpPr>
            <p:nvPr/>
          </p:nvGrpSpPr>
          <p:grpSpPr bwMode="auto">
            <a:xfrm>
              <a:off x="4871" y="1068"/>
              <a:ext cx="726" cy="729"/>
              <a:chOff x="262" y="2098"/>
              <a:chExt cx="604" cy="604"/>
            </a:xfrm>
          </p:grpSpPr>
          <p:sp>
            <p:nvSpPr>
              <p:cNvPr id="32832" name="Oval 226"/>
              <p:cNvSpPr>
                <a:spLocks noChangeArrowheads="1"/>
              </p:cNvSpPr>
              <p:nvPr/>
            </p:nvSpPr>
            <p:spPr bwMode="auto">
              <a:xfrm>
                <a:off x="262" y="2098"/>
                <a:ext cx="604" cy="604"/>
              </a:xfrm>
              <a:prstGeom prst="ellipse">
                <a:avLst/>
              </a:prstGeom>
              <a:solidFill>
                <a:srgbClr val="9AC9F0"/>
              </a:solidFill>
              <a:ln w="6350" algn="ctr">
                <a:noFill/>
                <a:round/>
                <a:headEnd/>
                <a:tailEnd/>
              </a:ln>
            </p:spPr>
            <p:txBody>
              <a:bodyPr lIns="36000" tIns="0" rIns="36000" bIns="0" anchor="ctr"/>
              <a:lstStyle/>
              <a:p>
                <a:pPr algn="ctr"/>
                <a:endParaRPr lang="ko-KR" altLang="en-US" sz="1000">
                  <a:ea typeface="나눔고딕 ExtraBold" pitchFamily="50" charset="-127"/>
                </a:endParaRPr>
              </a:p>
            </p:txBody>
          </p:sp>
          <p:sp>
            <p:nvSpPr>
              <p:cNvPr id="32833" name="Oval 227"/>
              <p:cNvSpPr>
                <a:spLocks noChangeArrowheads="1"/>
              </p:cNvSpPr>
              <p:nvPr/>
            </p:nvSpPr>
            <p:spPr bwMode="auto">
              <a:xfrm>
                <a:off x="296" y="2133"/>
                <a:ext cx="535" cy="535"/>
              </a:xfrm>
              <a:prstGeom prst="ellipse">
                <a:avLst/>
              </a:prstGeom>
              <a:solidFill>
                <a:schemeClr val="bg1"/>
              </a:solidFill>
              <a:ln w="19080" algn="ctr">
                <a:solidFill>
                  <a:srgbClr val="0083C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800">
                  <a:ea typeface="나눔고딕 ExtraBold" pitchFamily="50" charset="-127"/>
                </a:endParaRPr>
              </a:p>
            </p:txBody>
          </p:sp>
        </p:grpSp>
        <p:sp>
          <p:nvSpPr>
            <p:cNvPr id="32831" name="TextBox 93"/>
            <p:cNvSpPr txBox="1">
              <a:spLocks noChangeArrowheads="1"/>
            </p:cNvSpPr>
            <p:nvPr/>
          </p:nvSpPr>
          <p:spPr bwMode="auto">
            <a:xfrm>
              <a:off x="4861" y="1283"/>
              <a:ext cx="7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2000">
                  <a:solidFill>
                    <a:srgbClr val="C00000"/>
                  </a:solidFill>
                  <a:ea typeface="나눔고딕 ExtraBold" pitchFamily="50" charset="-127"/>
                </a:rPr>
                <a:t>Forecast</a:t>
              </a:r>
              <a:endParaRPr lang="ko-KR" altLang="en-US" sz="2000">
                <a:solidFill>
                  <a:srgbClr val="C00000"/>
                </a:solidFill>
                <a:ea typeface="나눔고딕 ExtraBold" pitchFamily="50" charset="-127"/>
              </a:endParaRPr>
            </a:p>
          </p:txBody>
        </p:sp>
      </p:grpSp>
      <p:pic>
        <p:nvPicPr>
          <p:cNvPr id="32783" name="Picture 103" descr="제목부 화살"/>
          <p:cNvPicPr>
            <a:picLocks noChangeAspect="1" noChangeArrowheads="1"/>
          </p:cNvPicPr>
          <p:nvPr/>
        </p:nvPicPr>
        <p:blipFill>
          <a:blip r:embed="rId10" cstate="print">
            <a:lum bright="12000"/>
            <a:grayscl/>
          </a:blip>
          <a:srcRect/>
          <a:stretch>
            <a:fillRect/>
          </a:stretch>
        </p:blipFill>
        <p:spPr bwMode="auto">
          <a:xfrm>
            <a:off x="6945313" y="1958975"/>
            <a:ext cx="6000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4" name="Picture 4" descr="6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4363" y="1900238"/>
            <a:ext cx="5619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85" name="Group 101"/>
          <p:cNvGrpSpPr>
            <a:grpSpLocks/>
          </p:cNvGrpSpPr>
          <p:nvPr/>
        </p:nvGrpSpPr>
        <p:grpSpPr bwMode="auto">
          <a:xfrm>
            <a:off x="2360613" y="1784350"/>
            <a:ext cx="2103437" cy="806450"/>
            <a:chOff x="1487" y="1021"/>
            <a:chExt cx="1325" cy="508"/>
          </a:xfrm>
        </p:grpSpPr>
        <p:sp>
          <p:nvSpPr>
            <p:cNvPr id="32826" name="AutoShape 238"/>
            <p:cNvSpPr>
              <a:spLocks noChangeArrowheads="1"/>
            </p:cNvSpPr>
            <p:nvPr/>
          </p:nvSpPr>
          <p:spPr bwMode="auto">
            <a:xfrm>
              <a:off x="1487" y="1441"/>
              <a:ext cx="1325" cy="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18 w 21600"/>
                <a:gd name="T13" fmla="*/ 2945 h 21600"/>
                <a:gd name="T14" fmla="*/ 18682 w 21600"/>
                <a:gd name="T15" fmla="*/ 186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249" y="21600"/>
                  </a:lnTo>
                  <a:lnTo>
                    <a:pt x="1935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6350" algn="ctr">
              <a:noFill/>
              <a:miter lim="800000"/>
              <a:headEnd/>
              <a:tailEnd/>
            </a:ln>
          </p:spPr>
          <p:txBody>
            <a:bodyPr lIns="0" tIns="0" rIns="0" bIns="18000" anchor="b"/>
            <a:lstStyle/>
            <a:p>
              <a:endParaRPr lang="ko-KR" altLang="en-US"/>
            </a:p>
          </p:txBody>
        </p:sp>
        <p:sp>
          <p:nvSpPr>
            <p:cNvPr id="130" name="AutoShape 239"/>
            <p:cNvSpPr>
              <a:spLocks noChangeArrowheads="1"/>
            </p:cNvSpPr>
            <p:nvPr/>
          </p:nvSpPr>
          <p:spPr bwMode="auto">
            <a:xfrm>
              <a:off x="1616" y="1021"/>
              <a:ext cx="1066" cy="501"/>
            </a:xfrm>
            <a:prstGeom prst="roundRect">
              <a:avLst>
                <a:gd name="adj" fmla="val 6532"/>
              </a:avLst>
            </a:prstGeom>
            <a:blipFill dpi="0" rotWithShape="1">
              <a:blip r:embed="rId12" cstate="print">
                <a:lum bright="-12000" contrast="18000"/>
              </a:blip>
              <a:srcRect/>
              <a:stretch>
                <a:fillRect/>
              </a:stretch>
            </a:blipFill>
            <a:ln w="19050" algn="ctr">
              <a:solidFill>
                <a:srgbClr val="003366"/>
              </a:solidFill>
              <a:round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en-US" altLang="en-US" sz="1200">
                <a:solidFill>
                  <a:schemeClr val="bg1"/>
                </a:solidFill>
                <a:ea typeface="나눔고딕 ExtraBold" pitchFamily="50" charset="-127"/>
              </a:endParaRPr>
            </a:p>
          </p:txBody>
        </p:sp>
        <p:sp>
          <p:nvSpPr>
            <p:cNvPr id="32828" name="Rectangle 242"/>
            <p:cNvSpPr>
              <a:spLocks noChangeArrowheads="1"/>
            </p:cNvSpPr>
            <p:nvPr/>
          </p:nvSpPr>
          <p:spPr bwMode="auto">
            <a:xfrm>
              <a:off x="1628" y="1052"/>
              <a:ext cx="1043" cy="43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altLang="ko-KR" sz="1500">
                  <a:solidFill>
                    <a:schemeClr val="bg1"/>
                  </a:solidFill>
                  <a:ea typeface="나눔고딕 ExtraBold" pitchFamily="50" charset="-127"/>
                </a:rPr>
                <a:t>Numerical prediction of </a:t>
              </a:r>
              <a:r>
                <a:rPr lang="en-US" altLang="ko-KR" sz="1500">
                  <a:solidFill>
                    <a:srgbClr val="FFFF00"/>
                  </a:solidFill>
                  <a:ea typeface="나눔고딕 ExtraBold" pitchFamily="50" charset="-127"/>
                </a:rPr>
                <a:t>Supercomputer</a:t>
              </a:r>
              <a:endParaRPr lang="ko-KR" altLang="en-US" sz="1500">
                <a:solidFill>
                  <a:srgbClr val="FFFF00"/>
                </a:solidFill>
                <a:ea typeface="나눔고딕 ExtraBold" pitchFamily="50" charset="-127"/>
              </a:endParaRPr>
            </a:p>
          </p:txBody>
        </p:sp>
      </p:grpSp>
      <p:grpSp>
        <p:nvGrpSpPr>
          <p:cNvPr id="32786" name="Group 102"/>
          <p:cNvGrpSpPr>
            <a:grpSpLocks/>
          </p:cNvGrpSpPr>
          <p:nvPr/>
        </p:nvGrpSpPr>
        <p:grpSpPr bwMode="auto">
          <a:xfrm>
            <a:off x="4965700" y="1784350"/>
            <a:ext cx="2103438" cy="806450"/>
            <a:chOff x="3128" y="1021"/>
            <a:chExt cx="1325" cy="508"/>
          </a:xfrm>
        </p:grpSpPr>
        <p:sp>
          <p:nvSpPr>
            <p:cNvPr id="32823" name="AutoShape 238"/>
            <p:cNvSpPr>
              <a:spLocks noChangeArrowheads="1"/>
            </p:cNvSpPr>
            <p:nvPr/>
          </p:nvSpPr>
          <p:spPr bwMode="auto">
            <a:xfrm>
              <a:off x="3128" y="1441"/>
              <a:ext cx="1325" cy="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18 w 21600"/>
                <a:gd name="T13" fmla="*/ 2945 h 21600"/>
                <a:gd name="T14" fmla="*/ 18682 w 21600"/>
                <a:gd name="T15" fmla="*/ 186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249" y="21600"/>
                  </a:lnTo>
                  <a:lnTo>
                    <a:pt x="1935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6350" algn="ctr">
              <a:noFill/>
              <a:miter lim="800000"/>
              <a:headEnd/>
              <a:tailEnd/>
            </a:ln>
          </p:spPr>
          <p:txBody>
            <a:bodyPr lIns="0" tIns="0" rIns="0" bIns="18000" anchor="b"/>
            <a:lstStyle/>
            <a:p>
              <a:endParaRPr lang="ko-KR" altLang="en-US"/>
            </a:p>
          </p:txBody>
        </p:sp>
        <p:sp>
          <p:nvSpPr>
            <p:cNvPr id="136" name="AutoShape 239"/>
            <p:cNvSpPr>
              <a:spLocks noChangeArrowheads="1"/>
            </p:cNvSpPr>
            <p:nvPr/>
          </p:nvSpPr>
          <p:spPr bwMode="auto">
            <a:xfrm>
              <a:off x="3257" y="1021"/>
              <a:ext cx="1066" cy="501"/>
            </a:xfrm>
            <a:prstGeom prst="roundRect">
              <a:avLst>
                <a:gd name="adj" fmla="val 6532"/>
              </a:avLst>
            </a:prstGeom>
            <a:blipFill dpi="0" rotWithShape="1">
              <a:blip r:embed="rId12" cstate="print">
                <a:lum bright="-12000" contrast="18000"/>
              </a:blip>
              <a:srcRect/>
              <a:stretch>
                <a:fillRect/>
              </a:stretch>
            </a:blipFill>
            <a:ln w="19050" algn="ctr">
              <a:solidFill>
                <a:srgbClr val="003366"/>
              </a:solidFill>
              <a:round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en-US" altLang="en-US" sz="1200">
                <a:solidFill>
                  <a:schemeClr val="bg1"/>
                </a:solidFill>
                <a:ea typeface="나눔고딕 ExtraBold" pitchFamily="50" charset="-127"/>
              </a:endParaRPr>
            </a:p>
          </p:txBody>
        </p:sp>
        <p:sp>
          <p:nvSpPr>
            <p:cNvPr id="32825" name="Rectangle 242"/>
            <p:cNvSpPr>
              <a:spLocks noChangeArrowheads="1"/>
            </p:cNvSpPr>
            <p:nvPr/>
          </p:nvSpPr>
          <p:spPr bwMode="auto">
            <a:xfrm>
              <a:off x="3269" y="1052"/>
              <a:ext cx="1043" cy="43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altLang="ko-KR" sz="1500">
                  <a:solidFill>
                    <a:schemeClr val="bg1"/>
                  </a:solidFill>
                  <a:ea typeface="나눔고딕 ExtraBold" pitchFamily="50" charset="-127"/>
                </a:rPr>
                <a:t>Subjective judgment of  </a:t>
              </a:r>
              <a:r>
                <a:rPr lang="en-US" altLang="ko-KR" sz="1500">
                  <a:solidFill>
                    <a:srgbClr val="FFFF00"/>
                  </a:solidFill>
                  <a:ea typeface="나눔고딕 ExtraBold" pitchFamily="50" charset="-127"/>
                </a:rPr>
                <a:t>forecaster</a:t>
              </a:r>
              <a:endParaRPr lang="ko-KR" altLang="en-US" sz="1500">
                <a:solidFill>
                  <a:srgbClr val="FFFF00"/>
                </a:solidFill>
                <a:ea typeface="나눔고딕 ExtraBold" pitchFamily="50" charset="-127"/>
              </a:endParaRPr>
            </a:p>
          </p:txBody>
        </p:sp>
      </p:grpSp>
      <p:pic>
        <p:nvPicPr>
          <p:cNvPr id="32787" name="Picture 115" descr="화살표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60838" y="2890838"/>
            <a:ext cx="95091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8" name="그림 93" descr="그림1.pn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73725" y="3716338"/>
            <a:ext cx="606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9" name="그림 94" descr="브리핑 사진_2011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97463" y="4508500"/>
            <a:ext cx="19891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0" name="Picture 10" descr="http://nwp.kma.go.kr/DATA/CHT/MODL/201107/26/rdps_lc10_hkor_surfce_s009_2011072612.g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59200" y="2947988"/>
            <a:ext cx="833438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1" name="Picture 12" descr="http://nwp.kma.go.kr/DATA/CHT/MODL/201107/25/rdps_lc10_hkor_gph500_s033_2011072512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895600" y="2924175"/>
            <a:ext cx="8636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2" name="Picture 22" descr="kma.png"/>
          <p:cNvPicPr>
            <a:picLocks noChangeAspect="1" noChangeArrowheads="1"/>
          </p:cNvPicPr>
          <p:nvPr/>
        </p:nvPicPr>
        <p:blipFill>
          <a:blip r:embed="rId18" cstate="print"/>
          <a:srcRect l="24146" r="18896" b="30658"/>
          <a:stretch>
            <a:fillRect/>
          </a:stretch>
        </p:blipFill>
        <p:spPr bwMode="auto">
          <a:xfrm>
            <a:off x="2244725" y="2641600"/>
            <a:ext cx="11763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3" name="Picture 4" descr="http://mis.inf.kma.go.kr/DATA/SAT/COMS/IMG/201107/26/coms_mi_le1b_com_cf_201107260215.thn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763838" y="4341813"/>
            <a:ext cx="12001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4" name="Picture 2" descr="http://mis.inf.kma.go.kr/tmp/rdr/RCM_11_101_0_0_R_2_0000000_0000000_C_E30R_N_S_560_201107280620_0_0_10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584575" y="4997450"/>
            <a:ext cx="101282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5" name="그림 102" descr="천리안위성02.png"/>
          <p:cNvPicPr>
            <a:picLocks noChangeAspect="1"/>
          </p:cNvPicPr>
          <p:nvPr/>
        </p:nvPicPr>
        <p:blipFill>
          <a:blip r:embed="rId21" cstate="print"/>
          <a:srcRect l="8121" t="11597" r="5907" b="13142"/>
          <a:stretch>
            <a:fillRect/>
          </a:stretch>
        </p:blipFill>
        <p:spPr bwMode="auto">
          <a:xfrm>
            <a:off x="2244725" y="3952875"/>
            <a:ext cx="1150938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 Box 18"/>
          <p:cNvSpPr txBox="1">
            <a:spLocks noChangeArrowheads="1"/>
          </p:cNvSpPr>
          <p:nvPr/>
        </p:nvSpPr>
        <p:spPr bwMode="auto">
          <a:xfrm>
            <a:off x="682625" y="212388"/>
            <a:ext cx="6138988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/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latinLnBrk="0">
              <a:defRPr/>
            </a:pPr>
            <a:r>
              <a:rPr kumimoji="0" lang="en-US" altLang="ko-KR" sz="2800" dirty="0">
                <a:solidFill>
                  <a:srgbClr val="000000"/>
                </a:solidFill>
                <a:ea typeface="나눔고딕 ExtraBold" pitchFamily="50" charset="-127"/>
                <a:cs typeface="Times New Roman" pitchFamily="18" charset="0"/>
              </a:rPr>
              <a:t>. Weather Forecast </a:t>
            </a:r>
            <a:r>
              <a:rPr kumimoji="0" lang="en-US" altLang="ko-KR" sz="2800" dirty="0" smtClean="0">
                <a:solidFill>
                  <a:srgbClr val="000000"/>
                </a:solidFill>
                <a:ea typeface="나눔고딕 ExtraBold" pitchFamily="50" charset="-127"/>
                <a:cs typeface="Times New Roman" pitchFamily="18" charset="0"/>
              </a:rPr>
              <a:t>Process - Forecast</a:t>
            </a:r>
            <a:endParaRPr kumimoji="0" lang="ko-KR" altLang="en-US" sz="2800" dirty="0">
              <a:solidFill>
                <a:srgbClr val="000000"/>
              </a:solidFill>
              <a:ea typeface="나눔고딕 ExtraBold" pitchFamily="50" charset="-127"/>
              <a:cs typeface="Times New Roman" pitchFamily="18" charset="0"/>
            </a:endParaRPr>
          </a:p>
        </p:txBody>
      </p:sp>
      <p:grpSp>
        <p:nvGrpSpPr>
          <p:cNvPr id="32797" name="Group 90"/>
          <p:cNvGrpSpPr>
            <a:grpSpLocks/>
          </p:cNvGrpSpPr>
          <p:nvPr/>
        </p:nvGrpSpPr>
        <p:grpSpPr bwMode="auto">
          <a:xfrm>
            <a:off x="798513" y="5313363"/>
            <a:ext cx="609600" cy="176212"/>
            <a:chOff x="503" y="3315"/>
            <a:chExt cx="384" cy="123"/>
          </a:xfrm>
        </p:grpSpPr>
        <p:sp>
          <p:nvSpPr>
            <p:cNvPr id="32821" name="WordArt 114"/>
            <p:cNvSpPr>
              <a:spLocks noChangeArrowheads="1" noChangeShapeType="1" noTextEdit="1"/>
            </p:cNvSpPr>
            <p:nvPr/>
          </p:nvSpPr>
          <p:spPr bwMode="auto">
            <a:xfrm>
              <a:off x="503" y="3315"/>
              <a:ext cx="384" cy="12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2000" kern="10">
                  <a:ln w="38100">
                    <a:solidFill>
                      <a:srgbClr val="626262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나눔고딕 ExtraBold"/>
                  <a:ea typeface="나눔고딕 ExtraBold"/>
                </a:rPr>
                <a:t>Delivery</a:t>
              </a:r>
              <a:endParaRPr lang="ko-KR" altLang="en-US" sz="2000" kern="10">
                <a:ln w="38100">
                  <a:solidFill>
                    <a:srgbClr val="62626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나눔고딕 ExtraBold"/>
                <a:ea typeface="나눔고딕 ExtraBold"/>
              </a:endParaRPr>
            </a:p>
          </p:txBody>
        </p:sp>
        <p:sp>
          <p:nvSpPr>
            <p:cNvPr id="32822" name="WordArt 115"/>
            <p:cNvSpPr>
              <a:spLocks noChangeArrowheads="1" noChangeShapeType="1" noTextEdit="1"/>
            </p:cNvSpPr>
            <p:nvPr/>
          </p:nvSpPr>
          <p:spPr bwMode="auto">
            <a:xfrm>
              <a:off x="503" y="3315"/>
              <a:ext cx="384" cy="12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2000" kern="10">
                  <a:ln w="2857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나눔고딕 ExtraBold"/>
                  <a:ea typeface="나눔고딕 ExtraBold"/>
                </a:rPr>
                <a:t>Delivery</a:t>
              </a:r>
              <a:endParaRPr lang="ko-KR" altLang="en-US" sz="2000" kern="10">
                <a:ln w="2857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나눔고딕 ExtraBold"/>
                <a:ea typeface="나눔고딕 ExtraBold"/>
              </a:endParaRPr>
            </a:p>
          </p:txBody>
        </p:sp>
      </p:grpSp>
      <p:grpSp>
        <p:nvGrpSpPr>
          <p:cNvPr id="32798" name="Group 93"/>
          <p:cNvGrpSpPr>
            <a:grpSpLocks/>
          </p:cNvGrpSpPr>
          <p:nvPr/>
        </p:nvGrpSpPr>
        <p:grpSpPr bwMode="auto">
          <a:xfrm>
            <a:off x="769938" y="1604963"/>
            <a:ext cx="666750" cy="176212"/>
            <a:chOff x="503" y="1011"/>
            <a:chExt cx="384" cy="111"/>
          </a:xfrm>
        </p:grpSpPr>
        <p:sp>
          <p:nvSpPr>
            <p:cNvPr id="32819" name="WordArt 114"/>
            <p:cNvSpPr>
              <a:spLocks noChangeArrowheads="1" noChangeShapeType="1" noTextEdit="1"/>
            </p:cNvSpPr>
            <p:nvPr/>
          </p:nvSpPr>
          <p:spPr bwMode="auto">
            <a:xfrm>
              <a:off x="503" y="1011"/>
              <a:ext cx="384" cy="1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2000" kern="10">
                  <a:ln w="38100">
                    <a:solidFill>
                      <a:srgbClr val="626262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나눔고딕 ExtraBold"/>
                  <a:ea typeface="나눔고딕 ExtraBold"/>
                </a:rPr>
                <a:t>Observation</a:t>
              </a:r>
              <a:endParaRPr lang="ko-KR" altLang="en-US" sz="2000" kern="10">
                <a:ln w="38100">
                  <a:solidFill>
                    <a:srgbClr val="62626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나눔고딕 ExtraBold"/>
                <a:ea typeface="나눔고딕 ExtraBold"/>
              </a:endParaRPr>
            </a:p>
          </p:txBody>
        </p:sp>
        <p:sp>
          <p:nvSpPr>
            <p:cNvPr id="32820" name="WordArt 115"/>
            <p:cNvSpPr>
              <a:spLocks noChangeArrowheads="1" noChangeShapeType="1" noTextEdit="1"/>
            </p:cNvSpPr>
            <p:nvPr/>
          </p:nvSpPr>
          <p:spPr bwMode="auto">
            <a:xfrm>
              <a:off x="503" y="1011"/>
              <a:ext cx="384" cy="1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2000" kern="10">
                  <a:ln w="2857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나눔고딕 ExtraBold"/>
                  <a:ea typeface="나눔고딕 ExtraBold"/>
                </a:rPr>
                <a:t>Observation</a:t>
              </a:r>
              <a:endParaRPr lang="ko-KR" altLang="en-US" sz="2000" kern="10">
                <a:ln w="2857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나눔고딕 ExtraBold"/>
                <a:ea typeface="나눔고딕 ExtraBold"/>
              </a:endParaRPr>
            </a:p>
          </p:txBody>
        </p:sp>
      </p:grpSp>
      <p:grpSp>
        <p:nvGrpSpPr>
          <p:cNvPr id="32799" name="Group 96"/>
          <p:cNvGrpSpPr>
            <a:grpSpLocks/>
          </p:cNvGrpSpPr>
          <p:nvPr/>
        </p:nvGrpSpPr>
        <p:grpSpPr bwMode="auto">
          <a:xfrm>
            <a:off x="874713" y="2697163"/>
            <a:ext cx="457200" cy="176212"/>
            <a:chOff x="581" y="1930"/>
            <a:chExt cx="228" cy="141"/>
          </a:xfrm>
        </p:grpSpPr>
        <p:sp>
          <p:nvSpPr>
            <p:cNvPr id="32817" name="WordArt 114"/>
            <p:cNvSpPr>
              <a:spLocks noChangeArrowheads="1" noChangeShapeType="1" noTextEdit="1"/>
            </p:cNvSpPr>
            <p:nvPr/>
          </p:nvSpPr>
          <p:spPr bwMode="auto">
            <a:xfrm>
              <a:off x="581" y="1930"/>
              <a:ext cx="228" cy="14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2000" kern="10">
                  <a:ln w="38100">
                    <a:solidFill>
                      <a:srgbClr val="626262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나눔고딕 ExtraBold"/>
                  <a:ea typeface="나눔고딕 ExtraBold"/>
                </a:rPr>
                <a:t>Model</a:t>
              </a:r>
              <a:endParaRPr lang="ko-KR" altLang="en-US" sz="2000" kern="10">
                <a:ln w="38100">
                  <a:solidFill>
                    <a:srgbClr val="62626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나눔고딕 ExtraBold"/>
                <a:ea typeface="나눔고딕 ExtraBold"/>
              </a:endParaRPr>
            </a:p>
          </p:txBody>
        </p:sp>
        <p:sp>
          <p:nvSpPr>
            <p:cNvPr id="32818" name="WordArt 115"/>
            <p:cNvSpPr>
              <a:spLocks noChangeArrowheads="1" noChangeShapeType="1" noTextEdit="1"/>
            </p:cNvSpPr>
            <p:nvPr/>
          </p:nvSpPr>
          <p:spPr bwMode="auto">
            <a:xfrm>
              <a:off x="581" y="1930"/>
              <a:ext cx="228" cy="14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2000" kern="10">
                  <a:ln w="2857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나눔고딕 ExtraBold"/>
                  <a:ea typeface="나눔고딕 ExtraBold"/>
                </a:rPr>
                <a:t>Model</a:t>
              </a:r>
              <a:endParaRPr lang="ko-KR" altLang="en-US" sz="2000" kern="10">
                <a:ln w="2857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나눔고딕 ExtraBold"/>
                <a:ea typeface="나눔고딕 ExtraBold"/>
              </a:endParaRPr>
            </a:p>
          </p:txBody>
        </p:sp>
      </p:grpSp>
      <p:sp>
        <p:nvSpPr>
          <p:cNvPr id="32800" name="WordArt 102"/>
          <p:cNvSpPr>
            <a:spLocks noChangeArrowheads="1" noChangeShapeType="1" noTextEdit="1"/>
          </p:cNvSpPr>
          <p:nvPr/>
        </p:nvSpPr>
        <p:spPr bwMode="auto">
          <a:xfrm>
            <a:off x="803275" y="1952625"/>
            <a:ext cx="600075" cy="15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2000" kern="10">
                <a:ln w="28575">
                  <a:noFill/>
                  <a:round/>
                  <a:headEnd/>
                  <a:tailEnd/>
                </a:ln>
                <a:solidFill>
                  <a:srgbClr val="808080"/>
                </a:solidFill>
                <a:latin typeface="나눔고딕 ExtraBold"/>
                <a:ea typeface="나눔고딕 ExtraBold"/>
              </a:rPr>
              <a:t>Monitoring</a:t>
            </a:r>
            <a:endParaRPr lang="ko-KR" altLang="en-US" sz="2000" kern="10">
              <a:ln w="28575">
                <a:noFill/>
                <a:round/>
                <a:headEnd/>
                <a:tailEnd/>
              </a:ln>
              <a:solidFill>
                <a:srgbClr val="808080"/>
              </a:solidFill>
              <a:latin typeface="나눔고딕 ExtraBold"/>
              <a:ea typeface="나눔고딕 ExtraBold"/>
            </a:endParaRPr>
          </a:p>
        </p:txBody>
      </p:sp>
      <p:sp>
        <p:nvSpPr>
          <p:cNvPr id="32801" name="WordArt 102"/>
          <p:cNvSpPr>
            <a:spLocks noChangeArrowheads="1" noChangeShapeType="1" noTextEdit="1"/>
          </p:cNvSpPr>
          <p:nvPr/>
        </p:nvSpPr>
        <p:spPr bwMode="auto">
          <a:xfrm>
            <a:off x="850900" y="3057525"/>
            <a:ext cx="504825" cy="15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2000" kern="10">
                <a:ln w="28575">
                  <a:noFill/>
                  <a:round/>
                  <a:headEnd/>
                  <a:tailEnd/>
                </a:ln>
                <a:solidFill>
                  <a:srgbClr val="808080"/>
                </a:solidFill>
                <a:latin typeface="나눔고딕 ExtraBold"/>
                <a:ea typeface="나눔고딕 ExtraBold"/>
              </a:rPr>
              <a:t>Analysis</a:t>
            </a:r>
            <a:endParaRPr lang="ko-KR" altLang="en-US" sz="2000" kern="10">
              <a:ln w="28575">
                <a:noFill/>
                <a:round/>
                <a:headEnd/>
                <a:tailEnd/>
              </a:ln>
              <a:solidFill>
                <a:srgbClr val="808080"/>
              </a:solidFill>
              <a:latin typeface="나눔고딕 ExtraBold"/>
              <a:ea typeface="나눔고딕 ExtraBold"/>
            </a:endParaRPr>
          </a:p>
        </p:txBody>
      </p:sp>
      <p:sp>
        <p:nvSpPr>
          <p:cNvPr id="32802" name="WordArt 102"/>
          <p:cNvSpPr>
            <a:spLocks noChangeArrowheads="1" noChangeShapeType="1" noTextEdit="1"/>
          </p:cNvSpPr>
          <p:nvPr/>
        </p:nvSpPr>
        <p:spPr bwMode="auto">
          <a:xfrm>
            <a:off x="777875" y="5634038"/>
            <a:ext cx="650875" cy="15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2000" kern="10">
                <a:ln w="28575">
                  <a:noFill/>
                  <a:round/>
                  <a:headEnd/>
                  <a:tailEnd/>
                </a:ln>
                <a:solidFill>
                  <a:srgbClr val="808080"/>
                </a:solidFill>
                <a:latin typeface="나눔고딕 ExtraBold"/>
                <a:ea typeface="나눔고딕 ExtraBold"/>
              </a:rPr>
              <a:t>Application</a:t>
            </a:r>
            <a:endParaRPr lang="ko-KR" altLang="en-US" sz="2000" kern="10">
              <a:ln w="28575">
                <a:noFill/>
                <a:round/>
                <a:headEnd/>
                <a:tailEnd/>
              </a:ln>
              <a:solidFill>
                <a:srgbClr val="808080"/>
              </a:solidFill>
              <a:latin typeface="나눔고딕 ExtraBold"/>
              <a:ea typeface="나눔고딕 ExtraBold"/>
            </a:endParaRPr>
          </a:p>
        </p:txBody>
      </p:sp>
      <p:grpSp>
        <p:nvGrpSpPr>
          <p:cNvPr id="32803" name="Group 116"/>
          <p:cNvGrpSpPr>
            <a:grpSpLocks/>
          </p:cNvGrpSpPr>
          <p:nvPr/>
        </p:nvGrpSpPr>
        <p:grpSpPr bwMode="auto">
          <a:xfrm>
            <a:off x="636588" y="3881438"/>
            <a:ext cx="936625" cy="234950"/>
            <a:chOff x="377" y="2445"/>
            <a:chExt cx="638" cy="148"/>
          </a:xfrm>
        </p:grpSpPr>
        <p:sp>
          <p:nvSpPr>
            <p:cNvPr id="32815" name="WordArt 101"/>
            <p:cNvSpPr>
              <a:spLocks noChangeArrowheads="1" noChangeShapeType="1" noTextEdit="1"/>
            </p:cNvSpPr>
            <p:nvPr/>
          </p:nvSpPr>
          <p:spPr bwMode="auto">
            <a:xfrm>
              <a:off x="377" y="2445"/>
              <a:ext cx="638" cy="1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2000" kern="10"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나눔고딕 ExtraBold"/>
                  <a:ea typeface="나눔고딕 ExtraBold"/>
                </a:rPr>
                <a:t>Forecast</a:t>
              </a:r>
              <a:endParaRPr lang="ko-KR" altLang="en-US" sz="20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나눔고딕 ExtraBold"/>
                <a:ea typeface="나눔고딕 ExtraBold"/>
              </a:endParaRPr>
            </a:p>
          </p:txBody>
        </p:sp>
        <p:sp>
          <p:nvSpPr>
            <p:cNvPr id="32816" name="WordArt 102"/>
            <p:cNvSpPr>
              <a:spLocks noChangeArrowheads="1" noChangeShapeType="1" noTextEdit="1"/>
            </p:cNvSpPr>
            <p:nvPr/>
          </p:nvSpPr>
          <p:spPr bwMode="auto">
            <a:xfrm>
              <a:off x="377" y="2445"/>
              <a:ext cx="638" cy="1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2000" kern="10">
                  <a:ln w="28575">
                    <a:noFill/>
                    <a:round/>
                    <a:headEnd/>
                    <a:tailEnd/>
                  </a:ln>
                  <a:solidFill>
                    <a:srgbClr val="CC0000"/>
                  </a:solidFill>
                  <a:latin typeface="나눔고딕 ExtraBold"/>
                  <a:ea typeface="나눔고딕 ExtraBold"/>
                </a:rPr>
                <a:t>Forecast</a:t>
              </a:r>
              <a:endParaRPr lang="ko-KR" altLang="en-US" sz="2000" kern="10">
                <a:ln w="28575">
                  <a:noFill/>
                  <a:round/>
                  <a:headEnd/>
                  <a:tailEnd/>
                </a:ln>
                <a:solidFill>
                  <a:srgbClr val="CC0000"/>
                </a:solidFill>
                <a:latin typeface="나눔고딕 ExtraBold"/>
                <a:ea typeface="나눔고딕 ExtraBold"/>
              </a:endParaRPr>
            </a:p>
          </p:txBody>
        </p:sp>
      </p:grpSp>
      <p:sp>
        <p:nvSpPr>
          <p:cNvPr id="32804" name="WordArt 102"/>
          <p:cNvSpPr>
            <a:spLocks noChangeArrowheads="1" noChangeShapeType="1" noTextEdit="1"/>
          </p:cNvSpPr>
          <p:nvPr/>
        </p:nvSpPr>
        <p:spPr bwMode="auto">
          <a:xfrm>
            <a:off x="635000" y="4362450"/>
            <a:ext cx="939800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2000" kern="10">
                <a:ln w="28575">
                  <a:noFill/>
                  <a:round/>
                  <a:headEnd/>
                  <a:tailEnd/>
                </a:ln>
                <a:latin typeface="나눔고딕 ExtraBold"/>
                <a:ea typeface="나눔고딕 ExtraBold"/>
              </a:rPr>
              <a:t>Production</a:t>
            </a:r>
            <a:endParaRPr lang="ko-KR" altLang="en-US" sz="2000" kern="10">
              <a:ln w="28575">
                <a:noFill/>
                <a:round/>
                <a:headEnd/>
                <a:tailEnd/>
              </a:ln>
              <a:latin typeface="나눔고딕 ExtraBold"/>
              <a:ea typeface="나눔고딕 ExtraBold"/>
            </a:endParaRPr>
          </a:p>
        </p:txBody>
      </p:sp>
      <p:sp>
        <p:nvSpPr>
          <p:cNvPr id="32805" name="이등변 삼각형 95"/>
          <p:cNvSpPr>
            <a:spLocks noChangeArrowheads="1"/>
          </p:cNvSpPr>
          <p:nvPr/>
        </p:nvSpPr>
        <p:spPr bwMode="auto">
          <a:xfrm>
            <a:off x="7566025" y="4090988"/>
            <a:ext cx="1765300" cy="193675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DEEDFA"/>
              </a:gs>
              <a:gs pos="100000">
                <a:srgbClr val="C6E0F6"/>
              </a:gs>
            </a:gsLst>
            <a:lin ang="5400000" scaled="1"/>
          </a:gradFill>
          <a:ln w="1270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1565275" latinLnBrk="0"/>
            <a:endParaRPr lang="ko-KR" altLang="en-US" sz="1500">
              <a:ea typeface="나눔고딕 ExtraBold" pitchFamily="50" charset="-127"/>
            </a:endParaRPr>
          </a:p>
        </p:txBody>
      </p:sp>
      <p:pic>
        <p:nvPicPr>
          <p:cNvPr id="32806" name="Picture 11"/>
          <p:cNvPicPr>
            <a:picLocks noChangeAspect="1" noChangeArrowheads="1"/>
          </p:cNvPicPr>
          <p:nvPr/>
        </p:nvPicPr>
        <p:blipFill>
          <a:blip r:embed="rId22" cstate="print"/>
          <a:srcRect l="3635" t="7178" r="1454" b="1595"/>
          <a:stretch>
            <a:fillRect/>
          </a:stretch>
        </p:blipFill>
        <p:spPr bwMode="auto">
          <a:xfrm>
            <a:off x="7569200" y="2859088"/>
            <a:ext cx="1727200" cy="1225550"/>
          </a:xfrm>
          <a:prstGeom prst="rect">
            <a:avLst/>
          </a:prstGeom>
          <a:noFill/>
          <a:ln w="19050">
            <a:solidFill>
              <a:srgbClr val="B2B2B2"/>
            </a:solidFill>
            <a:miter lim="800000"/>
            <a:headEnd/>
            <a:tailEnd/>
          </a:ln>
        </p:spPr>
      </p:pic>
      <p:grpSp>
        <p:nvGrpSpPr>
          <p:cNvPr id="32807" name="Group 120"/>
          <p:cNvGrpSpPr>
            <a:grpSpLocks/>
          </p:cNvGrpSpPr>
          <p:nvPr/>
        </p:nvGrpSpPr>
        <p:grpSpPr bwMode="auto">
          <a:xfrm>
            <a:off x="7648580" y="4243388"/>
            <a:ext cx="2287589" cy="1589087"/>
            <a:chOff x="4811" y="2659"/>
            <a:chExt cx="1441" cy="1001"/>
          </a:xfrm>
        </p:grpSpPr>
        <p:sp>
          <p:nvSpPr>
            <p:cNvPr id="32809" name="TextBox 96"/>
            <p:cNvSpPr txBox="1">
              <a:spLocks noChangeArrowheads="1"/>
            </p:cNvSpPr>
            <p:nvPr/>
          </p:nvSpPr>
          <p:spPr bwMode="auto">
            <a:xfrm>
              <a:off x="4811" y="2816"/>
              <a:ext cx="81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ko-KR" altLang="en-US" sz="1100" dirty="0">
                  <a:ea typeface="나눔고딕 ExtraBold" pitchFamily="50" charset="-127"/>
                </a:rPr>
                <a:t> </a:t>
              </a:r>
              <a:r>
                <a:rPr lang="en-US" altLang="ko-KR" sz="1100" dirty="0">
                  <a:ea typeface="나눔고딕 ExtraBold" pitchFamily="50" charset="-127"/>
                </a:rPr>
                <a:t>short time forecast</a:t>
              </a:r>
              <a:br>
                <a:rPr lang="en-US" altLang="ko-KR" sz="1100" dirty="0">
                  <a:ea typeface="나눔고딕 ExtraBold" pitchFamily="50" charset="-127"/>
                </a:rPr>
              </a:br>
              <a:r>
                <a:rPr lang="en-US" altLang="ko-KR" sz="1100" dirty="0">
                  <a:ea typeface="나눔고딕 ExtraBold" pitchFamily="50" charset="-127"/>
                </a:rPr>
                <a:t>  </a:t>
              </a:r>
              <a:r>
                <a:rPr lang="en-US" altLang="ko-KR" sz="1100" dirty="0" smtClean="0">
                  <a:ea typeface="나눔고딕 ExtraBold" pitchFamily="50" charset="-127"/>
                </a:rPr>
                <a:t>(4 </a:t>
              </a:r>
              <a:r>
                <a:rPr lang="en-US" altLang="ko-KR" sz="1100" dirty="0">
                  <a:ea typeface="나눔고딕 ExtraBold" pitchFamily="50" charset="-127"/>
                </a:rPr>
                <a:t>hour)</a:t>
              </a:r>
            </a:p>
          </p:txBody>
        </p:sp>
        <p:sp>
          <p:nvSpPr>
            <p:cNvPr id="32810" name="TextBox 97"/>
            <p:cNvSpPr txBox="1">
              <a:spLocks noChangeArrowheads="1"/>
            </p:cNvSpPr>
            <p:nvPr/>
          </p:nvSpPr>
          <p:spPr bwMode="auto">
            <a:xfrm>
              <a:off x="4811" y="3080"/>
              <a:ext cx="997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ko-KR" altLang="en-US" sz="1100" dirty="0">
                  <a:ea typeface="나눔고딕 ExtraBold" pitchFamily="50" charset="-127"/>
                </a:rPr>
                <a:t> </a:t>
              </a:r>
              <a:r>
                <a:rPr lang="en-US" altLang="ko-KR" sz="1100" dirty="0">
                  <a:ea typeface="나눔고딕 ExtraBold" pitchFamily="50" charset="-127"/>
                </a:rPr>
                <a:t>Digital </a:t>
              </a:r>
              <a:r>
                <a:rPr lang="en-US" altLang="ko-KR" sz="1100" dirty="0" smtClean="0">
                  <a:ea typeface="나눔고딕 ExtraBold" pitchFamily="50" charset="-127"/>
                </a:rPr>
                <a:t>forecast(3 </a:t>
              </a:r>
              <a:r>
                <a:rPr lang="en-US" altLang="ko-KR" sz="1100" dirty="0">
                  <a:ea typeface="나눔고딕 ExtraBold" pitchFamily="50" charset="-127"/>
                </a:rPr>
                <a:t>days)</a:t>
              </a:r>
            </a:p>
          </p:txBody>
        </p:sp>
        <p:sp>
          <p:nvSpPr>
            <p:cNvPr id="32811" name="TextBox 98"/>
            <p:cNvSpPr txBox="1">
              <a:spLocks noChangeArrowheads="1"/>
            </p:cNvSpPr>
            <p:nvPr/>
          </p:nvSpPr>
          <p:spPr bwMode="auto">
            <a:xfrm>
              <a:off x="4811" y="3238"/>
              <a:ext cx="144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ko-KR" altLang="en-US" sz="1100" dirty="0">
                  <a:ea typeface="나눔고딕 ExtraBold" pitchFamily="50" charset="-127"/>
                </a:rPr>
                <a:t>  </a:t>
              </a:r>
              <a:r>
                <a:rPr lang="en-US" altLang="ko-KR" sz="1100" dirty="0" smtClean="0">
                  <a:ea typeface="나눔고딕 ExtraBold" pitchFamily="50" charset="-127"/>
                </a:rPr>
                <a:t>Medium-range forecast(10days</a:t>
              </a:r>
              <a:r>
                <a:rPr lang="en-US" altLang="ko-KR" sz="1100" dirty="0">
                  <a:ea typeface="나눔고딕 ExtraBold" pitchFamily="50" charset="-127"/>
                </a:rPr>
                <a:t>)</a:t>
              </a:r>
            </a:p>
          </p:txBody>
        </p:sp>
        <p:sp>
          <p:nvSpPr>
            <p:cNvPr id="32812" name="TextBox 99"/>
            <p:cNvSpPr txBox="1">
              <a:spLocks noChangeArrowheads="1"/>
            </p:cNvSpPr>
            <p:nvPr/>
          </p:nvSpPr>
          <p:spPr bwMode="auto">
            <a:xfrm>
              <a:off x="4811" y="3396"/>
              <a:ext cx="75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en-US" altLang="ko-KR" sz="1100">
                  <a:ea typeface="나눔고딕 ExtraBold" pitchFamily="50" charset="-127"/>
                </a:rPr>
                <a:t> 1 month forecast</a:t>
              </a:r>
            </a:p>
          </p:txBody>
        </p:sp>
        <p:sp>
          <p:nvSpPr>
            <p:cNvPr id="32813" name="TextBox 100"/>
            <p:cNvSpPr txBox="1">
              <a:spLocks noChangeArrowheads="1"/>
            </p:cNvSpPr>
            <p:nvPr/>
          </p:nvSpPr>
          <p:spPr bwMode="auto">
            <a:xfrm>
              <a:off x="4811" y="3554"/>
              <a:ext cx="75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en-US" altLang="ko-KR" sz="1100">
                  <a:ea typeface="나눔고딕 ExtraBold" pitchFamily="50" charset="-127"/>
                </a:rPr>
                <a:t> 3 month forecast</a:t>
              </a:r>
              <a:endParaRPr lang="ko-KR" altLang="en-US" sz="1100">
                <a:ea typeface="나눔고딕 ExtraBold" pitchFamily="50" charset="-127"/>
              </a:endParaRPr>
            </a:p>
          </p:txBody>
        </p:sp>
        <p:sp>
          <p:nvSpPr>
            <p:cNvPr id="32814" name="TextBox 101"/>
            <p:cNvSpPr txBox="1">
              <a:spLocks noChangeArrowheads="1"/>
            </p:cNvSpPr>
            <p:nvPr/>
          </p:nvSpPr>
          <p:spPr bwMode="auto">
            <a:xfrm>
              <a:off x="4811" y="2659"/>
              <a:ext cx="92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ko-KR" altLang="en-US" sz="1100">
                  <a:ea typeface="나눔고딕 ExtraBold" pitchFamily="50" charset="-127"/>
                </a:rPr>
                <a:t> </a:t>
              </a:r>
              <a:r>
                <a:rPr lang="en-US" altLang="ko-KR" sz="1100">
                  <a:ea typeface="나눔고딕 ExtraBold" pitchFamily="50" charset="-127"/>
                </a:rPr>
                <a:t>warning, information</a:t>
              </a:r>
            </a:p>
          </p:txBody>
        </p:sp>
      </p:grpSp>
      <p:sp>
        <p:nvSpPr>
          <p:cNvPr id="32808" name="TextBox 103"/>
          <p:cNvSpPr txBox="1">
            <a:spLocks noChangeArrowheads="1"/>
          </p:cNvSpPr>
          <p:nvPr/>
        </p:nvSpPr>
        <p:spPr bwMode="auto">
          <a:xfrm>
            <a:off x="3933825" y="4464050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>
                <a:solidFill>
                  <a:srgbClr val="CC0000"/>
                </a:solidFill>
                <a:ea typeface="나눔고딕 ExtraBold" pitchFamily="50" charset="-127"/>
              </a:rPr>
              <a:t>Observation</a:t>
            </a:r>
            <a:endParaRPr lang="ko-KR" altLang="en-US">
              <a:solidFill>
                <a:srgbClr val="CC0000"/>
              </a:solidFill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1052736"/>
            <a:ext cx="9906000" cy="5616624"/>
            <a:chOff x="0" y="1052736"/>
            <a:chExt cx="9906000" cy="5616624"/>
          </a:xfrm>
        </p:grpSpPr>
        <p:pic>
          <p:nvPicPr>
            <p:cNvPr id="2" name="그림 2"/>
            <p:cNvPicPr>
              <a:picLocks noChangeAspect="1"/>
            </p:cNvPicPr>
            <p:nvPr/>
          </p:nvPicPr>
          <p:blipFill rotWithShape="1">
            <a:blip r:embed="rId3"/>
            <a:srcRect t="26323"/>
            <a:stretch/>
          </p:blipFill>
          <p:spPr bwMode="auto">
            <a:xfrm>
              <a:off x="0" y="1052736"/>
              <a:ext cx="9906000" cy="5616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직사각형 5"/>
            <p:cNvSpPr/>
            <p:nvPr/>
          </p:nvSpPr>
          <p:spPr>
            <a:xfrm>
              <a:off x="1378378" y="1556792"/>
              <a:ext cx="331788" cy="378637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20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57989" y="1556792"/>
              <a:ext cx="331787" cy="326260"/>
            </a:xfrm>
            <a:prstGeom prst="rect">
              <a:avLst/>
            </a:prstGeom>
            <a:noFill/>
          </p:spPr>
          <p:txBody>
            <a:bodyPr wrap="square" tIns="0" bIns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나눔고딕 ExtraBold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나눔고딕 ExtraBold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나눔고딕 ExtraBold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나눔고딕 ExtraBold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나눔고딕 ExtraBold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나눔고딕 ExtraBold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나눔고딕 ExtraBold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나눔고딕 ExtraBold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나눔고딕 ExtraBold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휴먼둥근헤드라인" pitchFamily="18" charset="-127"/>
                  <a:ea typeface="휴먼둥근헤드라인" pitchFamily="18" charset="-127"/>
                  <a:cs typeface="Arial Unicode MS" pitchFamily="50" charset="-127"/>
                </a:rPr>
                <a:t>4</a:t>
              </a:r>
              <a:endPara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  <a:cs typeface="Arial Unicode MS" pitchFamily="50" charset="-127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354735" y="3749498"/>
              <a:ext cx="71437" cy="151455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20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03935" y="3720889"/>
              <a:ext cx="142875" cy="2446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나눔고딕 ExtraBold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나눔고딕 ExtraBold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나눔고딕 ExtraBold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나눔고딕 ExtraBold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나눔고딕 ExtraBold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나눔고딕 ExtraBold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나눔고딕 ExtraBold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나눔고딕 ExtraBold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나눔고딕 ExtraBold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8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itchFamily="18" charset="-127"/>
                  <a:ea typeface="HY견고딕" pitchFamily="18" charset="-127"/>
                  <a:cs typeface="Arial Unicode MS" pitchFamily="50" charset="-127"/>
                </a:rPr>
                <a:t>4</a:t>
              </a:r>
              <a:endParaRPr lang="ko-KR" altLang="en-US" sz="85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itchFamily="18" charset="-127"/>
                <a:ea typeface="HY견고딕" pitchFamily="18" charset="-127"/>
                <a:cs typeface="Arial Unicode MS" pitchFamily="50" charset="-127"/>
              </a:endParaRPr>
            </a:p>
          </p:txBody>
        </p:sp>
      </p:grp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309530" y="285728"/>
            <a:ext cx="531235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/>
            </a:outerShdw>
          </a:effectLst>
        </p:spPr>
        <p:txBody>
          <a:bodyPr wrap="none" lIns="0" tIns="0" rIns="0" bIns="0"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나눔고딕 ExtraBold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나눔고딕 ExtraBold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나눔고딕 ExtraBold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나눔고딕 ExtraBold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나눔고딕 ExtraBold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나눔고딕 ExtraBold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나눔고딕 ExtraBold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나눔고딕 ExtraBold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나눔고딕 ExtraBold" pitchFamily="50" charset="-127"/>
                <a:ea typeface="굴림" pitchFamily="50" charset="-127"/>
                <a:cs typeface="+mn-cs"/>
              </a:defRPr>
            </a:lvl9pPr>
          </a:lstStyle>
          <a:p>
            <a:pPr latinLnBrk="0">
              <a:defRPr/>
            </a:pPr>
            <a:r>
              <a:rPr kumimoji="0" lang="en-US" altLang="ko-KR" sz="3000" dirty="0" smtClean="0">
                <a:solidFill>
                  <a:srgbClr val="000000"/>
                </a:solidFill>
                <a:ea typeface="나눔고딕 ExtraBold" pitchFamily="50" charset="-127"/>
                <a:cs typeface="Times New Roman" pitchFamily="18" charset="0"/>
              </a:rPr>
              <a:t>Forecast for 4 hours to 1 year </a:t>
            </a:r>
            <a:endParaRPr kumimoji="0" lang="ko-KR" altLang="en-US" sz="2000" dirty="0">
              <a:solidFill>
                <a:srgbClr val="000000"/>
              </a:solidFill>
              <a:ea typeface="나눔고딕 ExtraBold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67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그룹 105"/>
          <p:cNvGrpSpPr>
            <a:grpSpLocks/>
          </p:cNvGrpSpPr>
          <p:nvPr/>
        </p:nvGrpSpPr>
        <p:grpSpPr bwMode="auto">
          <a:xfrm>
            <a:off x="344488" y="230188"/>
            <a:ext cx="323850" cy="368300"/>
            <a:chOff x="344488" y="230585"/>
            <a:chExt cx="324000" cy="368300"/>
          </a:xfrm>
        </p:grpSpPr>
        <p:sp>
          <p:nvSpPr>
            <p:cNvPr id="34052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44488" y="231135"/>
              <a:ext cx="324000" cy="36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4800" b="1" kern="1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2C5D98"/>
                      </a:gs>
                      <a:gs pos="80000">
                        <a:srgbClr val="3C7BC7"/>
                      </a:gs>
                      <a:gs pos="100000">
                        <a:srgbClr val="3A7CCB"/>
                      </a:gs>
                    </a:gsLst>
                    <a:lin ang="16200000"/>
                  </a:gradFill>
                  <a:latin typeface="산돌고딕 M"/>
                  <a:ea typeface="산돌고딕 M"/>
                </a:rPr>
                <a:t>Ⅱ</a:t>
              </a:r>
              <a:endParaRPr lang="ko-KR" altLang="en-US" sz="48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C5D98"/>
                    </a:gs>
                    <a:gs pos="80000">
                      <a:srgbClr val="3C7BC7"/>
                    </a:gs>
                    <a:gs pos="100000">
                      <a:srgbClr val="3A7CCB"/>
                    </a:gs>
                  </a:gsLst>
                  <a:lin ang="16200000"/>
                </a:gradFill>
                <a:latin typeface="산돌고딕 M"/>
                <a:ea typeface="산돌고딕 M"/>
              </a:endParaRPr>
            </a:p>
          </p:txBody>
        </p:sp>
        <p:sp>
          <p:nvSpPr>
            <p:cNvPr id="34053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345357" y="230585"/>
              <a:ext cx="322262" cy="3683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4000" b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2C5D98"/>
                      </a:gs>
                      <a:gs pos="80000">
                        <a:srgbClr val="3C7BC7"/>
                      </a:gs>
                      <a:gs pos="100000">
                        <a:srgbClr val="3A7CCB"/>
                      </a:gs>
                    </a:gsLst>
                    <a:lin ang="16200000"/>
                  </a:gradFill>
                  <a:latin typeface="산돌고딕 M"/>
                  <a:ea typeface="산돌고딕 M"/>
                </a:rPr>
                <a:t>Ⅱ</a:t>
              </a:r>
              <a:endParaRPr lang="ko-KR" altLang="en-US" sz="40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2C5D98"/>
                    </a:gs>
                    <a:gs pos="80000">
                      <a:srgbClr val="3C7BC7"/>
                    </a:gs>
                    <a:gs pos="100000">
                      <a:srgbClr val="3A7CCB"/>
                    </a:gs>
                  </a:gsLst>
                  <a:lin ang="16200000"/>
                </a:gradFill>
                <a:latin typeface="산돌고딕 M"/>
                <a:ea typeface="산돌고딕 M"/>
              </a:endParaRPr>
            </a:p>
          </p:txBody>
        </p:sp>
      </p:grp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>
              <a:ea typeface="HY헤드라인M" pitchFamily="18" charset="-127"/>
              <a:cs typeface="Arial" charset="0"/>
            </a:endParaRPr>
          </a:p>
        </p:txBody>
      </p:sp>
      <p:sp>
        <p:nvSpPr>
          <p:cNvPr id="33796" name="Freeform 85"/>
          <p:cNvSpPr>
            <a:spLocks/>
          </p:cNvSpPr>
          <p:nvPr/>
        </p:nvSpPr>
        <p:spPr bwMode="auto">
          <a:xfrm>
            <a:off x="1465263" y="1065213"/>
            <a:ext cx="547687" cy="5132387"/>
          </a:xfrm>
          <a:custGeom>
            <a:avLst/>
            <a:gdLst>
              <a:gd name="T0" fmla="*/ 2147483647 w 345"/>
              <a:gd name="T1" fmla="*/ 2147483647 h 3233"/>
              <a:gd name="T2" fmla="*/ 2147483647 w 345"/>
              <a:gd name="T3" fmla="*/ 0 h 3233"/>
              <a:gd name="T4" fmla="*/ 2147483647 w 345"/>
              <a:gd name="T5" fmla="*/ 2147483647 h 3233"/>
              <a:gd name="T6" fmla="*/ 2147483647 w 345"/>
              <a:gd name="T7" fmla="*/ 2147483647 h 3233"/>
              <a:gd name="T8" fmla="*/ 2147483647 w 345"/>
              <a:gd name="T9" fmla="*/ 2147483647 h 3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5"/>
              <a:gd name="T16" fmla="*/ 0 h 3233"/>
              <a:gd name="T17" fmla="*/ 10013 w 345"/>
              <a:gd name="T18" fmla="*/ 10000 h 3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5" h="3233">
                <a:moveTo>
                  <a:pt x="37" y="2377"/>
                </a:moveTo>
                <a:cubicBezTo>
                  <a:pt x="317" y="2145"/>
                  <a:pt x="293" y="569"/>
                  <a:pt x="345" y="0"/>
                </a:cubicBezTo>
                <a:cubicBezTo>
                  <a:pt x="345" y="1616"/>
                  <a:pt x="345" y="3233"/>
                  <a:pt x="345" y="3233"/>
                </a:cubicBezTo>
                <a:cubicBezTo>
                  <a:pt x="285" y="3121"/>
                  <a:pt x="205" y="3057"/>
                  <a:pt x="53" y="3009"/>
                </a:cubicBezTo>
                <a:cubicBezTo>
                  <a:pt x="12" y="2537"/>
                  <a:pt x="0" y="2524"/>
                  <a:pt x="37" y="2377"/>
                </a:cubicBez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DDDDDD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737373"/>
            </a:prstShdw>
          </a:effectLst>
        </p:spPr>
        <p:txBody>
          <a:bodyPr/>
          <a:lstStyle/>
          <a:p>
            <a:endParaRPr lang="ko-KR" altLang="en-US"/>
          </a:p>
        </p:txBody>
      </p:sp>
      <p:grpSp>
        <p:nvGrpSpPr>
          <p:cNvPr id="33797" name="Group 113"/>
          <p:cNvGrpSpPr>
            <a:grpSpLocks/>
          </p:cNvGrpSpPr>
          <p:nvPr/>
        </p:nvGrpSpPr>
        <p:grpSpPr bwMode="auto">
          <a:xfrm>
            <a:off x="415925" y="4652963"/>
            <a:ext cx="1374775" cy="1377950"/>
            <a:chOff x="3782" y="1220"/>
            <a:chExt cx="788" cy="790"/>
          </a:xfrm>
        </p:grpSpPr>
        <p:pic>
          <p:nvPicPr>
            <p:cNvPr id="34048" name="Picture 114" descr="원-14"/>
            <p:cNvPicPr>
              <a:picLocks noChangeAspect="1" noChangeArrowheads="1"/>
            </p:cNvPicPr>
            <p:nvPr/>
          </p:nvPicPr>
          <p:blipFill>
            <a:blip r:embed="rId3" cstate="print">
              <a:lum bright="24000"/>
            </a:blip>
            <a:srcRect/>
            <a:stretch>
              <a:fillRect/>
            </a:stretch>
          </p:blipFill>
          <p:spPr bwMode="auto">
            <a:xfrm>
              <a:off x="3782" y="1220"/>
              <a:ext cx="788" cy="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49" name="Picture 115" descr="원-04"/>
            <p:cNvPicPr>
              <a:picLocks noChangeAspect="1" noChangeArrowheads="1"/>
            </p:cNvPicPr>
            <p:nvPr/>
          </p:nvPicPr>
          <p:blipFill>
            <a:blip r:embed="rId4" cstate="print">
              <a:lum bright="-18000" contrast="18000"/>
            </a:blip>
            <a:srcRect/>
            <a:stretch>
              <a:fillRect/>
            </a:stretch>
          </p:blipFill>
          <p:spPr bwMode="auto">
            <a:xfrm>
              <a:off x="3807" y="1236"/>
              <a:ext cx="73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050" name="AutoShape 116"/>
            <p:cNvSpPr>
              <a:spLocks/>
            </p:cNvSpPr>
            <p:nvPr/>
          </p:nvSpPr>
          <p:spPr bwMode="auto">
            <a:xfrm rot="5400000">
              <a:off x="4016" y="1463"/>
              <a:ext cx="327" cy="638"/>
            </a:xfrm>
            <a:prstGeom prst="rightBracket">
              <a:avLst>
                <a:gd name="adj" fmla="val 97554"/>
              </a:avLst>
            </a:prstGeom>
            <a:gradFill rotWithShape="1">
              <a:gsLst>
                <a:gs pos="0">
                  <a:srgbClr val="B5D5E9"/>
                </a:gs>
                <a:gs pos="100000">
                  <a:srgbClr val="D5E7F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1100">
                <a:ea typeface="HY헤드라인M" pitchFamily="18" charset="-127"/>
                <a:cs typeface="Arial" charset="0"/>
              </a:endParaRPr>
            </a:p>
          </p:txBody>
        </p:sp>
        <p:sp>
          <p:nvSpPr>
            <p:cNvPr id="34051" name="Line 117"/>
            <p:cNvSpPr>
              <a:spLocks noChangeShapeType="1"/>
            </p:cNvSpPr>
            <p:nvPr/>
          </p:nvSpPr>
          <p:spPr bwMode="auto">
            <a:xfrm>
              <a:off x="3858" y="1620"/>
              <a:ext cx="642" cy="0"/>
            </a:xfrm>
            <a:prstGeom prst="line">
              <a:avLst/>
            </a:prstGeom>
            <a:noFill/>
            <a:ln w="19050">
              <a:solidFill>
                <a:srgbClr val="0C396A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33798" name="Group 106"/>
          <p:cNvGrpSpPr>
            <a:grpSpLocks/>
          </p:cNvGrpSpPr>
          <p:nvPr/>
        </p:nvGrpSpPr>
        <p:grpSpPr bwMode="auto">
          <a:xfrm>
            <a:off x="2008188" y="1054100"/>
            <a:ext cx="7496175" cy="5254625"/>
            <a:chOff x="1265" y="664"/>
            <a:chExt cx="4722" cy="3310"/>
          </a:xfrm>
        </p:grpSpPr>
        <p:sp>
          <p:nvSpPr>
            <p:cNvPr id="34043" name="AutoShape 23"/>
            <p:cNvSpPr>
              <a:spLocks noChangeArrowheads="1"/>
            </p:cNvSpPr>
            <p:nvPr/>
          </p:nvSpPr>
          <p:spPr bwMode="auto">
            <a:xfrm>
              <a:off x="1273" y="781"/>
              <a:ext cx="4706" cy="3193"/>
            </a:xfrm>
            <a:prstGeom prst="roundRect">
              <a:avLst>
                <a:gd name="adj" fmla="val 213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 type="none" w="sm" len="sm"/>
            </a:ln>
          </p:spPr>
          <p:txBody>
            <a:bodyPr lIns="36000" tIns="0" rIns="36000" bIns="0" anchor="ctr"/>
            <a:lstStyle/>
            <a:p>
              <a:endParaRPr lang="ko-KR" altLang="en-US">
                <a:ea typeface="나눔고딕 ExtraBold" pitchFamily="50" charset="-127"/>
                <a:cs typeface="Arial" charset="0"/>
              </a:endParaRPr>
            </a:p>
          </p:txBody>
        </p:sp>
        <p:sp>
          <p:nvSpPr>
            <p:cNvPr id="34044" name="Oval 151"/>
            <p:cNvSpPr>
              <a:spLocks noChangeArrowheads="1"/>
            </p:cNvSpPr>
            <p:nvPr/>
          </p:nvSpPr>
          <p:spPr bwMode="auto">
            <a:xfrm>
              <a:off x="1281" y="921"/>
              <a:ext cx="4690" cy="5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DCDCDC"/>
                </a:gs>
                <a:gs pos="100000">
                  <a:srgbClr val="FFFFFF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355600" latinLnBrk="0"/>
              <a:endParaRPr lang="ko-KR" altLang="en-US" sz="1200" b="1">
                <a:solidFill>
                  <a:schemeClr val="bg1"/>
                </a:solidFill>
                <a:ea typeface="나눔고딕 ExtraBold" pitchFamily="50" charset="-127"/>
                <a:cs typeface="Arial" charset="0"/>
              </a:endParaRPr>
            </a:p>
          </p:txBody>
        </p:sp>
        <p:sp>
          <p:nvSpPr>
            <p:cNvPr id="34045" name="Oval 151"/>
            <p:cNvSpPr>
              <a:spLocks noChangeArrowheads="1"/>
            </p:cNvSpPr>
            <p:nvPr/>
          </p:nvSpPr>
          <p:spPr bwMode="auto">
            <a:xfrm>
              <a:off x="1265" y="664"/>
              <a:ext cx="4722" cy="250"/>
            </a:xfrm>
            <a:prstGeom prst="roundRect">
              <a:avLst>
                <a:gd name="adj" fmla="val 0"/>
              </a:avLst>
            </a:prstGeom>
            <a:solidFill>
              <a:srgbClr val="005596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355600" latinLnBrk="0"/>
              <a:endParaRPr lang="ko-KR" altLang="en-US" sz="1200" b="1">
                <a:solidFill>
                  <a:schemeClr val="bg1"/>
                </a:solidFill>
                <a:ea typeface="나눔고딕 ExtraBold" pitchFamily="50" charset="-127"/>
                <a:cs typeface="Arial" charset="0"/>
              </a:endParaRPr>
            </a:p>
          </p:txBody>
        </p:sp>
        <p:sp>
          <p:nvSpPr>
            <p:cNvPr id="34046" name="Oval 151"/>
            <p:cNvSpPr>
              <a:spLocks noChangeArrowheads="1"/>
            </p:cNvSpPr>
            <p:nvPr/>
          </p:nvSpPr>
          <p:spPr bwMode="auto">
            <a:xfrm>
              <a:off x="1288" y="671"/>
              <a:ext cx="4676" cy="84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558EB9"/>
                </a:gs>
                <a:gs pos="100000">
                  <a:srgbClr val="005596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355600" latinLnBrk="0"/>
              <a:endParaRPr lang="ko-KR" altLang="en-US" sz="1200" b="1">
                <a:solidFill>
                  <a:schemeClr val="bg1"/>
                </a:solidFill>
                <a:ea typeface="나눔고딕 ExtraBold" pitchFamily="50" charset="-127"/>
                <a:cs typeface="Arial" charset="0"/>
              </a:endParaRPr>
            </a:p>
          </p:txBody>
        </p:sp>
        <p:sp>
          <p:nvSpPr>
            <p:cNvPr id="34047" name="Oval 151"/>
            <p:cNvSpPr>
              <a:spLocks noChangeArrowheads="1"/>
            </p:cNvSpPr>
            <p:nvPr/>
          </p:nvSpPr>
          <p:spPr bwMode="auto">
            <a:xfrm>
              <a:off x="2452" y="685"/>
              <a:ext cx="2351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>
                <a:lnSpc>
                  <a:spcPts val="2400"/>
                </a:lnSpc>
                <a:buSzPct val="80000"/>
              </a:pPr>
              <a:r>
                <a:rPr lang="en-US" altLang="ko-KR" sz="1800">
                  <a:solidFill>
                    <a:srgbClr val="FFFF00"/>
                  </a:solidFill>
                  <a:ea typeface="나눔고딕 ExtraBold" pitchFamily="50" charset="-127"/>
                </a:rPr>
                <a:t>Ubiquitous delivery and application</a:t>
              </a:r>
            </a:p>
          </p:txBody>
        </p:sp>
      </p:grpSp>
      <p:pic>
        <p:nvPicPr>
          <p:cNvPr id="33799" name="Picture 289" descr="화살표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08013" y="4149725"/>
            <a:ext cx="1016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800" name="Group 93"/>
          <p:cNvGrpSpPr>
            <a:grpSpLocks/>
          </p:cNvGrpSpPr>
          <p:nvPr/>
        </p:nvGrpSpPr>
        <p:grpSpPr bwMode="auto">
          <a:xfrm>
            <a:off x="619125" y="3559175"/>
            <a:ext cx="968375" cy="971550"/>
            <a:chOff x="3782" y="1220"/>
            <a:chExt cx="788" cy="790"/>
          </a:xfrm>
        </p:grpSpPr>
        <p:pic>
          <p:nvPicPr>
            <p:cNvPr id="34039" name="Picture 94" descr="원-14"/>
            <p:cNvPicPr>
              <a:picLocks noChangeAspect="1" noChangeArrowheads="1"/>
            </p:cNvPicPr>
            <p:nvPr/>
          </p:nvPicPr>
          <p:blipFill>
            <a:blip r:embed="rId6" cstate="print">
              <a:lum bright="30000"/>
              <a:grayscl/>
            </a:blip>
            <a:srcRect/>
            <a:stretch>
              <a:fillRect/>
            </a:stretch>
          </p:blipFill>
          <p:spPr bwMode="auto">
            <a:xfrm>
              <a:off x="3782" y="1220"/>
              <a:ext cx="788" cy="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40" name="Picture 95" descr="원-04"/>
            <p:cNvPicPr>
              <a:picLocks noChangeAspect="1" noChangeArrowheads="1"/>
            </p:cNvPicPr>
            <p:nvPr/>
          </p:nvPicPr>
          <p:blipFill>
            <a:blip r:embed="rId7" cstate="print">
              <a:lum bright="6000" contrast="18000"/>
              <a:grayscl/>
            </a:blip>
            <a:srcRect/>
            <a:stretch>
              <a:fillRect/>
            </a:stretch>
          </p:blipFill>
          <p:spPr bwMode="auto">
            <a:xfrm>
              <a:off x="3807" y="1236"/>
              <a:ext cx="73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041" name="AutoShape 96"/>
            <p:cNvSpPr>
              <a:spLocks/>
            </p:cNvSpPr>
            <p:nvPr/>
          </p:nvSpPr>
          <p:spPr bwMode="auto">
            <a:xfrm rot="5400000">
              <a:off x="4016" y="1463"/>
              <a:ext cx="327" cy="638"/>
            </a:xfrm>
            <a:prstGeom prst="rightBracket">
              <a:avLst>
                <a:gd name="adj" fmla="val 97554"/>
              </a:avLst>
            </a:prstGeom>
            <a:solidFill>
              <a:srgbClr val="CFCFCF"/>
            </a:solidFill>
            <a:ln w="9525">
              <a:noFill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ko-KR" altLang="en-US" sz="1100">
                <a:ea typeface="HY헤드라인M" pitchFamily="18" charset="-127"/>
                <a:cs typeface="Arial" charset="0"/>
              </a:endParaRPr>
            </a:p>
          </p:txBody>
        </p:sp>
        <p:sp>
          <p:nvSpPr>
            <p:cNvPr id="34042" name="Line 97"/>
            <p:cNvSpPr>
              <a:spLocks noChangeShapeType="1"/>
            </p:cNvSpPr>
            <p:nvPr/>
          </p:nvSpPr>
          <p:spPr bwMode="auto">
            <a:xfrm>
              <a:off x="3858" y="1620"/>
              <a:ext cx="642" cy="0"/>
            </a:xfrm>
            <a:prstGeom prst="line">
              <a:avLst/>
            </a:prstGeom>
            <a:noFill/>
            <a:ln w="19050">
              <a:solidFill>
                <a:srgbClr val="8A8A8A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pic>
        <p:nvPicPr>
          <p:cNvPr id="33801" name="Picture 289" descr="화살표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08013" y="3078163"/>
            <a:ext cx="1016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802" name="Group 83"/>
          <p:cNvGrpSpPr>
            <a:grpSpLocks/>
          </p:cNvGrpSpPr>
          <p:nvPr/>
        </p:nvGrpSpPr>
        <p:grpSpPr bwMode="auto">
          <a:xfrm>
            <a:off x="619125" y="2466975"/>
            <a:ext cx="968375" cy="971550"/>
            <a:chOff x="3782" y="1220"/>
            <a:chExt cx="788" cy="790"/>
          </a:xfrm>
        </p:grpSpPr>
        <p:pic>
          <p:nvPicPr>
            <p:cNvPr id="34035" name="Picture 84" descr="원-14"/>
            <p:cNvPicPr>
              <a:picLocks noChangeAspect="1" noChangeArrowheads="1"/>
            </p:cNvPicPr>
            <p:nvPr/>
          </p:nvPicPr>
          <p:blipFill>
            <a:blip r:embed="rId6" cstate="print">
              <a:lum bright="30000"/>
              <a:grayscl/>
            </a:blip>
            <a:srcRect/>
            <a:stretch>
              <a:fillRect/>
            </a:stretch>
          </p:blipFill>
          <p:spPr bwMode="auto">
            <a:xfrm>
              <a:off x="3782" y="1220"/>
              <a:ext cx="788" cy="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36" name="Picture 85" descr="원-04"/>
            <p:cNvPicPr>
              <a:picLocks noChangeAspect="1" noChangeArrowheads="1"/>
            </p:cNvPicPr>
            <p:nvPr/>
          </p:nvPicPr>
          <p:blipFill>
            <a:blip r:embed="rId7" cstate="print">
              <a:lum bright="6000" contrast="18000"/>
              <a:grayscl/>
            </a:blip>
            <a:srcRect/>
            <a:stretch>
              <a:fillRect/>
            </a:stretch>
          </p:blipFill>
          <p:spPr bwMode="auto">
            <a:xfrm>
              <a:off x="3807" y="1236"/>
              <a:ext cx="73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037" name="AutoShape 86"/>
            <p:cNvSpPr>
              <a:spLocks/>
            </p:cNvSpPr>
            <p:nvPr/>
          </p:nvSpPr>
          <p:spPr bwMode="auto">
            <a:xfrm rot="5400000">
              <a:off x="4016" y="1463"/>
              <a:ext cx="327" cy="638"/>
            </a:xfrm>
            <a:prstGeom prst="rightBracket">
              <a:avLst>
                <a:gd name="adj" fmla="val 97554"/>
              </a:avLst>
            </a:prstGeom>
            <a:solidFill>
              <a:srgbClr val="CFCFCF"/>
            </a:solidFill>
            <a:ln w="9525">
              <a:noFill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ko-KR" altLang="en-US" sz="1100">
                <a:ea typeface="HY헤드라인M" pitchFamily="18" charset="-127"/>
                <a:cs typeface="Arial" charset="0"/>
              </a:endParaRPr>
            </a:p>
          </p:txBody>
        </p:sp>
        <p:sp>
          <p:nvSpPr>
            <p:cNvPr id="34038" name="Line 87"/>
            <p:cNvSpPr>
              <a:spLocks noChangeShapeType="1"/>
            </p:cNvSpPr>
            <p:nvPr/>
          </p:nvSpPr>
          <p:spPr bwMode="auto">
            <a:xfrm>
              <a:off x="3858" y="1620"/>
              <a:ext cx="642" cy="0"/>
            </a:xfrm>
            <a:prstGeom prst="line">
              <a:avLst/>
            </a:prstGeom>
            <a:noFill/>
            <a:ln w="19050">
              <a:solidFill>
                <a:srgbClr val="8A8A8A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pic>
        <p:nvPicPr>
          <p:cNvPr id="33803" name="Picture 289" descr="화살표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08013" y="1971675"/>
            <a:ext cx="1016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804" name="Group 73"/>
          <p:cNvGrpSpPr>
            <a:grpSpLocks/>
          </p:cNvGrpSpPr>
          <p:nvPr/>
        </p:nvGrpSpPr>
        <p:grpSpPr bwMode="auto">
          <a:xfrm>
            <a:off x="619125" y="1374775"/>
            <a:ext cx="968375" cy="971550"/>
            <a:chOff x="3782" y="1220"/>
            <a:chExt cx="788" cy="790"/>
          </a:xfrm>
        </p:grpSpPr>
        <p:pic>
          <p:nvPicPr>
            <p:cNvPr id="34031" name="Picture 74" descr="원-14"/>
            <p:cNvPicPr>
              <a:picLocks noChangeAspect="1" noChangeArrowheads="1"/>
            </p:cNvPicPr>
            <p:nvPr/>
          </p:nvPicPr>
          <p:blipFill>
            <a:blip r:embed="rId6" cstate="print">
              <a:lum bright="30000"/>
              <a:grayscl/>
            </a:blip>
            <a:srcRect/>
            <a:stretch>
              <a:fillRect/>
            </a:stretch>
          </p:blipFill>
          <p:spPr bwMode="auto">
            <a:xfrm>
              <a:off x="3782" y="1220"/>
              <a:ext cx="788" cy="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32" name="Picture 75" descr="원-04"/>
            <p:cNvPicPr>
              <a:picLocks noChangeAspect="1" noChangeArrowheads="1"/>
            </p:cNvPicPr>
            <p:nvPr/>
          </p:nvPicPr>
          <p:blipFill>
            <a:blip r:embed="rId7" cstate="print">
              <a:lum bright="6000" contrast="18000"/>
              <a:grayscl/>
            </a:blip>
            <a:srcRect/>
            <a:stretch>
              <a:fillRect/>
            </a:stretch>
          </p:blipFill>
          <p:spPr bwMode="auto">
            <a:xfrm>
              <a:off x="3809" y="1236"/>
              <a:ext cx="73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033" name="AutoShape 76"/>
            <p:cNvSpPr>
              <a:spLocks/>
            </p:cNvSpPr>
            <p:nvPr/>
          </p:nvSpPr>
          <p:spPr bwMode="auto">
            <a:xfrm rot="5400000">
              <a:off x="4016" y="1463"/>
              <a:ext cx="327" cy="638"/>
            </a:xfrm>
            <a:prstGeom prst="rightBracket">
              <a:avLst>
                <a:gd name="adj" fmla="val 97554"/>
              </a:avLst>
            </a:prstGeom>
            <a:solidFill>
              <a:srgbClr val="CFCFCF"/>
            </a:solidFill>
            <a:ln w="9525">
              <a:noFill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ko-KR" altLang="en-US" sz="1100">
                <a:ea typeface="HY헤드라인M" pitchFamily="18" charset="-127"/>
                <a:cs typeface="Arial" charset="0"/>
              </a:endParaRPr>
            </a:p>
          </p:txBody>
        </p:sp>
        <p:sp>
          <p:nvSpPr>
            <p:cNvPr id="34034" name="Line 77"/>
            <p:cNvSpPr>
              <a:spLocks noChangeShapeType="1"/>
            </p:cNvSpPr>
            <p:nvPr/>
          </p:nvSpPr>
          <p:spPr bwMode="auto">
            <a:xfrm>
              <a:off x="3858" y="1620"/>
              <a:ext cx="642" cy="0"/>
            </a:xfrm>
            <a:prstGeom prst="line">
              <a:avLst/>
            </a:prstGeom>
            <a:noFill/>
            <a:ln w="19050">
              <a:solidFill>
                <a:srgbClr val="8A8A8A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33805" name="AutoShape 68"/>
          <p:cNvSpPr>
            <a:spLocks noChangeArrowheads="1"/>
          </p:cNvSpPr>
          <p:nvPr/>
        </p:nvSpPr>
        <p:spPr bwMode="auto">
          <a:xfrm>
            <a:off x="4659313" y="1917700"/>
            <a:ext cx="2206625" cy="4148138"/>
          </a:xfrm>
          <a:prstGeom prst="roundRect">
            <a:avLst>
              <a:gd name="adj" fmla="val 1222"/>
            </a:avLst>
          </a:prstGeom>
          <a:solidFill>
            <a:srgbClr val="DDDDDD"/>
          </a:solidFill>
          <a:ln w="222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600">
              <a:ea typeface="HY헤드라인M" pitchFamily="18" charset="-127"/>
              <a:cs typeface="Arial" charset="0"/>
            </a:endParaRPr>
          </a:p>
        </p:txBody>
      </p:sp>
      <p:sp>
        <p:nvSpPr>
          <p:cNvPr id="33806" name="AutoShape 82"/>
          <p:cNvSpPr>
            <a:spLocks noChangeArrowheads="1"/>
          </p:cNvSpPr>
          <p:nvPr/>
        </p:nvSpPr>
        <p:spPr bwMode="auto">
          <a:xfrm>
            <a:off x="4719638" y="2257425"/>
            <a:ext cx="2085975" cy="3725863"/>
          </a:xfrm>
          <a:prstGeom prst="roundRect">
            <a:avLst>
              <a:gd name="adj" fmla="val 3968"/>
            </a:avLst>
          </a:prstGeom>
          <a:solidFill>
            <a:srgbClr val="FFFFFF"/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600">
              <a:ea typeface="HY헤드라인M" pitchFamily="18" charset="-127"/>
              <a:cs typeface="Arial" charset="0"/>
            </a:endParaRPr>
          </a:p>
        </p:txBody>
      </p:sp>
      <p:grpSp>
        <p:nvGrpSpPr>
          <p:cNvPr id="33807" name="그룹 49"/>
          <p:cNvGrpSpPr>
            <a:grpSpLocks/>
          </p:cNvGrpSpPr>
          <p:nvPr/>
        </p:nvGrpSpPr>
        <p:grpSpPr bwMode="auto">
          <a:xfrm>
            <a:off x="4752975" y="1735138"/>
            <a:ext cx="2049463" cy="449262"/>
            <a:chOff x="488504" y="1518692"/>
            <a:chExt cx="3505200" cy="441327"/>
          </a:xfrm>
        </p:grpSpPr>
        <p:sp>
          <p:nvSpPr>
            <p:cNvPr id="34025" name="AutoShape 26"/>
            <p:cNvSpPr>
              <a:spLocks noChangeArrowheads="1"/>
            </p:cNvSpPr>
            <p:nvPr/>
          </p:nvSpPr>
          <p:spPr bwMode="auto">
            <a:xfrm rot="10800000" flipH="1">
              <a:off x="488504" y="1518692"/>
              <a:ext cx="3505200" cy="1836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51 w 21600"/>
                <a:gd name="T13" fmla="*/ 2356 h 21600"/>
                <a:gd name="T14" fmla="*/ 19249 w 21600"/>
                <a:gd name="T15" fmla="*/ 1924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97" y="21600"/>
                  </a:lnTo>
                  <a:lnTo>
                    <a:pt x="2050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8B8B8"/>
                </a:gs>
                <a:gs pos="100000">
                  <a:srgbClr val="5E5E5E"/>
                </a:gs>
              </a:gsLst>
              <a:lin ang="5400000" scaled="1"/>
            </a:gradFill>
            <a:ln w="635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34026" name="Group 27"/>
            <p:cNvGrpSpPr>
              <a:grpSpLocks/>
            </p:cNvGrpSpPr>
            <p:nvPr/>
          </p:nvGrpSpPr>
          <p:grpSpPr bwMode="auto">
            <a:xfrm>
              <a:off x="693293" y="1532981"/>
              <a:ext cx="3122613" cy="427038"/>
              <a:chOff x="391" y="1081"/>
              <a:chExt cx="1060" cy="217"/>
            </a:xfrm>
          </p:grpSpPr>
          <p:grpSp>
            <p:nvGrpSpPr>
              <p:cNvPr id="34027" name="Group 28"/>
              <p:cNvGrpSpPr>
                <a:grpSpLocks/>
              </p:cNvGrpSpPr>
              <p:nvPr/>
            </p:nvGrpSpPr>
            <p:grpSpPr bwMode="auto">
              <a:xfrm>
                <a:off x="391" y="1081"/>
                <a:ext cx="1060" cy="217"/>
                <a:chOff x="399" y="1086"/>
                <a:chExt cx="1060" cy="179"/>
              </a:xfrm>
            </p:grpSpPr>
            <p:sp>
              <p:nvSpPr>
                <p:cNvPr id="502" name="AutoShape 207"/>
                <p:cNvSpPr>
                  <a:spLocks noChangeArrowheads="1"/>
                </p:cNvSpPr>
                <p:nvPr/>
              </p:nvSpPr>
              <p:spPr bwMode="auto">
                <a:xfrm>
                  <a:off x="399" y="1086"/>
                  <a:ext cx="1064" cy="179"/>
                </a:xfrm>
                <a:prstGeom prst="roundRect">
                  <a:avLst>
                    <a:gd name="adj" fmla="val 20546"/>
                  </a:avLst>
                </a:prstGeom>
                <a:solidFill>
                  <a:srgbClr val="0083CB"/>
                </a:solidFill>
                <a:ln w="9525" algn="ctr">
                  <a:noFill/>
                  <a:round/>
                  <a:headEnd/>
                  <a:tailEnd/>
                </a:ln>
                <a:effectLst>
                  <a:outerShdw dist="12700" dir="5400000" algn="ctr" rotWithShape="0">
                    <a:srgbClr val="808080"/>
                  </a:outerShdw>
                </a:effectLst>
              </p:spPr>
              <p:txBody>
                <a:bodyPr wrap="none" anchor="ctr"/>
                <a:lstStyle/>
                <a:p>
                  <a:pPr algn="r">
                    <a:defRPr/>
                  </a:pPr>
                  <a:endParaRPr lang="ko-KR" altLang="en-US" sz="1800">
                    <a:latin typeface="Arial" charset="0"/>
                    <a:ea typeface="나눔고딕 ExtraBold" pitchFamily="50" charset="-127"/>
                    <a:cs typeface="Arial" charset="0"/>
                  </a:endParaRPr>
                </a:p>
              </p:txBody>
            </p:sp>
            <p:sp>
              <p:nvSpPr>
                <p:cNvPr id="34030" name="AutoShape 208"/>
                <p:cNvSpPr>
                  <a:spLocks noChangeArrowheads="1"/>
                </p:cNvSpPr>
                <p:nvPr/>
              </p:nvSpPr>
              <p:spPr bwMode="auto">
                <a:xfrm>
                  <a:off x="399" y="1086"/>
                  <a:ext cx="1060" cy="93"/>
                </a:xfrm>
                <a:prstGeom prst="roundRect">
                  <a:avLst>
                    <a:gd name="adj" fmla="val 0"/>
                  </a:avLst>
                </a:prstGeom>
                <a:gradFill rotWithShape="1">
                  <a:gsLst>
                    <a:gs pos="0">
                      <a:srgbClr val="45A5D9"/>
                    </a:gs>
                    <a:gs pos="100000">
                      <a:srgbClr val="0083CB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endParaRPr lang="ko-KR" altLang="en-US" sz="1800">
                    <a:latin typeface="굴림" charset="-127"/>
                    <a:ea typeface="나눔고딕 ExtraBold" pitchFamily="50" charset="-127"/>
                    <a:cs typeface="Arial" charset="0"/>
                  </a:endParaRPr>
                </a:p>
              </p:txBody>
            </p:sp>
          </p:grpSp>
          <p:sp>
            <p:nvSpPr>
              <p:cNvPr id="34028" name="Rectangle 209"/>
              <p:cNvSpPr>
                <a:spLocks noChangeArrowheads="1"/>
              </p:cNvSpPr>
              <p:nvPr/>
            </p:nvSpPr>
            <p:spPr bwMode="auto">
              <a:xfrm>
                <a:off x="775" y="1115"/>
                <a:ext cx="291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812800" latinLnBrk="0"/>
                <a:r>
                  <a:rPr lang="en-US" altLang="ko-KR" sz="1800">
                    <a:solidFill>
                      <a:schemeClr val="bg1"/>
                    </a:solidFill>
                    <a:ea typeface="나눔고딕 ExtraBold" pitchFamily="50" charset="-127"/>
                  </a:rPr>
                  <a:t>Area</a:t>
                </a:r>
                <a:endParaRPr lang="ko-KR" altLang="en-US" sz="1800">
                  <a:solidFill>
                    <a:schemeClr val="bg1"/>
                  </a:solidFill>
                  <a:ea typeface="나눔고딕 ExtraBold" pitchFamily="50" charset="-127"/>
                </a:endParaRPr>
              </a:p>
            </p:txBody>
          </p:sp>
        </p:grpSp>
      </p:grpSp>
      <p:sp>
        <p:nvSpPr>
          <p:cNvPr id="33808" name="AutoShape 68"/>
          <p:cNvSpPr>
            <a:spLocks noChangeArrowheads="1"/>
          </p:cNvSpPr>
          <p:nvPr/>
        </p:nvSpPr>
        <p:spPr bwMode="auto">
          <a:xfrm>
            <a:off x="7113588" y="1917700"/>
            <a:ext cx="2206625" cy="4148138"/>
          </a:xfrm>
          <a:prstGeom prst="roundRect">
            <a:avLst>
              <a:gd name="adj" fmla="val 1222"/>
            </a:avLst>
          </a:prstGeom>
          <a:solidFill>
            <a:srgbClr val="DDDDDD"/>
          </a:solidFill>
          <a:ln w="222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600">
              <a:ea typeface="HY헤드라인M" pitchFamily="18" charset="-127"/>
              <a:cs typeface="Arial" charset="0"/>
            </a:endParaRPr>
          </a:p>
        </p:txBody>
      </p:sp>
      <p:sp>
        <p:nvSpPr>
          <p:cNvPr id="33809" name="AutoShape 82"/>
          <p:cNvSpPr>
            <a:spLocks noChangeArrowheads="1"/>
          </p:cNvSpPr>
          <p:nvPr/>
        </p:nvSpPr>
        <p:spPr bwMode="auto">
          <a:xfrm>
            <a:off x="7173913" y="2257425"/>
            <a:ext cx="2085975" cy="3725863"/>
          </a:xfrm>
          <a:prstGeom prst="roundRect">
            <a:avLst>
              <a:gd name="adj" fmla="val 3968"/>
            </a:avLst>
          </a:prstGeom>
          <a:solidFill>
            <a:srgbClr val="FFFFFF"/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600">
              <a:ea typeface="HY헤드라인M" pitchFamily="18" charset="-127"/>
              <a:cs typeface="Arial" charset="0"/>
            </a:endParaRPr>
          </a:p>
        </p:txBody>
      </p:sp>
      <p:grpSp>
        <p:nvGrpSpPr>
          <p:cNvPr id="33810" name="그룹 49"/>
          <p:cNvGrpSpPr>
            <a:grpSpLocks/>
          </p:cNvGrpSpPr>
          <p:nvPr/>
        </p:nvGrpSpPr>
        <p:grpSpPr bwMode="auto">
          <a:xfrm>
            <a:off x="7207250" y="1735138"/>
            <a:ext cx="2049463" cy="449262"/>
            <a:chOff x="488504" y="1518692"/>
            <a:chExt cx="3505200" cy="441327"/>
          </a:xfrm>
        </p:grpSpPr>
        <p:sp>
          <p:nvSpPr>
            <p:cNvPr id="34019" name="AutoShape 26"/>
            <p:cNvSpPr>
              <a:spLocks noChangeArrowheads="1"/>
            </p:cNvSpPr>
            <p:nvPr/>
          </p:nvSpPr>
          <p:spPr bwMode="auto">
            <a:xfrm rot="10800000" flipH="1">
              <a:off x="488504" y="1518692"/>
              <a:ext cx="3505200" cy="1836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51 w 21600"/>
                <a:gd name="T13" fmla="*/ 2356 h 21600"/>
                <a:gd name="T14" fmla="*/ 19249 w 21600"/>
                <a:gd name="T15" fmla="*/ 1924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97" y="21600"/>
                  </a:lnTo>
                  <a:lnTo>
                    <a:pt x="2050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8B8B8"/>
                </a:gs>
                <a:gs pos="100000">
                  <a:srgbClr val="5E5E5E"/>
                </a:gs>
              </a:gsLst>
              <a:lin ang="5400000" scaled="1"/>
            </a:gradFill>
            <a:ln w="635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34020" name="Group 27"/>
            <p:cNvGrpSpPr>
              <a:grpSpLocks/>
            </p:cNvGrpSpPr>
            <p:nvPr/>
          </p:nvGrpSpPr>
          <p:grpSpPr bwMode="auto">
            <a:xfrm>
              <a:off x="693293" y="1532981"/>
              <a:ext cx="3122613" cy="427038"/>
              <a:chOff x="391" y="1081"/>
              <a:chExt cx="1060" cy="217"/>
            </a:xfrm>
          </p:grpSpPr>
          <p:grpSp>
            <p:nvGrpSpPr>
              <p:cNvPr id="34021" name="Group 28"/>
              <p:cNvGrpSpPr>
                <a:grpSpLocks/>
              </p:cNvGrpSpPr>
              <p:nvPr/>
            </p:nvGrpSpPr>
            <p:grpSpPr bwMode="auto">
              <a:xfrm>
                <a:off x="391" y="1081"/>
                <a:ext cx="1060" cy="217"/>
                <a:chOff x="399" y="1086"/>
                <a:chExt cx="1060" cy="179"/>
              </a:xfrm>
            </p:grpSpPr>
            <p:sp>
              <p:nvSpPr>
                <p:cNvPr id="511" name="AutoShape 207"/>
                <p:cNvSpPr>
                  <a:spLocks noChangeArrowheads="1"/>
                </p:cNvSpPr>
                <p:nvPr/>
              </p:nvSpPr>
              <p:spPr bwMode="auto">
                <a:xfrm>
                  <a:off x="399" y="1086"/>
                  <a:ext cx="1064" cy="179"/>
                </a:xfrm>
                <a:prstGeom prst="roundRect">
                  <a:avLst>
                    <a:gd name="adj" fmla="val 20546"/>
                  </a:avLst>
                </a:prstGeom>
                <a:solidFill>
                  <a:srgbClr val="0083CB"/>
                </a:solidFill>
                <a:ln w="9525" algn="ctr">
                  <a:noFill/>
                  <a:round/>
                  <a:headEnd/>
                  <a:tailEnd/>
                </a:ln>
                <a:effectLst>
                  <a:outerShdw dist="12700" dir="5400000" algn="ctr" rotWithShape="0">
                    <a:srgbClr val="808080"/>
                  </a:outerShdw>
                </a:effectLst>
              </p:spPr>
              <p:txBody>
                <a:bodyPr wrap="none" anchor="ctr"/>
                <a:lstStyle/>
                <a:p>
                  <a:pPr algn="r">
                    <a:defRPr/>
                  </a:pPr>
                  <a:endParaRPr lang="ko-KR" altLang="en-US" sz="1800">
                    <a:latin typeface="Arial" charset="0"/>
                    <a:ea typeface="나눔고딕 ExtraBold" pitchFamily="50" charset="-127"/>
                    <a:cs typeface="Arial" charset="0"/>
                  </a:endParaRPr>
                </a:p>
              </p:txBody>
            </p:sp>
            <p:sp>
              <p:nvSpPr>
                <p:cNvPr id="34024" name="AutoShape 208"/>
                <p:cNvSpPr>
                  <a:spLocks noChangeArrowheads="1"/>
                </p:cNvSpPr>
                <p:nvPr/>
              </p:nvSpPr>
              <p:spPr bwMode="auto">
                <a:xfrm>
                  <a:off x="399" y="1086"/>
                  <a:ext cx="1060" cy="93"/>
                </a:xfrm>
                <a:prstGeom prst="roundRect">
                  <a:avLst>
                    <a:gd name="adj" fmla="val 0"/>
                  </a:avLst>
                </a:prstGeom>
                <a:gradFill rotWithShape="1">
                  <a:gsLst>
                    <a:gs pos="0">
                      <a:srgbClr val="45A5D9"/>
                    </a:gs>
                    <a:gs pos="100000">
                      <a:srgbClr val="0083CB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endParaRPr lang="ko-KR" altLang="en-US" sz="1800">
                    <a:latin typeface="굴림" charset="-127"/>
                    <a:ea typeface="나눔고딕 ExtraBold" pitchFamily="50" charset="-127"/>
                    <a:cs typeface="Arial" charset="0"/>
                  </a:endParaRPr>
                </a:p>
              </p:txBody>
            </p:sp>
          </p:grpSp>
          <p:sp>
            <p:nvSpPr>
              <p:cNvPr id="34022" name="Rectangle 209"/>
              <p:cNvSpPr>
                <a:spLocks noChangeArrowheads="1"/>
              </p:cNvSpPr>
              <p:nvPr/>
            </p:nvSpPr>
            <p:spPr bwMode="auto">
              <a:xfrm>
                <a:off x="568" y="1115"/>
                <a:ext cx="705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812800" latinLnBrk="0"/>
                <a:r>
                  <a:rPr lang="en-US" altLang="ko-KR" sz="1800">
                    <a:solidFill>
                      <a:schemeClr val="bg1"/>
                    </a:solidFill>
                    <a:ea typeface="나눔고딕 ExtraBold" pitchFamily="50" charset="-127"/>
                  </a:rPr>
                  <a:t>Application</a:t>
                </a:r>
                <a:endParaRPr lang="ko-KR" altLang="en-US" sz="1800">
                  <a:solidFill>
                    <a:schemeClr val="bg1"/>
                  </a:solidFill>
                  <a:ea typeface="나눔고딕 ExtraBold" pitchFamily="50" charset="-127"/>
                </a:endParaRPr>
              </a:p>
            </p:txBody>
          </p:sp>
        </p:grpSp>
      </p:grpSp>
      <p:sp>
        <p:nvSpPr>
          <p:cNvPr id="33811" name="AutoShape 68"/>
          <p:cNvSpPr>
            <a:spLocks noChangeArrowheads="1"/>
          </p:cNvSpPr>
          <p:nvPr/>
        </p:nvSpPr>
        <p:spPr bwMode="auto">
          <a:xfrm>
            <a:off x="2195513" y="1917700"/>
            <a:ext cx="2206625" cy="4148138"/>
          </a:xfrm>
          <a:prstGeom prst="roundRect">
            <a:avLst>
              <a:gd name="adj" fmla="val 1222"/>
            </a:avLst>
          </a:prstGeom>
          <a:solidFill>
            <a:srgbClr val="DDDDDD"/>
          </a:solidFill>
          <a:ln w="222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600">
              <a:ea typeface="HY헤드라인M" pitchFamily="18" charset="-127"/>
              <a:cs typeface="Arial" charset="0"/>
            </a:endParaRPr>
          </a:p>
        </p:txBody>
      </p:sp>
      <p:sp>
        <p:nvSpPr>
          <p:cNvPr id="33812" name="AutoShape 82"/>
          <p:cNvSpPr>
            <a:spLocks noChangeArrowheads="1"/>
          </p:cNvSpPr>
          <p:nvPr/>
        </p:nvSpPr>
        <p:spPr bwMode="auto">
          <a:xfrm>
            <a:off x="2255838" y="2257425"/>
            <a:ext cx="2085975" cy="3725863"/>
          </a:xfrm>
          <a:prstGeom prst="roundRect">
            <a:avLst>
              <a:gd name="adj" fmla="val 3968"/>
            </a:avLst>
          </a:prstGeom>
          <a:solidFill>
            <a:srgbClr val="FFFFFF"/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600">
              <a:ea typeface="HY헤드라인M" pitchFamily="18" charset="-127"/>
              <a:cs typeface="Arial" charset="0"/>
            </a:endParaRPr>
          </a:p>
        </p:txBody>
      </p:sp>
      <p:grpSp>
        <p:nvGrpSpPr>
          <p:cNvPr id="33813" name="그룹 49"/>
          <p:cNvGrpSpPr>
            <a:grpSpLocks/>
          </p:cNvGrpSpPr>
          <p:nvPr/>
        </p:nvGrpSpPr>
        <p:grpSpPr bwMode="auto">
          <a:xfrm>
            <a:off x="2289175" y="1735138"/>
            <a:ext cx="2049463" cy="449262"/>
            <a:chOff x="488504" y="1518692"/>
            <a:chExt cx="3505200" cy="441327"/>
          </a:xfrm>
        </p:grpSpPr>
        <p:sp>
          <p:nvSpPr>
            <p:cNvPr id="34013" name="AutoShape 26"/>
            <p:cNvSpPr>
              <a:spLocks noChangeArrowheads="1"/>
            </p:cNvSpPr>
            <p:nvPr/>
          </p:nvSpPr>
          <p:spPr bwMode="auto">
            <a:xfrm rot="10800000" flipH="1">
              <a:off x="488504" y="1518692"/>
              <a:ext cx="3505200" cy="1836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51 w 21600"/>
                <a:gd name="T13" fmla="*/ 2356 h 21600"/>
                <a:gd name="T14" fmla="*/ 19249 w 21600"/>
                <a:gd name="T15" fmla="*/ 1924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97" y="21600"/>
                  </a:lnTo>
                  <a:lnTo>
                    <a:pt x="2050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8B8B8"/>
                </a:gs>
                <a:gs pos="100000">
                  <a:srgbClr val="5E5E5E"/>
                </a:gs>
              </a:gsLst>
              <a:lin ang="5400000" scaled="1"/>
            </a:gradFill>
            <a:ln w="635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34014" name="Group 27"/>
            <p:cNvGrpSpPr>
              <a:grpSpLocks/>
            </p:cNvGrpSpPr>
            <p:nvPr/>
          </p:nvGrpSpPr>
          <p:grpSpPr bwMode="auto">
            <a:xfrm>
              <a:off x="693293" y="1532981"/>
              <a:ext cx="3122613" cy="427038"/>
              <a:chOff x="391" y="1081"/>
              <a:chExt cx="1060" cy="217"/>
            </a:xfrm>
          </p:grpSpPr>
          <p:grpSp>
            <p:nvGrpSpPr>
              <p:cNvPr id="34015" name="Group 28"/>
              <p:cNvGrpSpPr>
                <a:grpSpLocks/>
              </p:cNvGrpSpPr>
              <p:nvPr/>
            </p:nvGrpSpPr>
            <p:grpSpPr bwMode="auto">
              <a:xfrm>
                <a:off x="391" y="1081"/>
                <a:ext cx="1060" cy="217"/>
                <a:chOff x="399" y="1086"/>
                <a:chExt cx="1060" cy="179"/>
              </a:xfrm>
            </p:grpSpPr>
            <p:sp>
              <p:nvSpPr>
                <p:cNvPr id="520" name="AutoShape 207"/>
                <p:cNvSpPr>
                  <a:spLocks noChangeArrowheads="1"/>
                </p:cNvSpPr>
                <p:nvPr/>
              </p:nvSpPr>
              <p:spPr bwMode="auto">
                <a:xfrm>
                  <a:off x="399" y="1086"/>
                  <a:ext cx="1064" cy="179"/>
                </a:xfrm>
                <a:prstGeom prst="roundRect">
                  <a:avLst>
                    <a:gd name="adj" fmla="val 20546"/>
                  </a:avLst>
                </a:prstGeom>
                <a:solidFill>
                  <a:srgbClr val="0083CB"/>
                </a:solidFill>
                <a:ln w="9525" algn="ctr">
                  <a:noFill/>
                  <a:round/>
                  <a:headEnd/>
                  <a:tailEnd/>
                </a:ln>
                <a:effectLst>
                  <a:outerShdw dist="12700" dir="5400000" algn="ctr" rotWithShape="0">
                    <a:srgbClr val="808080"/>
                  </a:outerShdw>
                </a:effectLst>
              </p:spPr>
              <p:txBody>
                <a:bodyPr wrap="none" anchor="ctr"/>
                <a:lstStyle/>
                <a:p>
                  <a:pPr algn="r">
                    <a:defRPr/>
                  </a:pPr>
                  <a:endParaRPr lang="ko-KR" altLang="en-US" sz="1800">
                    <a:latin typeface="Arial" charset="0"/>
                    <a:ea typeface="나눔고딕 ExtraBold" pitchFamily="50" charset="-127"/>
                    <a:cs typeface="Arial" charset="0"/>
                  </a:endParaRPr>
                </a:p>
              </p:txBody>
            </p:sp>
            <p:sp>
              <p:nvSpPr>
                <p:cNvPr id="34018" name="AutoShape 208"/>
                <p:cNvSpPr>
                  <a:spLocks noChangeArrowheads="1"/>
                </p:cNvSpPr>
                <p:nvPr/>
              </p:nvSpPr>
              <p:spPr bwMode="auto">
                <a:xfrm>
                  <a:off x="399" y="1086"/>
                  <a:ext cx="1060" cy="93"/>
                </a:xfrm>
                <a:prstGeom prst="roundRect">
                  <a:avLst>
                    <a:gd name="adj" fmla="val 0"/>
                  </a:avLst>
                </a:prstGeom>
                <a:gradFill rotWithShape="1">
                  <a:gsLst>
                    <a:gs pos="0">
                      <a:srgbClr val="45A5D9"/>
                    </a:gs>
                    <a:gs pos="100000">
                      <a:srgbClr val="0083CB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endParaRPr lang="ko-KR" altLang="en-US" sz="1800">
                    <a:latin typeface="굴림" charset="-127"/>
                    <a:ea typeface="나눔고딕 ExtraBold" pitchFamily="50" charset="-127"/>
                    <a:cs typeface="Arial" charset="0"/>
                  </a:endParaRPr>
                </a:p>
              </p:txBody>
            </p:sp>
          </p:grpSp>
          <p:sp>
            <p:nvSpPr>
              <p:cNvPr id="34016" name="Rectangle 209"/>
              <p:cNvSpPr>
                <a:spLocks noChangeArrowheads="1"/>
              </p:cNvSpPr>
              <p:nvPr/>
            </p:nvSpPr>
            <p:spPr bwMode="auto">
              <a:xfrm>
                <a:off x="679" y="1115"/>
                <a:ext cx="484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812800" latinLnBrk="0"/>
                <a:r>
                  <a:rPr lang="en-US" altLang="ko-KR" sz="1800">
                    <a:solidFill>
                      <a:schemeClr val="bg1"/>
                    </a:solidFill>
                    <a:ea typeface="나눔고딕 ExtraBold" pitchFamily="50" charset="-127"/>
                  </a:rPr>
                  <a:t>Delivery</a:t>
                </a:r>
                <a:endParaRPr lang="ko-KR" altLang="en-US" sz="1800">
                  <a:solidFill>
                    <a:schemeClr val="bg1"/>
                  </a:solidFill>
                  <a:ea typeface="나눔고딕 ExtraBold" pitchFamily="50" charset="-127"/>
                </a:endParaRPr>
              </a:p>
            </p:txBody>
          </p:sp>
        </p:grpSp>
      </p:grpSp>
      <p:grpSp>
        <p:nvGrpSpPr>
          <p:cNvPr id="33814" name="Group 22"/>
          <p:cNvGrpSpPr>
            <a:grpSpLocks/>
          </p:cNvGrpSpPr>
          <p:nvPr/>
        </p:nvGrpSpPr>
        <p:grpSpPr bwMode="auto">
          <a:xfrm rot="-5400000">
            <a:off x="3044032" y="3945731"/>
            <a:ext cx="2921000" cy="319087"/>
            <a:chOff x="533" y="3140"/>
            <a:chExt cx="906" cy="148"/>
          </a:xfrm>
        </p:grpSpPr>
        <p:sp>
          <p:nvSpPr>
            <p:cNvPr id="34011" name="AutoShape 23"/>
            <p:cNvSpPr>
              <a:spLocks noChangeArrowheads="1"/>
            </p:cNvSpPr>
            <p:nvPr/>
          </p:nvSpPr>
          <p:spPr bwMode="auto">
            <a:xfrm rot="10800000">
              <a:off x="533" y="3144"/>
              <a:ext cx="906" cy="144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565656"/>
                </a:gs>
                <a:gs pos="100000">
                  <a:srgbClr val="C6C6C6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lIns="0" tIns="0" rIns="0" bIns="0" anchor="ctr"/>
            <a:lstStyle/>
            <a:p>
              <a:endParaRPr lang="ko-KR" altLang="en-US">
                <a:ea typeface="나눔고딕 ExtraBold" pitchFamily="50" charset="-127"/>
              </a:endParaRPr>
            </a:p>
          </p:txBody>
        </p:sp>
        <p:sp>
          <p:nvSpPr>
            <p:cNvPr id="34012" name="AutoShape 24"/>
            <p:cNvSpPr>
              <a:spLocks noChangeArrowheads="1"/>
            </p:cNvSpPr>
            <p:nvPr/>
          </p:nvSpPr>
          <p:spPr bwMode="auto">
            <a:xfrm rot="10800000">
              <a:off x="533" y="3140"/>
              <a:ext cx="906" cy="112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4E4E4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ko-KR" altLang="en-US">
                <a:ea typeface="나눔고딕 ExtraBold" pitchFamily="50" charset="-127"/>
              </a:endParaRPr>
            </a:p>
          </p:txBody>
        </p:sp>
      </p:grpSp>
      <p:sp>
        <p:nvSpPr>
          <p:cNvPr id="33815" name="순서도: 대체 처리 24"/>
          <p:cNvSpPr>
            <a:spLocks noChangeArrowheads="1"/>
          </p:cNvSpPr>
          <p:nvPr/>
        </p:nvSpPr>
        <p:spPr bwMode="auto">
          <a:xfrm>
            <a:off x="2749550" y="5302250"/>
            <a:ext cx="1531938" cy="492125"/>
          </a:xfrm>
          <a:prstGeom prst="roundRect">
            <a:avLst>
              <a:gd name="adj" fmla="val 10181"/>
            </a:avLst>
          </a:prstGeom>
          <a:gradFill rotWithShape="1">
            <a:gsLst>
              <a:gs pos="0">
                <a:srgbClr val="DEEDFA"/>
              </a:gs>
              <a:gs pos="100000">
                <a:srgbClr val="C6E0F6"/>
              </a:gs>
            </a:gsLst>
            <a:lin ang="5400000" scaled="1"/>
          </a:gradFill>
          <a:ln w="12700" algn="ctr">
            <a:solidFill>
              <a:srgbClr val="82B6DA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228600" defTabSz="1565275" latinLnBrk="0"/>
            <a:r>
              <a:rPr lang="en-US" altLang="ko-KR" sz="1000">
                <a:ea typeface="나눔고딕 ExtraBold" pitchFamily="50" charset="-127"/>
              </a:rPr>
              <a:t>Internet weather broadcast</a:t>
            </a:r>
            <a:endParaRPr lang="ko-KR" altLang="ko-KR" sz="1000">
              <a:ea typeface="나눔고딕 ExtraBold" pitchFamily="50" charset="-127"/>
            </a:endParaRPr>
          </a:p>
        </p:txBody>
      </p:sp>
      <p:sp>
        <p:nvSpPr>
          <p:cNvPr id="33816" name="타원 120"/>
          <p:cNvSpPr>
            <a:spLocks noChangeArrowheads="1"/>
          </p:cNvSpPr>
          <p:nvPr/>
        </p:nvSpPr>
        <p:spPr bwMode="auto">
          <a:xfrm>
            <a:off x="2320925" y="5237163"/>
            <a:ext cx="628650" cy="615950"/>
          </a:xfrm>
          <a:prstGeom prst="ellipse">
            <a:avLst/>
          </a:prstGeom>
          <a:solidFill>
            <a:schemeClr val="bg1"/>
          </a:solidFill>
          <a:ln w="12700" algn="ctr">
            <a:solidFill>
              <a:srgbClr val="9FBED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565275" latinLnBrk="0"/>
            <a:endParaRPr lang="ko-KR" altLang="en-US" sz="1500">
              <a:ea typeface="나눔고딕 ExtraBold" pitchFamily="50" charset="-127"/>
            </a:endParaRPr>
          </a:p>
        </p:txBody>
      </p:sp>
      <p:sp>
        <p:nvSpPr>
          <p:cNvPr id="33817" name="순서도: 대체 처리 24"/>
          <p:cNvSpPr>
            <a:spLocks noChangeArrowheads="1"/>
          </p:cNvSpPr>
          <p:nvPr/>
        </p:nvSpPr>
        <p:spPr bwMode="auto">
          <a:xfrm>
            <a:off x="2749550" y="4600575"/>
            <a:ext cx="1531938" cy="492125"/>
          </a:xfrm>
          <a:prstGeom prst="roundRect">
            <a:avLst>
              <a:gd name="adj" fmla="val 10181"/>
            </a:avLst>
          </a:prstGeom>
          <a:gradFill rotWithShape="1">
            <a:gsLst>
              <a:gs pos="0">
                <a:srgbClr val="DEEDFA"/>
              </a:gs>
              <a:gs pos="100000">
                <a:srgbClr val="C6E0F6"/>
              </a:gs>
            </a:gsLst>
            <a:lin ang="5400000" scaled="1"/>
          </a:gradFill>
          <a:ln w="12700" algn="ctr">
            <a:solidFill>
              <a:srgbClr val="82B6DA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228600" defTabSz="1565275" latinLnBrk="0"/>
            <a:r>
              <a:rPr lang="en-US" altLang="ko-KR" sz="900" dirty="0">
                <a:ea typeface="나눔고딕 ExtraBold" pitchFamily="50" charset="-127"/>
              </a:rPr>
              <a:t>Meteorological information system for preventing </a:t>
            </a:r>
            <a:r>
              <a:rPr lang="en-US" altLang="ko-KR" sz="900" dirty="0" smtClean="0">
                <a:ea typeface="나눔고딕 ExtraBold" pitchFamily="50" charset="-127"/>
              </a:rPr>
              <a:t>disaster</a:t>
            </a:r>
            <a:endParaRPr lang="ko-KR" altLang="ko-KR" sz="900" dirty="0">
              <a:ea typeface="나눔고딕 ExtraBold" pitchFamily="50" charset="-127"/>
            </a:endParaRPr>
          </a:p>
        </p:txBody>
      </p:sp>
      <p:sp>
        <p:nvSpPr>
          <p:cNvPr id="33818" name="순서도: 대체 처리 24"/>
          <p:cNvSpPr>
            <a:spLocks noChangeArrowheads="1"/>
          </p:cNvSpPr>
          <p:nvPr/>
        </p:nvSpPr>
        <p:spPr bwMode="auto">
          <a:xfrm>
            <a:off x="2749550" y="3898900"/>
            <a:ext cx="1531938" cy="492125"/>
          </a:xfrm>
          <a:prstGeom prst="roundRect">
            <a:avLst>
              <a:gd name="adj" fmla="val 8000"/>
            </a:avLst>
          </a:prstGeom>
          <a:gradFill rotWithShape="1">
            <a:gsLst>
              <a:gs pos="0">
                <a:srgbClr val="DEEDFA"/>
              </a:gs>
              <a:gs pos="100000">
                <a:srgbClr val="C6E0F6"/>
              </a:gs>
            </a:gsLst>
            <a:lin ang="5400000" scaled="1"/>
          </a:gradFill>
          <a:ln w="12700" algn="ctr">
            <a:solidFill>
              <a:srgbClr val="82B6DA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228600" defTabSz="1565275" latinLnBrk="0"/>
            <a:r>
              <a:rPr lang="en-US" altLang="ko-KR" sz="1000">
                <a:ea typeface="나눔고딕 ExtraBold" pitchFamily="50" charset="-127"/>
                <a:sym typeface="Wingdings" pitchFamily="2" charset="2"/>
              </a:rPr>
              <a:t> </a:t>
            </a:r>
            <a:r>
              <a:rPr lang="en-US" altLang="ko-KR" sz="1000">
                <a:ea typeface="나눔고딕 ExtraBold" pitchFamily="50" charset="-127"/>
              </a:rPr>
              <a:t>Smart phone</a:t>
            </a:r>
          </a:p>
          <a:p>
            <a:pPr marL="228600" defTabSz="1565275" latinLnBrk="0"/>
            <a:r>
              <a:rPr lang="en-US" altLang="ko-KR" sz="1000">
                <a:ea typeface="나눔고딕 ExtraBold" pitchFamily="50" charset="-127"/>
                <a:sym typeface="Wingdings" pitchFamily="2" charset="2"/>
              </a:rPr>
              <a:t> </a:t>
            </a:r>
            <a:r>
              <a:rPr lang="en-US" altLang="ko-KR" sz="1000">
                <a:ea typeface="나눔고딕 ExtraBold" pitchFamily="50" charset="-127"/>
              </a:rPr>
              <a:t>131 Telephone</a:t>
            </a:r>
            <a:endParaRPr lang="ko-KR" altLang="ko-KR" sz="1000">
              <a:ea typeface="나눔고딕 ExtraBold" pitchFamily="50" charset="-127"/>
            </a:endParaRPr>
          </a:p>
        </p:txBody>
      </p:sp>
      <p:sp>
        <p:nvSpPr>
          <p:cNvPr id="33819" name="순서도: 대체 처리 24"/>
          <p:cNvSpPr>
            <a:spLocks noChangeArrowheads="1"/>
          </p:cNvSpPr>
          <p:nvPr/>
        </p:nvSpPr>
        <p:spPr bwMode="auto">
          <a:xfrm>
            <a:off x="2749550" y="3192463"/>
            <a:ext cx="1531938" cy="492125"/>
          </a:xfrm>
          <a:prstGeom prst="roundRect">
            <a:avLst>
              <a:gd name="adj" fmla="val 8000"/>
            </a:avLst>
          </a:prstGeom>
          <a:gradFill rotWithShape="1">
            <a:gsLst>
              <a:gs pos="0">
                <a:srgbClr val="DEEDFA"/>
              </a:gs>
              <a:gs pos="100000">
                <a:srgbClr val="C6E0F6"/>
              </a:gs>
            </a:gsLst>
            <a:lin ang="5400000" scaled="1"/>
          </a:gradFill>
          <a:ln w="12700" algn="ctr">
            <a:solidFill>
              <a:srgbClr val="82B6DA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228600" defTabSz="1565275" latinLnBrk="0"/>
            <a:r>
              <a:rPr lang="en-US" altLang="ko-KR" sz="1000">
                <a:ea typeface="나눔고딕 ExtraBold" pitchFamily="50" charset="-127"/>
              </a:rPr>
              <a:t>Homepage</a:t>
            </a:r>
          </a:p>
          <a:p>
            <a:pPr marL="228600" defTabSz="1565275" latinLnBrk="0"/>
            <a:r>
              <a:rPr lang="en-US" altLang="ko-KR" sz="1000">
                <a:ea typeface="나눔고딕 ExtraBold" pitchFamily="50" charset="-127"/>
              </a:rPr>
              <a:t>kma.go.kr</a:t>
            </a:r>
            <a:endParaRPr lang="ko-KR" altLang="ko-KR" sz="1000">
              <a:ea typeface="나눔고딕 ExtraBold" pitchFamily="50" charset="-127"/>
            </a:endParaRPr>
          </a:p>
        </p:txBody>
      </p:sp>
      <p:sp>
        <p:nvSpPr>
          <p:cNvPr id="33820" name="순서도: 대체 처리 24"/>
          <p:cNvSpPr>
            <a:spLocks noChangeArrowheads="1"/>
          </p:cNvSpPr>
          <p:nvPr/>
        </p:nvSpPr>
        <p:spPr bwMode="auto">
          <a:xfrm>
            <a:off x="2749550" y="2492375"/>
            <a:ext cx="1531938" cy="492125"/>
          </a:xfrm>
          <a:prstGeom prst="roundRect">
            <a:avLst>
              <a:gd name="adj" fmla="val 8028"/>
            </a:avLst>
          </a:prstGeom>
          <a:gradFill rotWithShape="1">
            <a:gsLst>
              <a:gs pos="0">
                <a:srgbClr val="DEEDFA"/>
              </a:gs>
              <a:gs pos="100000">
                <a:srgbClr val="C6E0F6"/>
              </a:gs>
            </a:gsLst>
            <a:lin ang="5400000" scaled="1"/>
          </a:gradFill>
          <a:ln w="12700" algn="ctr">
            <a:solidFill>
              <a:srgbClr val="82B6DA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228600" defTabSz="1565275" latinLnBrk="0"/>
            <a:r>
              <a:rPr lang="en-US" altLang="ko-KR" sz="1000">
                <a:ea typeface="나눔고딕 ExtraBold" pitchFamily="50" charset="-127"/>
              </a:rPr>
              <a:t>TV, Radio, Paper</a:t>
            </a:r>
            <a:endParaRPr lang="ko-KR" altLang="ko-KR" sz="1000">
              <a:ea typeface="나눔고딕 ExtraBold" pitchFamily="50" charset="-127"/>
            </a:endParaRPr>
          </a:p>
        </p:txBody>
      </p:sp>
      <p:sp>
        <p:nvSpPr>
          <p:cNvPr id="33821" name="타원 126"/>
          <p:cNvSpPr>
            <a:spLocks noChangeArrowheads="1"/>
          </p:cNvSpPr>
          <p:nvPr/>
        </p:nvSpPr>
        <p:spPr bwMode="auto">
          <a:xfrm>
            <a:off x="2320925" y="2439988"/>
            <a:ext cx="628650" cy="615950"/>
          </a:xfrm>
          <a:prstGeom prst="ellipse">
            <a:avLst/>
          </a:prstGeom>
          <a:solidFill>
            <a:schemeClr val="bg1"/>
          </a:solidFill>
          <a:ln w="12700" algn="ctr">
            <a:solidFill>
              <a:srgbClr val="9FBED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565275" latinLnBrk="0"/>
            <a:endParaRPr lang="ko-KR" altLang="en-US" sz="1500">
              <a:ea typeface="나눔고딕 ExtraBold" pitchFamily="50" charset="-127"/>
            </a:endParaRPr>
          </a:p>
        </p:txBody>
      </p:sp>
      <p:pic>
        <p:nvPicPr>
          <p:cNvPr id="33822" name="그림 127" descr="imagesCADL4PG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025" t="16322" b="19759"/>
          <a:stretch>
            <a:fillRect/>
          </a:stretch>
        </p:blipFill>
        <p:spPr bwMode="auto">
          <a:xfrm>
            <a:off x="2398713" y="2528888"/>
            <a:ext cx="4667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823" name="Group 22"/>
          <p:cNvGrpSpPr>
            <a:grpSpLocks/>
          </p:cNvGrpSpPr>
          <p:nvPr/>
        </p:nvGrpSpPr>
        <p:grpSpPr bwMode="auto">
          <a:xfrm rot="-5400000">
            <a:off x="5504657" y="4009231"/>
            <a:ext cx="2921000" cy="319087"/>
            <a:chOff x="533" y="3140"/>
            <a:chExt cx="906" cy="148"/>
          </a:xfrm>
        </p:grpSpPr>
        <p:sp>
          <p:nvSpPr>
            <p:cNvPr id="34009" name="AutoShape 23"/>
            <p:cNvSpPr>
              <a:spLocks noChangeArrowheads="1"/>
            </p:cNvSpPr>
            <p:nvPr/>
          </p:nvSpPr>
          <p:spPr bwMode="auto">
            <a:xfrm rot="10800000">
              <a:off x="533" y="3144"/>
              <a:ext cx="906" cy="144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565656"/>
                </a:gs>
                <a:gs pos="100000">
                  <a:srgbClr val="C6C6C6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lIns="0" tIns="0" rIns="0" bIns="0" anchor="ctr"/>
            <a:lstStyle/>
            <a:p>
              <a:endParaRPr lang="ko-KR" altLang="en-US">
                <a:ea typeface="나눔고딕 ExtraBold" pitchFamily="50" charset="-127"/>
              </a:endParaRPr>
            </a:p>
          </p:txBody>
        </p:sp>
        <p:sp>
          <p:nvSpPr>
            <p:cNvPr id="34010" name="AutoShape 24"/>
            <p:cNvSpPr>
              <a:spLocks noChangeArrowheads="1"/>
            </p:cNvSpPr>
            <p:nvPr/>
          </p:nvSpPr>
          <p:spPr bwMode="auto">
            <a:xfrm rot="10800000">
              <a:off x="533" y="3140"/>
              <a:ext cx="906" cy="112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4E4E4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ko-KR" altLang="en-US">
                <a:ea typeface="나눔고딕 ExtraBold" pitchFamily="50" charset="-127"/>
              </a:endParaRPr>
            </a:p>
          </p:txBody>
        </p:sp>
      </p:grpSp>
      <p:grpSp>
        <p:nvGrpSpPr>
          <p:cNvPr id="33824" name="Group 161"/>
          <p:cNvGrpSpPr>
            <a:grpSpLocks/>
          </p:cNvGrpSpPr>
          <p:nvPr/>
        </p:nvGrpSpPr>
        <p:grpSpPr bwMode="auto">
          <a:xfrm>
            <a:off x="4832350" y="2573338"/>
            <a:ext cx="1100138" cy="931862"/>
            <a:chOff x="2969" y="1480"/>
            <a:chExt cx="774" cy="657"/>
          </a:xfrm>
        </p:grpSpPr>
        <p:sp>
          <p:nvSpPr>
            <p:cNvPr id="34007" name="Oval 226"/>
            <p:cNvSpPr>
              <a:spLocks noChangeArrowheads="1"/>
            </p:cNvSpPr>
            <p:nvPr/>
          </p:nvSpPr>
          <p:spPr bwMode="auto">
            <a:xfrm>
              <a:off x="2969" y="1480"/>
              <a:ext cx="774" cy="657"/>
            </a:xfrm>
            <a:prstGeom prst="hexagon">
              <a:avLst>
                <a:gd name="adj" fmla="val 29452"/>
                <a:gd name="vf" fmla="val 115470"/>
              </a:avLst>
            </a:prstGeom>
            <a:solidFill>
              <a:srgbClr val="9AC9F0"/>
            </a:solidFill>
            <a:ln w="6350" algn="ctr">
              <a:noFill/>
              <a:miter lim="800000"/>
              <a:headEnd/>
              <a:tailEnd/>
            </a:ln>
          </p:spPr>
          <p:txBody>
            <a:bodyPr lIns="36000" tIns="0" rIns="36000" bIns="0" anchor="ctr"/>
            <a:lstStyle/>
            <a:p>
              <a:pPr algn="ctr"/>
              <a:endParaRPr lang="ko-KR" altLang="en-US" sz="1500">
                <a:ea typeface="나눔고딕 ExtraBold" pitchFamily="50" charset="-127"/>
              </a:endParaRPr>
            </a:p>
          </p:txBody>
        </p:sp>
        <p:sp>
          <p:nvSpPr>
            <p:cNvPr id="34008" name="Oval 227"/>
            <p:cNvSpPr>
              <a:spLocks noChangeArrowheads="1"/>
            </p:cNvSpPr>
            <p:nvPr/>
          </p:nvSpPr>
          <p:spPr bwMode="auto">
            <a:xfrm>
              <a:off x="3012" y="1518"/>
              <a:ext cx="686" cy="582"/>
            </a:xfrm>
            <a:prstGeom prst="hexagon">
              <a:avLst>
                <a:gd name="adj" fmla="val 29467"/>
                <a:gd name="vf" fmla="val 115470"/>
              </a:avLst>
            </a:prstGeom>
            <a:solidFill>
              <a:schemeClr val="bg1"/>
            </a:solidFill>
            <a:ln w="12700" algn="ctr">
              <a:solidFill>
                <a:srgbClr val="0083C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1500">
                <a:ea typeface="나눔고딕 ExtraBold" pitchFamily="50" charset="-127"/>
              </a:endParaRPr>
            </a:p>
          </p:txBody>
        </p:sp>
      </p:grpSp>
      <p:grpSp>
        <p:nvGrpSpPr>
          <p:cNvPr id="33825" name="Group 164"/>
          <p:cNvGrpSpPr>
            <a:grpSpLocks/>
          </p:cNvGrpSpPr>
          <p:nvPr/>
        </p:nvGrpSpPr>
        <p:grpSpPr bwMode="auto">
          <a:xfrm>
            <a:off x="4832350" y="3617913"/>
            <a:ext cx="1100138" cy="931862"/>
            <a:chOff x="2969" y="1480"/>
            <a:chExt cx="774" cy="657"/>
          </a:xfrm>
        </p:grpSpPr>
        <p:sp>
          <p:nvSpPr>
            <p:cNvPr id="34005" name="Oval 226"/>
            <p:cNvSpPr>
              <a:spLocks noChangeArrowheads="1"/>
            </p:cNvSpPr>
            <p:nvPr/>
          </p:nvSpPr>
          <p:spPr bwMode="auto">
            <a:xfrm>
              <a:off x="2969" y="1480"/>
              <a:ext cx="774" cy="657"/>
            </a:xfrm>
            <a:prstGeom prst="hexagon">
              <a:avLst>
                <a:gd name="adj" fmla="val 29452"/>
                <a:gd name="vf" fmla="val 115470"/>
              </a:avLst>
            </a:prstGeom>
            <a:solidFill>
              <a:srgbClr val="9AC9F0"/>
            </a:solidFill>
            <a:ln w="6350" algn="ctr">
              <a:noFill/>
              <a:miter lim="800000"/>
              <a:headEnd/>
              <a:tailEnd/>
            </a:ln>
          </p:spPr>
          <p:txBody>
            <a:bodyPr lIns="36000" tIns="0" rIns="36000" bIns="0" anchor="ctr"/>
            <a:lstStyle/>
            <a:p>
              <a:pPr algn="ctr"/>
              <a:endParaRPr lang="ko-KR" altLang="en-US" sz="1500">
                <a:ea typeface="나눔고딕 ExtraBold" pitchFamily="50" charset="-127"/>
              </a:endParaRPr>
            </a:p>
          </p:txBody>
        </p:sp>
        <p:sp>
          <p:nvSpPr>
            <p:cNvPr id="34006" name="Oval 227"/>
            <p:cNvSpPr>
              <a:spLocks noChangeArrowheads="1"/>
            </p:cNvSpPr>
            <p:nvPr/>
          </p:nvSpPr>
          <p:spPr bwMode="auto">
            <a:xfrm>
              <a:off x="3012" y="1518"/>
              <a:ext cx="686" cy="582"/>
            </a:xfrm>
            <a:prstGeom prst="hexagon">
              <a:avLst>
                <a:gd name="adj" fmla="val 29467"/>
                <a:gd name="vf" fmla="val 115470"/>
              </a:avLst>
            </a:prstGeom>
            <a:solidFill>
              <a:schemeClr val="bg1"/>
            </a:solidFill>
            <a:ln w="12700" algn="ctr">
              <a:solidFill>
                <a:srgbClr val="0083C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1500">
                <a:ea typeface="나눔고딕 ExtraBold" pitchFamily="50" charset="-127"/>
              </a:endParaRPr>
            </a:p>
          </p:txBody>
        </p:sp>
      </p:grpSp>
      <p:grpSp>
        <p:nvGrpSpPr>
          <p:cNvPr id="33826" name="Group 169"/>
          <p:cNvGrpSpPr>
            <a:grpSpLocks/>
          </p:cNvGrpSpPr>
          <p:nvPr/>
        </p:nvGrpSpPr>
        <p:grpSpPr bwMode="auto">
          <a:xfrm>
            <a:off x="4832350" y="4664075"/>
            <a:ext cx="1100138" cy="931863"/>
            <a:chOff x="2969" y="1480"/>
            <a:chExt cx="774" cy="657"/>
          </a:xfrm>
        </p:grpSpPr>
        <p:sp>
          <p:nvSpPr>
            <p:cNvPr id="34003" name="Oval 226"/>
            <p:cNvSpPr>
              <a:spLocks noChangeArrowheads="1"/>
            </p:cNvSpPr>
            <p:nvPr/>
          </p:nvSpPr>
          <p:spPr bwMode="auto">
            <a:xfrm>
              <a:off x="2969" y="1480"/>
              <a:ext cx="774" cy="657"/>
            </a:xfrm>
            <a:prstGeom prst="hexagon">
              <a:avLst>
                <a:gd name="adj" fmla="val 29452"/>
                <a:gd name="vf" fmla="val 115470"/>
              </a:avLst>
            </a:prstGeom>
            <a:solidFill>
              <a:srgbClr val="9AC9F0"/>
            </a:solidFill>
            <a:ln w="6350" algn="ctr">
              <a:noFill/>
              <a:miter lim="800000"/>
              <a:headEnd/>
              <a:tailEnd/>
            </a:ln>
          </p:spPr>
          <p:txBody>
            <a:bodyPr lIns="36000" tIns="0" rIns="36000" bIns="0" anchor="ctr"/>
            <a:lstStyle/>
            <a:p>
              <a:pPr algn="ctr"/>
              <a:endParaRPr lang="ko-KR" altLang="en-US" sz="1500">
                <a:ea typeface="나눔고딕 ExtraBold" pitchFamily="50" charset="-127"/>
              </a:endParaRPr>
            </a:p>
          </p:txBody>
        </p:sp>
        <p:sp>
          <p:nvSpPr>
            <p:cNvPr id="34004" name="Oval 227"/>
            <p:cNvSpPr>
              <a:spLocks noChangeArrowheads="1"/>
            </p:cNvSpPr>
            <p:nvPr/>
          </p:nvSpPr>
          <p:spPr bwMode="auto">
            <a:xfrm>
              <a:off x="3012" y="1518"/>
              <a:ext cx="686" cy="582"/>
            </a:xfrm>
            <a:prstGeom prst="hexagon">
              <a:avLst>
                <a:gd name="adj" fmla="val 29467"/>
                <a:gd name="vf" fmla="val 115470"/>
              </a:avLst>
            </a:prstGeom>
            <a:solidFill>
              <a:schemeClr val="bg1"/>
            </a:solidFill>
            <a:ln w="12700" algn="ctr">
              <a:solidFill>
                <a:srgbClr val="0083C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1500">
                <a:ea typeface="나눔고딕 ExtraBold" pitchFamily="50" charset="-127"/>
              </a:endParaRPr>
            </a:p>
          </p:txBody>
        </p:sp>
      </p:grpSp>
      <p:grpSp>
        <p:nvGrpSpPr>
          <p:cNvPr id="33827" name="Group 174"/>
          <p:cNvGrpSpPr>
            <a:grpSpLocks/>
          </p:cNvGrpSpPr>
          <p:nvPr/>
        </p:nvGrpSpPr>
        <p:grpSpPr bwMode="auto">
          <a:xfrm>
            <a:off x="5737225" y="3103563"/>
            <a:ext cx="1100138" cy="931862"/>
            <a:chOff x="2969" y="1480"/>
            <a:chExt cx="774" cy="657"/>
          </a:xfrm>
        </p:grpSpPr>
        <p:sp>
          <p:nvSpPr>
            <p:cNvPr id="34001" name="Oval 226"/>
            <p:cNvSpPr>
              <a:spLocks noChangeArrowheads="1"/>
            </p:cNvSpPr>
            <p:nvPr/>
          </p:nvSpPr>
          <p:spPr bwMode="auto">
            <a:xfrm>
              <a:off x="2969" y="1480"/>
              <a:ext cx="774" cy="657"/>
            </a:xfrm>
            <a:prstGeom prst="hexagon">
              <a:avLst>
                <a:gd name="adj" fmla="val 29452"/>
                <a:gd name="vf" fmla="val 115470"/>
              </a:avLst>
            </a:prstGeom>
            <a:solidFill>
              <a:srgbClr val="9AC9F0"/>
            </a:solidFill>
            <a:ln w="6350" algn="ctr">
              <a:noFill/>
              <a:miter lim="800000"/>
              <a:headEnd/>
              <a:tailEnd/>
            </a:ln>
          </p:spPr>
          <p:txBody>
            <a:bodyPr lIns="36000" tIns="0" rIns="36000" bIns="0" anchor="ctr"/>
            <a:lstStyle/>
            <a:p>
              <a:pPr algn="ctr"/>
              <a:endParaRPr lang="ko-KR" altLang="en-US" sz="1500">
                <a:ea typeface="나눔고딕 ExtraBold" pitchFamily="50" charset="-127"/>
              </a:endParaRPr>
            </a:p>
          </p:txBody>
        </p:sp>
        <p:sp>
          <p:nvSpPr>
            <p:cNvPr id="34002" name="Oval 227"/>
            <p:cNvSpPr>
              <a:spLocks noChangeArrowheads="1"/>
            </p:cNvSpPr>
            <p:nvPr/>
          </p:nvSpPr>
          <p:spPr bwMode="auto">
            <a:xfrm>
              <a:off x="3012" y="1518"/>
              <a:ext cx="686" cy="582"/>
            </a:xfrm>
            <a:prstGeom prst="hexagon">
              <a:avLst>
                <a:gd name="adj" fmla="val 29467"/>
                <a:gd name="vf" fmla="val 115470"/>
              </a:avLst>
            </a:prstGeom>
            <a:solidFill>
              <a:schemeClr val="bg1"/>
            </a:solidFill>
            <a:ln w="12700" algn="ctr">
              <a:solidFill>
                <a:srgbClr val="0083C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1500">
                <a:ea typeface="나눔고딕 ExtraBold" pitchFamily="50" charset="-127"/>
              </a:endParaRPr>
            </a:p>
          </p:txBody>
        </p:sp>
      </p:grpSp>
      <p:grpSp>
        <p:nvGrpSpPr>
          <p:cNvPr id="33828" name="Group 179"/>
          <p:cNvGrpSpPr>
            <a:grpSpLocks/>
          </p:cNvGrpSpPr>
          <p:nvPr/>
        </p:nvGrpSpPr>
        <p:grpSpPr bwMode="auto">
          <a:xfrm>
            <a:off x="5737225" y="4148138"/>
            <a:ext cx="1100138" cy="931862"/>
            <a:chOff x="2969" y="1480"/>
            <a:chExt cx="774" cy="657"/>
          </a:xfrm>
        </p:grpSpPr>
        <p:sp>
          <p:nvSpPr>
            <p:cNvPr id="33999" name="Oval 226"/>
            <p:cNvSpPr>
              <a:spLocks noChangeArrowheads="1"/>
            </p:cNvSpPr>
            <p:nvPr/>
          </p:nvSpPr>
          <p:spPr bwMode="auto">
            <a:xfrm>
              <a:off x="2969" y="1480"/>
              <a:ext cx="774" cy="657"/>
            </a:xfrm>
            <a:prstGeom prst="hexagon">
              <a:avLst>
                <a:gd name="adj" fmla="val 29452"/>
                <a:gd name="vf" fmla="val 115470"/>
              </a:avLst>
            </a:prstGeom>
            <a:solidFill>
              <a:srgbClr val="9AC9F0"/>
            </a:solidFill>
            <a:ln w="6350" algn="ctr">
              <a:noFill/>
              <a:miter lim="800000"/>
              <a:headEnd/>
              <a:tailEnd/>
            </a:ln>
          </p:spPr>
          <p:txBody>
            <a:bodyPr lIns="36000" tIns="0" rIns="36000" bIns="0" anchor="ctr"/>
            <a:lstStyle/>
            <a:p>
              <a:pPr algn="ctr"/>
              <a:endParaRPr lang="ko-KR" altLang="en-US" sz="1500">
                <a:ea typeface="나눔고딕 ExtraBold" pitchFamily="50" charset="-127"/>
              </a:endParaRPr>
            </a:p>
          </p:txBody>
        </p:sp>
        <p:sp>
          <p:nvSpPr>
            <p:cNvPr id="34000" name="Oval 227"/>
            <p:cNvSpPr>
              <a:spLocks noChangeArrowheads="1"/>
            </p:cNvSpPr>
            <p:nvPr/>
          </p:nvSpPr>
          <p:spPr bwMode="auto">
            <a:xfrm>
              <a:off x="3012" y="1518"/>
              <a:ext cx="686" cy="582"/>
            </a:xfrm>
            <a:prstGeom prst="hexagon">
              <a:avLst>
                <a:gd name="adj" fmla="val 29467"/>
                <a:gd name="vf" fmla="val 115470"/>
              </a:avLst>
            </a:prstGeom>
            <a:solidFill>
              <a:schemeClr val="bg1"/>
            </a:solidFill>
            <a:ln w="12700" algn="ctr">
              <a:solidFill>
                <a:srgbClr val="0083C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1500">
                <a:ea typeface="나눔고딕 ExtraBold" pitchFamily="50" charset="-127"/>
              </a:endParaRPr>
            </a:p>
          </p:txBody>
        </p:sp>
      </p:grpSp>
      <p:pic>
        <p:nvPicPr>
          <p:cNvPr id="33829" name="그림 239" descr="foamtender_thl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6" t="21751" r="2994" b="22655"/>
          <a:stretch>
            <a:fillRect/>
          </a:stretch>
        </p:blipFill>
        <p:spPr bwMode="auto">
          <a:xfrm>
            <a:off x="5145088" y="3003550"/>
            <a:ext cx="5270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30" name="그림 264" descr="jkIFV-1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618" t="26669" r="4681" b="4546"/>
          <a:stretch>
            <a:fillRect/>
          </a:stretch>
        </p:blipFill>
        <p:spPr bwMode="auto">
          <a:xfrm>
            <a:off x="6010275" y="3529013"/>
            <a:ext cx="5429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31" name="Picture 195" descr="towe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18113" y="4016375"/>
            <a:ext cx="2952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832" name="Group 204"/>
          <p:cNvGrpSpPr>
            <a:grpSpLocks/>
          </p:cNvGrpSpPr>
          <p:nvPr/>
        </p:nvGrpSpPr>
        <p:grpSpPr bwMode="auto">
          <a:xfrm>
            <a:off x="5116513" y="5145088"/>
            <a:ext cx="511175" cy="323850"/>
            <a:chOff x="1282" y="2242"/>
            <a:chExt cx="816" cy="384"/>
          </a:xfrm>
        </p:grpSpPr>
        <p:sp>
          <p:nvSpPr>
            <p:cNvPr id="33908" name="AutoShape 205"/>
            <p:cNvSpPr>
              <a:spLocks noChangeArrowheads="1" noTextEdit="1"/>
            </p:cNvSpPr>
            <p:nvPr/>
          </p:nvSpPr>
          <p:spPr bwMode="auto">
            <a:xfrm>
              <a:off x="1282" y="2242"/>
              <a:ext cx="81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09" name="Freeform 206"/>
            <p:cNvSpPr>
              <a:spLocks/>
            </p:cNvSpPr>
            <p:nvPr/>
          </p:nvSpPr>
          <p:spPr bwMode="auto">
            <a:xfrm>
              <a:off x="1840" y="2283"/>
              <a:ext cx="20" cy="18"/>
            </a:xfrm>
            <a:custGeom>
              <a:avLst/>
              <a:gdLst>
                <a:gd name="T0" fmla="*/ 20 w 80"/>
                <a:gd name="T1" fmla="*/ 12 h 106"/>
                <a:gd name="T2" fmla="*/ 9 w 80"/>
                <a:gd name="T3" fmla="*/ 1 h 106"/>
                <a:gd name="T4" fmla="*/ 9 w 80"/>
                <a:gd name="T5" fmla="*/ 1 h 106"/>
                <a:gd name="T6" fmla="*/ 8 w 80"/>
                <a:gd name="T7" fmla="*/ 1 h 106"/>
                <a:gd name="T8" fmla="*/ 7 w 80"/>
                <a:gd name="T9" fmla="*/ 0 h 106"/>
                <a:gd name="T10" fmla="*/ 6 w 80"/>
                <a:gd name="T11" fmla="*/ 0 h 106"/>
                <a:gd name="T12" fmla="*/ 5 w 80"/>
                <a:gd name="T13" fmla="*/ 0 h 106"/>
                <a:gd name="T14" fmla="*/ 5 w 80"/>
                <a:gd name="T15" fmla="*/ 0 h 106"/>
                <a:gd name="T16" fmla="*/ 4 w 80"/>
                <a:gd name="T17" fmla="*/ 0 h 106"/>
                <a:gd name="T18" fmla="*/ 3 w 80"/>
                <a:gd name="T19" fmla="*/ 1 h 106"/>
                <a:gd name="T20" fmla="*/ 2 w 80"/>
                <a:gd name="T21" fmla="*/ 2 h 106"/>
                <a:gd name="T22" fmla="*/ 1 w 80"/>
                <a:gd name="T23" fmla="*/ 3 h 106"/>
                <a:gd name="T24" fmla="*/ 1 w 80"/>
                <a:gd name="T25" fmla="*/ 4 h 106"/>
                <a:gd name="T26" fmla="*/ 0 w 80"/>
                <a:gd name="T27" fmla="*/ 6 h 106"/>
                <a:gd name="T28" fmla="*/ 0 w 80"/>
                <a:gd name="T29" fmla="*/ 7 h 106"/>
                <a:gd name="T30" fmla="*/ 0 w 80"/>
                <a:gd name="T31" fmla="*/ 9 h 106"/>
                <a:gd name="T32" fmla="*/ 1 w 80"/>
                <a:gd name="T33" fmla="*/ 10 h 106"/>
                <a:gd name="T34" fmla="*/ 1 w 80"/>
                <a:gd name="T35" fmla="*/ 11 h 106"/>
                <a:gd name="T36" fmla="*/ 7 w 80"/>
                <a:gd name="T37" fmla="*/ 18 h 106"/>
                <a:gd name="T38" fmla="*/ 20 w 80"/>
                <a:gd name="T39" fmla="*/ 12 h 106"/>
                <a:gd name="T40" fmla="*/ 20 w 80"/>
                <a:gd name="T41" fmla="*/ 12 h 106"/>
                <a:gd name="T42" fmla="*/ 20 w 80"/>
                <a:gd name="T43" fmla="*/ 12 h 1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0"/>
                <a:gd name="T67" fmla="*/ 0 h 106"/>
                <a:gd name="T68" fmla="*/ 80 w 80"/>
                <a:gd name="T69" fmla="*/ 106 h 1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0" h="106">
                  <a:moveTo>
                    <a:pt x="80" y="68"/>
                  </a:moveTo>
                  <a:lnTo>
                    <a:pt x="37" y="6"/>
                  </a:lnTo>
                  <a:lnTo>
                    <a:pt x="35" y="5"/>
                  </a:lnTo>
                  <a:lnTo>
                    <a:pt x="33" y="3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3" y="4"/>
                  </a:lnTo>
                  <a:lnTo>
                    <a:pt x="8" y="9"/>
                  </a:lnTo>
                  <a:lnTo>
                    <a:pt x="5" y="18"/>
                  </a:lnTo>
                  <a:lnTo>
                    <a:pt x="2" y="26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0" y="51"/>
                  </a:lnTo>
                  <a:lnTo>
                    <a:pt x="2" y="60"/>
                  </a:lnTo>
                  <a:lnTo>
                    <a:pt x="5" y="67"/>
                  </a:lnTo>
                  <a:lnTo>
                    <a:pt x="27" y="106"/>
                  </a:lnTo>
                  <a:lnTo>
                    <a:pt x="80" y="68"/>
                  </a:lnTo>
                  <a:close/>
                </a:path>
              </a:pathLst>
            </a:custGeom>
            <a:solidFill>
              <a:srgbClr val="ECF3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10" name="Freeform 207"/>
            <p:cNvSpPr>
              <a:spLocks/>
            </p:cNvSpPr>
            <p:nvPr/>
          </p:nvSpPr>
          <p:spPr bwMode="auto">
            <a:xfrm>
              <a:off x="1843" y="2283"/>
              <a:ext cx="14" cy="13"/>
            </a:xfrm>
            <a:custGeom>
              <a:avLst/>
              <a:gdLst>
                <a:gd name="T0" fmla="*/ 14 w 56"/>
                <a:gd name="T1" fmla="*/ 12 h 75"/>
                <a:gd name="T2" fmla="*/ 3 w 56"/>
                <a:gd name="T3" fmla="*/ 1 h 75"/>
                <a:gd name="T4" fmla="*/ 3 w 56"/>
                <a:gd name="T5" fmla="*/ 0 h 75"/>
                <a:gd name="T6" fmla="*/ 3 w 56"/>
                <a:gd name="T7" fmla="*/ 0 h 75"/>
                <a:gd name="T8" fmla="*/ 2 w 56"/>
                <a:gd name="T9" fmla="*/ 0 h 75"/>
                <a:gd name="T10" fmla="*/ 2 w 56"/>
                <a:gd name="T11" fmla="*/ 0 h 75"/>
                <a:gd name="T12" fmla="*/ 1 w 56"/>
                <a:gd name="T13" fmla="*/ 1 h 75"/>
                <a:gd name="T14" fmla="*/ 0 w 56"/>
                <a:gd name="T15" fmla="*/ 1 h 75"/>
                <a:gd name="T16" fmla="*/ 0 w 56"/>
                <a:gd name="T17" fmla="*/ 2 h 75"/>
                <a:gd name="T18" fmla="*/ 0 w 56"/>
                <a:gd name="T19" fmla="*/ 2 h 75"/>
                <a:gd name="T20" fmla="*/ 0 w 56"/>
                <a:gd name="T21" fmla="*/ 3 h 75"/>
                <a:gd name="T22" fmla="*/ 0 w 56"/>
                <a:gd name="T23" fmla="*/ 3 h 75"/>
                <a:gd name="T24" fmla="*/ 0 w 56"/>
                <a:gd name="T25" fmla="*/ 4 h 75"/>
                <a:gd name="T26" fmla="*/ 0 w 56"/>
                <a:gd name="T27" fmla="*/ 4 h 75"/>
                <a:gd name="T28" fmla="*/ 9 w 56"/>
                <a:gd name="T29" fmla="*/ 13 h 75"/>
                <a:gd name="T30" fmla="*/ 14 w 56"/>
                <a:gd name="T31" fmla="*/ 12 h 75"/>
                <a:gd name="T32" fmla="*/ 14 w 56"/>
                <a:gd name="T33" fmla="*/ 12 h 75"/>
                <a:gd name="T34" fmla="*/ 14 w 56"/>
                <a:gd name="T35" fmla="*/ 12 h 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6"/>
                <a:gd name="T55" fmla="*/ 0 h 75"/>
                <a:gd name="T56" fmla="*/ 56 w 56"/>
                <a:gd name="T57" fmla="*/ 75 h 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6" h="75">
                  <a:moveTo>
                    <a:pt x="56" y="69"/>
                  </a:moveTo>
                  <a:lnTo>
                    <a:pt x="13" y="3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6" y="2"/>
                  </a:lnTo>
                  <a:lnTo>
                    <a:pt x="3" y="4"/>
                  </a:lnTo>
                  <a:lnTo>
                    <a:pt x="1" y="6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37" y="75"/>
                  </a:lnTo>
                  <a:lnTo>
                    <a:pt x="56" y="69"/>
                  </a:lnTo>
                  <a:close/>
                </a:path>
              </a:pathLst>
            </a:custGeom>
            <a:solidFill>
              <a:srgbClr val="13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11" name="Freeform 208"/>
            <p:cNvSpPr>
              <a:spLocks/>
            </p:cNvSpPr>
            <p:nvPr/>
          </p:nvSpPr>
          <p:spPr bwMode="auto">
            <a:xfrm>
              <a:off x="1847" y="2294"/>
              <a:ext cx="13" cy="98"/>
            </a:xfrm>
            <a:custGeom>
              <a:avLst/>
              <a:gdLst>
                <a:gd name="T0" fmla="*/ 0 w 54"/>
                <a:gd name="T1" fmla="*/ 98 h 586"/>
                <a:gd name="T2" fmla="*/ 13 w 54"/>
                <a:gd name="T3" fmla="*/ 98 h 586"/>
                <a:gd name="T4" fmla="*/ 13 w 54"/>
                <a:gd name="T5" fmla="*/ 1 h 586"/>
                <a:gd name="T6" fmla="*/ 13 w 54"/>
                <a:gd name="T7" fmla="*/ 0 h 586"/>
                <a:gd name="T8" fmla="*/ 11 w 54"/>
                <a:gd name="T9" fmla="*/ 0 h 586"/>
                <a:gd name="T10" fmla="*/ 9 w 54"/>
                <a:gd name="T11" fmla="*/ 1 h 586"/>
                <a:gd name="T12" fmla="*/ 7 w 54"/>
                <a:gd name="T13" fmla="*/ 1 h 586"/>
                <a:gd name="T14" fmla="*/ 4 w 54"/>
                <a:gd name="T15" fmla="*/ 3 h 586"/>
                <a:gd name="T16" fmla="*/ 2 w 54"/>
                <a:gd name="T17" fmla="*/ 4 h 586"/>
                <a:gd name="T18" fmla="*/ 0 w 54"/>
                <a:gd name="T19" fmla="*/ 5 h 586"/>
                <a:gd name="T20" fmla="*/ 0 w 54"/>
                <a:gd name="T21" fmla="*/ 7 h 586"/>
                <a:gd name="T22" fmla="*/ 0 w 54"/>
                <a:gd name="T23" fmla="*/ 98 h 586"/>
                <a:gd name="T24" fmla="*/ 0 w 54"/>
                <a:gd name="T25" fmla="*/ 98 h 5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586"/>
                <a:gd name="T41" fmla="*/ 54 w 54"/>
                <a:gd name="T42" fmla="*/ 586 h 5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586">
                  <a:moveTo>
                    <a:pt x="0" y="586"/>
                  </a:moveTo>
                  <a:lnTo>
                    <a:pt x="54" y="586"/>
                  </a:lnTo>
                  <a:lnTo>
                    <a:pt x="54" y="8"/>
                  </a:lnTo>
                  <a:lnTo>
                    <a:pt x="52" y="2"/>
                  </a:lnTo>
                  <a:lnTo>
                    <a:pt x="45" y="0"/>
                  </a:lnTo>
                  <a:lnTo>
                    <a:pt x="37" y="4"/>
                  </a:lnTo>
                  <a:lnTo>
                    <a:pt x="27" y="8"/>
                  </a:lnTo>
                  <a:lnTo>
                    <a:pt x="17" y="15"/>
                  </a:lnTo>
                  <a:lnTo>
                    <a:pt x="9" y="23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0" y="586"/>
                  </a:lnTo>
                  <a:close/>
                </a:path>
              </a:pathLst>
            </a:custGeom>
            <a:solidFill>
              <a:srgbClr val="ECF3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12" name="Freeform 209"/>
            <p:cNvSpPr>
              <a:spLocks/>
            </p:cNvSpPr>
            <p:nvPr/>
          </p:nvSpPr>
          <p:spPr bwMode="auto">
            <a:xfrm>
              <a:off x="1852" y="2295"/>
              <a:ext cx="5" cy="97"/>
            </a:xfrm>
            <a:custGeom>
              <a:avLst/>
              <a:gdLst>
                <a:gd name="T0" fmla="*/ 0 w 19"/>
                <a:gd name="T1" fmla="*/ 97 h 584"/>
                <a:gd name="T2" fmla="*/ 5 w 19"/>
                <a:gd name="T3" fmla="*/ 97 h 584"/>
                <a:gd name="T4" fmla="*/ 5 w 19"/>
                <a:gd name="T5" fmla="*/ 0 h 584"/>
                <a:gd name="T6" fmla="*/ 0 w 19"/>
                <a:gd name="T7" fmla="*/ 2 h 584"/>
                <a:gd name="T8" fmla="*/ 0 w 19"/>
                <a:gd name="T9" fmla="*/ 97 h 584"/>
                <a:gd name="T10" fmla="*/ 0 w 19"/>
                <a:gd name="T11" fmla="*/ 97 h 5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584"/>
                <a:gd name="T20" fmla="*/ 19 w 19"/>
                <a:gd name="T21" fmla="*/ 584 h 5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584">
                  <a:moveTo>
                    <a:pt x="0" y="584"/>
                  </a:moveTo>
                  <a:lnTo>
                    <a:pt x="19" y="584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0" y="584"/>
                  </a:lnTo>
                  <a:close/>
                </a:path>
              </a:pathLst>
            </a:custGeom>
            <a:solidFill>
              <a:srgbClr val="13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13" name="Freeform 210"/>
            <p:cNvSpPr>
              <a:spLocks/>
            </p:cNvSpPr>
            <p:nvPr/>
          </p:nvSpPr>
          <p:spPr bwMode="auto">
            <a:xfrm>
              <a:off x="1820" y="2573"/>
              <a:ext cx="182" cy="26"/>
            </a:xfrm>
            <a:custGeom>
              <a:avLst/>
              <a:gdLst>
                <a:gd name="T0" fmla="*/ 178 w 728"/>
                <a:gd name="T1" fmla="*/ 5 h 158"/>
                <a:gd name="T2" fmla="*/ 174 w 728"/>
                <a:gd name="T3" fmla="*/ 7 h 158"/>
                <a:gd name="T4" fmla="*/ 170 w 728"/>
                <a:gd name="T5" fmla="*/ 10 h 158"/>
                <a:gd name="T6" fmla="*/ 166 w 728"/>
                <a:gd name="T7" fmla="*/ 14 h 158"/>
                <a:gd name="T8" fmla="*/ 163 w 728"/>
                <a:gd name="T9" fmla="*/ 17 h 158"/>
                <a:gd name="T10" fmla="*/ 156 w 728"/>
                <a:gd name="T11" fmla="*/ 19 h 158"/>
                <a:gd name="T12" fmla="*/ 145 w 728"/>
                <a:gd name="T13" fmla="*/ 19 h 158"/>
                <a:gd name="T14" fmla="*/ 133 w 728"/>
                <a:gd name="T15" fmla="*/ 18 h 158"/>
                <a:gd name="T16" fmla="*/ 121 w 728"/>
                <a:gd name="T17" fmla="*/ 18 h 158"/>
                <a:gd name="T18" fmla="*/ 110 w 728"/>
                <a:gd name="T19" fmla="*/ 18 h 158"/>
                <a:gd name="T20" fmla="*/ 98 w 728"/>
                <a:gd name="T21" fmla="*/ 20 h 158"/>
                <a:gd name="T22" fmla="*/ 95 w 728"/>
                <a:gd name="T23" fmla="*/ 17 h 158"/>
                <a:gd name="T24" fmla="*/ 92 w 728"/>
                <a:gd name="T25" fmla="*/ 14 h 158"/>
                <a:gd name="T26" fmla="*/ 87 w 728"/>
                <a:gd name="T27" fmla="*/ 12 h 158"/>
                <a:gd name="T28" fmla="*/ 76 w 728"/>
                <a:gd name="T29" fmla="*/ 13 h 158"/>
                <a:gd name="T30" fmla="*/ 66 w 728"/>
                <a:gd name="T31" fmla="*/ 16 h 158"/>
                <a:gd name="T32" fmla="*/ 55 w 728"/>
                <a:gd name="T33" fmla="*/ 19 h 158"/>
                <a:gd name="T34" fmla="*/ 45 w 728"/>
                <a:gd name="T35" fmla="*/ 22 h 158"/>
                <a:gd name="T36" fmla="*/ 34 w 728"/>
                <a:gd name="T37" fmla="*/ 25 h 158"/>
                <a:gd name="T38" fmla="*/ 30 w 728"/>
                <a:gd name="T39" fmla="*/ 25 h 158"/>
                <a:gd name="T40" fmla="*/ 24 w 728"/>
                <a:gd name="T41" fmla="*/ 25 h 158"/>
                <a:gd name="T42" fmla="*/ 21 w 728"/>
                <a:gd name="T43" fmla="*/ 25 h 158"/>
                <a:gd name="T44" fmla="*/ 17 w 728"/>
                <a:gd name="T45" fmla="*/ 26 h 158"/>
                <a:gd name="T46" fmla="*/ 13 w 728"/>
                <a:gd name="T47" fmla="*/ 26 h 158"/>
                <a:gd name="T48" fmla="*/ 8 w 728"/>
                <a:gd name="T49" fmla="*/ 26 h 158"/>
                <a:gd name="T50" fmla="*/ 5 w 728"/>
                <a:gd name="T51" fmla="*/ 26 h 158"/>
                <a:gd name="T52" fmla="*/ 2 w 728"/>
                <a:gd name="T53" fmla="*/ 25 h 158"/>
                <a:gd name="T54" fmla="*/ 0 w 728"/>
                <a:gd name="T55" fmla="*/ 20 h 158"/>
                <a:gd name="T56" fmla="*/ 2 w 728"/>
                <a:gd name="T57" fmla="*/ 13 h 158"/>
                <a:gd name="T58" fmla="*/ 5 w 728"/>
                <a:gd name="T59" fmla="*/ 6 h 158"/>
                <a:gd name="T60" fmla="*/ 20 w 728"/>
                <a:gd name="T61" fmla="*/ 6 h 158"/>
                <a:gd name="T62" fmla="*/ 36 w 728"/>
                <a:gd name="T63" fmla="*/ 6 h 158"/>
                <a:gd name="T64" fmla="*/ 52 w 728"/>
                <a:gd name="T65" fmla="*/ 6 h 158"/>
                <a:gd name="T66" fmla="*/ 68 w 728"/>
                <a:gd name="T67" fmla="*/ 6 h 158"/>
                <a:gd name="T68" fmla="*/ 84 w 728"/>
                <a:gd name="T69" fmla="*/ 6 h 158"/>
                <a:gd name="T70" fmla="*/ 99 w 728"/>
                <a:gd name="T71" fmla="*/ 5 h 158"/>
                <a:gd name="T72" fmla="*/ 115 w 728"/>
                <a:gd name="T73" fmla="*/ 5 h 158"/>
                <a:gd name="T74" fmla="*/ 131 w 728"/>
                <a:gd name="T75" fmla="*/ 4 h 158"/>
                <a:gd name="T76" fmla="*/ 146 w 728"/>
                <a:gd name="T77" fmla="*/ 3 h 158"/>
                <a:gd name="T78" fmla="*/ 161 w 728"/>
                <a:gd name="T79" fmla="*/ 1 h 158"/>
                <a:gd name="T80" fmla="*/ 174 w 728"/>
                <a:gd name="T81" fmla="*/ 0 h 158"/>
                <a:gd name="T82" fmla="*/ 178 w 728"/>
                <a:gd name="T83" fmla="*/ 1 h 158"/>
                <a:gd name="T84" fmla="*/ 182 w 728"/>
                <a:gd name="T85" fmla="*/ 3 h 158"/>
                <a:gd name="T86" fmla="*/ 182 w 728"/>
                <a:gd name="T87" fmla="*/ 3 h 1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8"/>
                <a:gd name="T133" fmla="*/ 0 h 158"/>
                <a:gd name="T134" fmla="*/ 728 w 728"/>
                <a:gd name="T135" fmla="*/ 158 h 1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8" h="158">
                  <a:moveTo>
                    <a:pt x="728" y="20"/>
                  </a:moveTo>
                  <a:lnTo>
                    <a:pt x="719" y="24"/>
                  </a:lnTo>
                  <a:lnTo>
                    <a:pt x="713" y="28"/>
                  </a:lnTo>
                  <a:lnTo>
                    <a:pt x="705" y="33"/>
                  </a:lnTo>
                  <a:lnTo>
                    <a:pt x="699" y="38"/>
                  </a:lnTo>
                  <a:lnTo>
                    <a:pt x="694" y="43"/>
                  </a:lnTo>
                  <a:lnTo>
                    <a:pt x="688" y="49"/>
                  </a:lnTo>
                  <a:lnTo>
                    <a:pt x="683" y="56"/>
                  </a:lnTo>
                  <a:lnTo>
                    <a:pt x="679" y="63"/>
                  </a:lnTo>
                  <a:lnTo>
                    <a:pt x="673" y="69"/>
                  </a:lnTo>
                  <a:lnTo>
                    <a:pt x="670" y="76"/>
                  </a:lnTo>
                  <a:lnTo>
                    <a:pt x="665" y="83"/>
                  </a:lnTo>
                  <a:lnTo>
                    <a:pt x="661" y="88"/>
                  </a:lnTo>
                  <a:lnTo>
                    <a:pt x="656" y="95"/>
                  </a:lnTo>
                  <a:lnTo>
                    <a:pt x="651" y="102"/>
                  </a:lnTo>
                  <a:lnTo>
                    <a:pt x="645" y="109"/>
                  </a:lnTo>
                  <a:lnTo>
                    <a:pt x="640" y="116"/>
                  </a:lnTo>
                  <a:lnTo>
                    <a:pt x="625" y="115"/>
                  </a:lnTo>
                  <a:lnTo>
                    <a:pt x="610" y="115"/>
                  </a:lnTo>
                  <a:lnTo>
                    <a:pt x="594" y="114"/>
                  </a:lnTo>
                  <a:lnTo>
                    <a:pt x="578" y="113"/>
                  </a:lnTo>
                  <a:lnTo>
                    <a:pt x="562" y="112"/>
                  </a:lnTo>
                  <a:lnTo>
                    <a:pt x="547" y="110"/>
                  </a:lnTo>
                  <a:lnTo>
                    <a:pt x="531" y="109"/>
                  </a:lnTo>
                  <a:lnTo>
                    <a:pt x="515" y="108"/>
                  </a:lnTo>
                  <a:lnTo>
                    <a:pt x="500" y="108"/>
                  </a:lnTo>
                  <a:lnTo>
                    <a:pt x="484" y="107"/>
                  </a:lnTo>
                  <a:lnTo>
                    <a:pt x="469" y="108"/>
                  </a:lnTo>
                  <a:lnTo>
                    <a:pt x="454" y="109"/>
                  </a:lnTo>
                  <a:lnTo>
                    <a:pt x="439" y="110"/>
                  </a:lnTo>
                  <a:lnTo>
                    <a:pt x="423" y="113"/>
                  </a:lnTo>
                  <a:lnTo>
                    <a:pt x="409" y="116"/>
                  </a:lnTo>
                  <a:lnTo>
                    <a:pt x="394" y="121"/>
                  </a:lnTo>
                  <a:lnTo>
                    <a:pt x="390" y="118"/>
                  </a:lnTo>
                  <a:lnTo>
                    <a:pt x="386" y="113"/>
                  </a:lnTo>
                  <a:lnTo>
                    <a:pt x="382" y="106"/>
                  </a:lnTo>
                  <a:lnTo>
                    <a:pt x="379" y="99"/>
                  </a:lnTo>
                  <a:lnTo>
                    <a:pt x="375" y="91"/>
                  </a:lnTo>
                  <a:lnTo>
                    <a:pt x="370" y="84"/>
                  </a:lnTo>
                  <a:lnTo>
                    <a:pt x="367" y="76"/>
                  </a:lnTo>
                  <a:lnTo>
                    <a:pt x="363" y="71"/>
                  </a:lnTo>
                  <a:lnTo>
                    <a:pt x="348" y="72"/>
                  </a:lnTo>
                  <a:lnTo>
                    <a:pt x="333" y="73"/>
                  </a:lnTo>
                  <a:lnTo>
                    <a:pt x="319" y="77"/>
                  </a:lnTo>
                  <a:lnTo>
                    <a:pt x="304" y="80"/>
                  </a:lnTo>
                  <a:lnTo>
                    <a:pt x="290" y="86"/>
                  </a:lnTo>
                  <a:lnTo>
                    <a:pt x="276" y="92"/>
                  </a:lnTo>
                  <a:lnTo>
                    <a:pt x="262" y="98"/>
                  </a:lnTo>
                  <a:lnTo>
                    <a:pt x="248" y="105"/>
                  </a:lnTo>
                  <a:lnTo>
                    <a:pt x="234" y="110"/>
                  </a:lnTo>
                  <a:lnTo>
                    <a:pt x="222" y="117"/>
                  </a:lnTo>
                  <a:lnTo>
                    <a:pt x="208" y="123"/>
                  </a:lnTo>
                  <a:lnTo>
                    <a:pt x="194" y="130"/>
                  </a:lnTo>
                  <a:lnTo>
                    <a:pt x="180" y="136"/>
                  </a:lnTo>
                  <a:lnTo>
                    <a:pt x="166" y="140"/>
                  </a:lnTo>
                  <a:lnTo>
                    <a:pt x="152" y="145"/>
                  </a:lnTo>
                  <a:lnTo>
                    <a:pt x="137" y="149"/>
                  </a:lnTo>
                  <a:lnTo>
                    <a:pt x="133" y="149"/>
                  </a:lnTo>
                  <a:lnTo>
                    <a:pt x="126" y="150"/>
                  </a:lnTo>
                  <a:lnTo>
                    <a:pt x="119" y="151"/>
                  </a:lnTo>
                  <a:lnTo>
                    <a:pt x="111" y="152"/>
                  </a:lnTo>
                  <a:lnTo>
                    <a:pt x="104" y="153"/>
                  </a:lnTo>
                  <a:lnTo>
                    <a:pt x="96" y="153"/>
                  </a:lnTo>
                  <a:lnTo>
                    <a:pt x="91" y="154"/>
                  </a:lnTo>
                  <a:lnTo>
                    <a:pt x="86" y="154"/>
                  </a:lnTo>
                  <a:lnTo>
                    <a:pt x="82" y="154"/>
                  </a:lnTo>
                  <a:lnTo>
                    <a:pt x="78" y="154"/>
                  </a:lnTo>
                  <a:lnTo>
                    <a:pt x="74" y="155"/>
                  </a:lnTo>
                  <a:lnTo>
                    <a:pt x="69" y="155"/>
                  </a:lnTo>
                  <a:lnTo>
                    <a:pt x="63" y="155"/>
                  </a:lnTo>
                  <a:lnTo>
                    <a:pt x="57" y="155"/>
                  </a:lnTo>
                  <a:lnTo>
                    <a:pt x="51" y="157"/>
                  </a:lnTo>
                  <a:lnTo>
                    <a:pt x="45" y="157"/>
                  </a:lnTo>
                  <a:lnTo>
                    <a:pt x="40" y="158"/>
                  </a:lnTo>
                  <a:lnTo>
                    <a:pt x="33" y="158"/>
                  </a:lnTo>
                  <a:lnTo>
                    <a:pt x="28" y="158"/>
                  </a:lnTo>
                  <a:lnTo>
                    <a:pt x="23" y="158"/>
                  </a:lnTo>
                  <a:lnTo>
                    <a:pt x="18" y="157"/>
                  </a:lnTo>
                  <a:lnTo>
                    <a:pt x="14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3" y="149"/>
                  </a:lnTo>
                  <a:lnTo>
                    <a:pt x="1" y="138"/>
                  </a:lnTo>
                  <a:lnTo>
                    <a:pt x="0" y="123"/>
                  </a:lnTo>
                  <a:lnTo>
                    <a:pt x="1" y="108"/>
                  </a:lnTo>
                  <a:lnTo>
                    <a:pt x="3" y="92"/>
                  </a:lnTo>
                  <a:lnTo>
                    <a:pt x="8" y="76"/>
                  </a:lnTo>
                  <a:lnTo>
                    <a:pt x="11" y="61"/>
                  </a:lnTo>
                  <a:lnTo>
                    <a:pt x="15" y="48"/>
                  </a:lnTo>
                  <a:lnTo>
                    <a:pt x="19" y="38"/>
                  </a:lnTo>
                  <a:lnTo>
                    <a:pt x="40" y="38"/>
                  </a:lnTo>
                  <a:lnTo>
                    <a:pt x="60" y="38"/>
                  </a:lnTo>
                  <a:lnTo>
                    <a:pt x="81" y="38"/>
                  </a:lnTo>
                  <a:lnTo>
                    <a:pt x="103" y="38"/>
                  </a:lnTo>
                  <a:lnTo>
                    <a:pt x="123" y="38"/>
                  </a:lnTo>
                  <a:lnTo>
                    <a:pt x="143" y="38"/>
                  </a:lnTo>
                  <a:lnTo>
                    <a:pt x="166" y="38"/>
                  </a:lnTo>
                  <a:lnTo>
                    <a:pt x="186" y="38"/>
                  </a:lnTo>
                  <a:lnTo>
                    <a:pt x="208" y="38"/>
                  </a:lnTo>
                  <a:lnTo>
                    <a:pt x="228" y="38"/>
                  </a:lnTo>
                  <a:lnTo>
                    <a:pt x="249" y="38"/>
                  </a:lnTo>
                  <a:lnTo>
                    <a:pt x="271" y="38"/>
                  </a:lnTo>
                  <a:lnTo>
                    <a:pt x="291" y="36"/>
                  </a:lnTo>
                  <a:lnTo>
                    <a:pt x="313" y="36"/>
                  </a:lnTo>
                  <a:lnTo>
                    <a:pt x="334" y="35"/>
                  </a:lnTo>
                  <a:lnTo>
                    <a:pt x="355" y="35"/>
                  </a:lnTo>
                  <a:lnTo>
                    <a:pt x="376" y="34"/>
                  </a:lnTo>
                  <a:lnTo>
                    <a:pt x="397" y="33"/>
                  </a:lnTo>
                  <a:lnTo>
                    <a:pt x="419" y="33"/>
                  </a:lnTo>
                  <a:lnTo>
                    <a:pt x="439" y="31"/>
                  </a:lnTo>
                  <a:lnTo>
                    <a:pt x="459" y="30"/>
                  </a:lnTo>
                  <a:lnTo>
                    <a:pt x="481" y="28"/>
                  </a:lnTo>
                  <a:lnTo>
                    <a:pt x="502" y="26"/>
                  </a:lnTo>
                  <a:lnTo>
                    <a:pt x="522" y="24"/>
                  </a:lnTo>
                  <a:lnTo>
                    <a:pt x="543" y="21"/>
                  </a:lnTo>
                  <a:lnTo>
                    <a:pt x="564" y="19"/>
                  </a:lnTo>
                  <a:lnTo>
                    <a:pt x="584" y="17"/>
                  </a:lnTo>
                  <a:lnTo>
                    <a:pt x="606" y="13"/>
                  </a:lnTo>
                  <a:lnTo>
                    <a:pt x="626" y="10"/>
                  </a:lnTo>
                  <a:lnTo>
                    <a:pt x="645" y="6"/>
                  </a:lnTo>
                  <a:lnTo>
                    <a:pt x="667" y="3"/>
                  </a:lnTo>
                  <a:lnTo>
                    <a:pt x="686" y="0"/>
                  </a:lnTo>
                  <a:lnTo>
                    <a:pt x="694" y="0"/>
                  </a:lnTo>
                  <a:lnTo>
                    <a:pt x="700" y="0"/>
                  </a:lnTo>
                  <a:lnTo>
                    <a:pt x="706" y="2"/>
                  </a:lnTo>
                  <a:lnTo>
                    <a:pt x="713" y="4"/>
                  </a:lnTo>
                  <a:lnTo>
                    <a:pt x="719" y="6"/>
                  </a:lnTo>
                  <a:lnTo>
                    <a:pt x="724" y="11"/>
                  </a:lnTo>
                  <a:lnTo>
                    <a:pt x="727" y="16"/>
                  </a:lnTo>
                  <a:lnTo>
                    <a:pt x="728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14" name="Freeform 211"/>
            <p:cNvSpPr>
              <a:spLocks/>
            </p:cNvSpPr>
            <p:nvPr/>
          </p:nvSpPr>
          <p:spPr bwMode="auto">
            <a:xfrm>
              <a:off x="1288" y="2483"/>
              <a:ext cx="299" cy="70"/>
            </a:xfrm>
            <a:custGeom>
              <a:avLst/>
              <a:gdLst>
                <a:gd name="T0" fmla="*/ 299 w 1193"/>
                <a:gd name="T1" fmla="*/ 0 h 423"/>
                <a:gd name="T2" fmla="*/ 154 w 1193"/>
                <a:gd name="T3" fmla="*/ 54 h 423"/>
                <a:gd name="T4" fmla="*/ 151 w 1193"/>
                <a:gd name="T5" fmla="*/ 53 h 423"/>
                <a:gd name="T6" fmla="*/ 148 w 1193"/>
                <a:gd name="T7" fmla="*/ 53 h 423"/>
                <a:gd name="T8" fmla="*/ 144 w 1193"/>
                <a:gd name="T9" fmla="*/ 52 h 423"/>
                <a:gd name="T10" fmla="*/ 141 w 1193"/>
                <a:gd name="T11" fmla="*/ 52 h 423"/>
                <a:gd name="T12" fmla="*/ 138 w 1193"/>
                <a:gd name="T13" fmla="*/ 53 h 423"/>
                <a:gd name="T14" fmla="*/ 135 w 1193"/>
                <a:gd name="T15" fmla="*/ 56 h 423"/>
                <a:gd name="T16" fmla="*/ 132 w 1193"/>
                <a:gd name="T17" fmla="*/ 59 h 423"/>
                <a:gd name="T18" fmla="*/ 131 w 1193"/>
                <a:gd name="T19" fmla="*/ 62 h 423"/>
                <a:gd name="T20" fmla="*/ 128 w 1193"/>
                <a:gd name="T21" fmla="*/ 62 h 423"/>
                <a:gd name="T22" fmla="*/ 126 w 1193"/>
                <a:gd name="T23" fmla="*/ 61 h 423"/>
                <a:gd name="T24" fmla="*/ 124 w 1193"/>
                <a:gd name="T25" fmla="*/ 61 h 423"/>
                <a:gd name="T26" fmla="*/ 123 w 1193"/>
                <a:gd name="T27" fmla="*/ 61 h 423"/>
                <a:gd name="T28" fmla="*/ 122 w 1193"/>
                <a:gd name="T29" fmla="*/ 59 h 423"/>
                <a:gd name="T30" fmla="*/ 121 w 1193"/>
                <a:gd name="T31" fmla="*/ 56 h 423"/>
                <a:gd name="T32" fmla="*/ 120 w 1193"/>
                <a:gd name="T33" fmla="*/ 54 h 423"/>
                <a:gd name="T34" fmla="*/ 117 w 1193"/>
                <a:gd name="T35" fmla="*/ 53 h 423"/>
                <a:gd name="T36" fmla="*/ 112 w 1193"/>
                <a:gd name="T37" fmla="*/ 51 h 423"/>
                <a:gd name="T38" fmla="*/ 111 w 1193"/>
                <a:gd name="T39" fmla="*/ 49 h 423"/>
                <a:gd name="T40" fmla="*/ 109 w 1193"/>
                <a:gd name="T41" fmla="*/ 48 h 423"/>
                <a:gd name="T42" fmla="*/ 107 w 1193"/>
                <a:gd name="T43" fmla="*/ 46 h 423"/>
                <a:gd name="T44" fmla="*/ 75 w 1193"/>
                <a:gd name="T45" fmla="*/ 45 h 423"/>
                <a:gd name="T46" fmla="*/ 74 w 1193"/>
                <a:gd name="T47" fmla="*/ 44 h 423"/>
                <a:gd name="T48" fmla="*/ 73 w 1193"/>
                <a:gd name="T49" fmla="*/ 43 h 423"/>
                <a:gd name="T50" fmla="*/ 71 w 1193"/>
                <a:gd name="T51" fmla="*/ 42 h 423"/>
                <a:gd name="T52" fmla="*/ 70 w 1193"/>
                <a:gd name="T53" fmla="*/ 41 h 423"/>
                <a:gd name="T54" fmla="*/ 63 w 1193"/>
                <a:gd name="T55" fmla="*/ 37 h 423"/>
                <a:gd name="T56" fmla="*/ 56 w 1193"/>
                <a:gd name="T57" fmla="*/ 35 h 423"/>
                <a:gd name="T58" fmla="*/ 48 w 1193"/>
                <a:gd name="T59" fmla="*/ 33 h 423"/>
                <a:gd name="T60" fmla="*/ 40 w 1193"/>
                <a:gd name="T61" fmla="*/ 31 h 423"/>
                <a:gd name="T62" fmla="*/ 31 w 1193"/>
                <a:gd name="T63" fmla="*/ 29 h 423"/>
                <a:gd name="T64" fmla="*/ 23 w 1193"/>
                <a:gd name="T65" fmla="*/ 26 h 423"/>
                <a:gd name="T66" fmla="*/ 16 w 1193"/>
                <a:gd name="T67" fmla="*/ 24 h 423"/>
                <a:gd name="T68" fmla="*/ 9 w 1193"/>
                <a:gd name="T69" fmla="*/ 20 h 423"/>
                <a:gd name="T70" fmla="*/ 8 w 1193"/>
                <a:gd name="T71" fmla="*/ 16 h 423"/>
                <a:gd name="T72" fmla="*/ 2 w 1193"/>
                <a:gd name="T73" fmla="*/ 14 h 423"/>
                <a:gd name="T74" fmla="*/ 1 w 1193"/>
                <a:gd name="T75" fmla="*/ 11 h 423"/>
                <a:gd name="T76" fmla="*/ 0 w 1193"/>
                <a:gd name="T77" fmla="*/ 7 h 423"/>
                <a:gd name="T78" fmla="*/ 0 w 1193"/>
                <a:gd name="T79" fmla="*/ 4 h 423"/>
                <a:gd name="T80" fmla="*/ 0 w 1193"/>
                <a:gd name="T81" fmla="*/ 3 h 4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93"/>
                <a:gd name="T124" fmla="*/ 0 h 423"/>
                <a:gd name="T125" fmla="*/ 1193 w 1193"/>
                <a:gd name="T126" fmla="*/ 423 h 4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93" h="423">
                  <a:moveTo>
                    <a:pt x="1" y="16"/>
                  </a:moveTo>
                  <a:lnTo>
                    <a:pt x="1193" y="0"/>
                  </a:lnTo>
                  <a:lnTo>
                    <a:pt x="1075" y="423"/>
                  </a:lnTo>
                  <a:lnTo>
                    <a:pt x="613" y="328"/>
                  </a:lnTo>
                  <a:lnTo>
                    <a:pt x="609" y="326"/>
                  </a:lnTo>
                  <a:lnTo>
                    <a:pt x="602" y="323"/>
                  </a:lnTo>
                  <a:lnTo>
                    <a:pt x="596" y="320"/>
                  </a:lnTo>
                  <a:lnTo>
                    <a:pt x="589" y="319"/>
                  </a:lnTo>
                  <a:lnTo>
                    <a:pt x="582" y="315"/>
                  </a:lnTo>
                  <a:lnTo>
                    <a:pt x="574" y="314"/>
                  </a:lnTo>
                  <a:lnTo>
                    <a:pt x="567" y="312"/>
                  </a:lnTo>
                  <a:lnTo>
                    <a:pt x="562" y="312"/>
                  </a:lnTo>
                  <a:lnTo>
                    <a:pt x="557" y="316"/>
                  </a:lnTo>
                  <a:lnTo>
                    <a:pt x="551" y="323"/>
                  </a:lnTo>
                  <a:lnTo>
                    <a:pt x="543" y="330"/>
                  </a:lnTo>
                  <a:lnTo>
                    <a:pt x="537" y="338"/>
                  </a:lnTo>
                  <a:lnTo>
                    <a:pt x="530" y="346"/>
                  </a:lnTo>
                  <a:lnTo>
                    <a:pt x="525" y="356"/>
                  </a:lnTo>
                  <a:lnTo>
                    <a:pt x="522" y="365"/>
                  </a:lnTo>
                  <a:lnTo>
                    <a:pt x="521" y="373"/>
                  </a:lnTo>
                  <a:lnTo>
                    <a:pt x="517" y="373"/>
                  </a:lnTo>
                  <a:lnTo>
                    <a:pt x="511" y="372"/>
                  </a:lnTo>
                  <a:lnTo>
                    <a:pt x="507" y="372"/>
                  </a:lnTo>
                  <a:lnTo>
                    <a:pt x="503" y="370"/>
                  </a:lnTo>
                  <a:lnTo>
                    <a:pt x="498" y="370"/>
                  </a:lnTo>
                  <a:lnTo>
                    <a:pt x="495" y="368"/>
                  </a:lnTo>
                  <a:lnTo>
                    <a:pt x="492" y="367"/>
                  </a:lnTo>
                  <a:lnTo>
                    <a:pt x="490" y="367"/>
                  </a:lnTo>
                  <a:lnTo>
                    <a:pt x="489" y="361"/>
                  </a:lnTo>
                  <a:lnTo>
                    <a:pt x="488" y="355"/>
                  </a:lnTo>
                  <a:lnTo>
                    <a:pt x="487" y="348"/>
                  </a:lnTo>
                  <a:lnTo>
                    <a:pt x="483" y="341"/>
                  </a:lnTo>
                  <a:lnTo>
                    <a:pt x="480" y="334"/>
                  </a:lnTo>
                  <a:lnTo>
                    <a:pt x="477" y="327"/>
                  </a:lnTo>
                  <a:lnTo>
                    <a:pt x="473" y="322"/>
                  </a:lnTo>
                  <a:lnTo>
                    <a:pt x="468" y="318"/>
                  </a:lnTo>
                  <a:lnTo>
                    <a:pt x="448" y="318"/>
                  </a:lnTo>
                  <a:lnTo>
                    <a:pt x="447" y="311"/>
                  </a:lnTo>
                  <a:lnTo>
                    <a:pt x="446" y="305"/>
                  </a:lnTo>
                  <a:lnTo>
                    <a:pt x="443" y="299"/>
                  </a:lnTo>
                  <a:lnTo>
                    <a:pt x="440" y="293"/>
                  </a:lnTo>
                  <a:lnTo>
                    <a:pt x="435" y="288"/>
                  </a:lnTo>
                  <a:lnTo>
                    <a:pt x="431" y="283"/>
                  </a:lnTo>
                  <a:lnTo>
                    <a:pt x="427" y="277"/>
                  </a:lnTo>
                  <a:lnTo>
                    <a:pt x="422" y="274"/>
                  </a:lnTo>
                  <a:lnTo>
                    <a:pt x="299" y="274"/>
                  </a:lnTo>
                  <a:lnTo>
                    <a:pt x="297" y="270"/>
                  </a:lnTo>
                  <a:lnTo>
                    <a:pt x="295" y="267"/>
                  </a:lnTo>
                  <a:lnTo>
                    <a:pt x="292" y="263"/>
                  </a:lnTo>
                  <a:lnTo>
                    <a:pt x="290" y="259"/>
                  </a:lnTo>
                  <a:lnTo>
                    <a:pt x="286" y="255"/>
                  </a:lnTo>
                  <a:lnTo>
                    <a:pt x="283" y="251"/>
                  </a:lnTo>
                  <a:lnTo>
                    <a:pt x="281" y="248"/>
                  </a:lnTo>
                  <a:lnTo>
                    <a:pt x="279" y="246"/>
                  </a:lnTo>
                  <a:lnTo>
                    <a:pt x="266" y="234"/>
                  </a:lnTo>
                  <a:lnTo>
                    <a:pt x="253" y="225"/>
                  </a:lnTo>
                  <a:lnTo>
                    <a:pt x="239" y="217"/>
                  </a:lnTo>
                  <a:lnTo>
                    <a:pt x="223" y="210"/>
                  </a:lnTo>
                  <a:lnTo>
                    <a:pt x="207" y="203"/>
                  </a:lnTo>
                  <a:lnTo>
                    <a:pt x="191" y="197"/>
                  </a:lnTo>
                  <a:lnTo>
                    <a:pt x="175" y="192"/>
                  </a:lnTo>
                  <a:lnTo>
                    <a:pt x="158" y="186"/>
                  </a:lnTo>
                  <a:lnTo>
                    <a:pt x="141" y="181"/>
                  </a:lnTo>
                  <a:lnTo>
                    <a:pt x="125" y="174"/>
                  </a:lnTo>
                  <a:lnTo>
                    <a:pt x="108" y="169"/>
                  </a:lnTo>
                  <a:lnTo>
                    <a:pt x="92" y="160"/>
                  </a:lnTo>
                  <a:lnTo>
                    <a:pt x="77" y="154"/>
                  </a:lnTo>
                  <a:lnTo>
                    <a:pt x="63" y="144"/>
                  </a:lnTo>
                  <a:lnTo>
                    <a:pt x="49" y="134"/>
                  </a:lnTo>
                  <a:lnTo>
                    <a:pt x="37" y="122"/>
                  </a:lnTo>
                  <a:lnTo>
                    <a:pt x="37" y="100"/>
                  </a:lnTo>
                  <a:lnTo>
                    <a:pt x="32" y="95"/>
                  </a:lnTo>
                  <a:lnTo>
                    <a:pt x="11" y="95"/>
                  </a:lnTo>
                  <a:lnTo>
                    <a:pt x="8" y="85"/>
                  </a:lnTo>
                  <a:lnTo>
                    <a:pt x="5" y="75"/>
                  </a:lnTo>
                  <a:lnTo>
                    <a:pt x="3" y="65"/>
                  </a:lnTo>
                  <a:lnTo>
                    <a:pt x="1" y="54"/>
                  </a:lnTo>
                  <a:lnTo>
                    <a:pt x="0" y="43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1" y="17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15" name="Freeform 212"/>
            <p:cNvSpPr>
              <a:spLocks/>
            </p:cNvSpPr>
            <p:nvPr/>
          </p:nvSpPr>
          <p:spPr bwMode="auto">
            <a:xfrm>
              <a:off x="1588" y="2509"/>
              <a:ext cx="143" cy="67"/>
            </a:xfrm>
            <a:custGeom>
              <a:avLst/>
              <a:gdLst>
                <a:gd name="T0" fmla="*/ 0 w 575"/>
                <a:gd name="T1" fmla="*/ 0 h 401"/>
                <a:gd name="T2" fmla="*/ 143 w 575"/>
                <a:gd name="T3" fmla="*/ 9 h 401"/>
                <a:gd name="T4" fmla="*/ 128 w 575"/>
                <a:gd name="T5" fmla="*/ 65 h 401"/>
                <a:gd name="T6" fmla="*/ 88 w 575"/>
                <a:gd name="T7" fmla="*/ 67 h 401"/>
                <a:gd name="T8" fmla="*/ 29 w 575"/>
                <a:gd name="T9" fmla="*/ 60 h 401"/>
                <a:gd name="T10" fmla="*/ 0 w 575"/>
                <a:gd name="T11" fmla="*/ 0 h 401"/>
                <a:gd name="T12" fmla="*/ 0 w 575"/>
                <a:gd name="T13" fmla="*/ 0 h 401"/>
                <a:gd name="T14" fmla="*/ 0 w 575"/>
                <a:gd name="T15" fmla="*/ 0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5"/>
                <a:gd name="T25" fmla="*/ 0 h 401"/>
                <a:gd name="T26" fmla="*/ 575 w 575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5" h="401">
                  <a:moveTo>
                    <a:pt x="0" y="0"/>
                  </a:moveTo>
                  <a:lnTo>
                    <a:pt x="575" y="54"/>
                  </a:lnTo>
                  <a:lnTo>
                    <a:pt x="513" y="389"/>
                  </a:lnTo>
                  <a:lnTo>
                    <a:pt x="353" y="401"/>
                  </a:lnTo>
                  <a:lnTo>
                    <a:pt x="118" y="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16" name="Freeform 213"/>
            <p:cNvSpPr>
              <a:spLocks/>
            </p:cNvSpPr>
            <p:nvPr/>
          </p:nvSpPr>
          <p:spPr bwMode="auto">
            <a:xfrm>
              <a:off x="1962" y="2514"/>
              <a:ext cx="99" cy="98"/>
            </a:xfrm>
            <a:custGeom>
              <a:avLst/>
              <a:gdLst>
                <a:gd name="T0" fmla="*/ 30 w 395"/>
                <a:gd name="T1" fmla="*/ 1 h 587"/>
                <a:gd name="T2" fmla="*/ 33 w 395"/>
                <a:gd name="T3" fmla="*/ 1 h 587"/>
                <a:gd name="T4" fmla="*/ 38 w 395"/>
                <a:gd name="T5" fmla="*/ 1 h 587"/>
                <a:gd name="T6" fmla="*/ 45 w 395"/>
                <a:gd name="T7" fmla="*/ 0 h 587"/>
                <a:gd name="T8" fmla="*/ 52 w 395"/>
                <a:gd name="T9" fmla="*/ 0 h 587"/>
                <a:gd name="T10" fmla="*/ 58 w 395"/>
                <a:gd name="T11" fmla="*/ 0 h 587"/>
                <a:gd name="T12" fmla="*/ 63 w 395"/>
                <a:gd name="T13" fmla="*/ 0 h 587"/>
                <a:gd name="T14" fmla="*/ 66 w 395"/>
                <a:gd name="T15" fmla="*/ 0 h 587"/>
                <a:gd name="T16" fmla="*/ 70 w 395"/>
                <a:gd name="T17" fmla="*/ 1 h 587"/>
                <a:gd name="T18" fmla="*/ 76 w 395"/>
                <a:gd name="T19" fmla="*/ 3 h 587"/>
                <a:gd name="T20" fmla="*/ 81 w 395"/>
                <a:gd name="T21" fmla="*/ 7 h 587"/>
                <a:gd name="T22" fmla="*/ 86 w 395"/>
                <a:gd name="T23" fmla="*/ 12 h 587"/>
                <a:gd name="T24" fmla="*/ 90 w 395"/>
                <a:gd name="T25" fmla="*/ 18 h 587"/>
                <a:gd name="T26" fmla="*/ 94 w 395"/>
                <a:gd name="T27" fmla="*/ 26 h 587"/>
                <a:gd name="T28" fmla="*/ 97 w 395"/>
                <a:gd name="T29" fmla="*/ 34 h 587"/>
                <a:gd name="T30" fmla="*/ 98 w 395"/>
                <a:gd name="T31" fmla="*/ 43 h 587"/>
                <a:gd name="T32" fmla="*/ 99 w 395"/>
                <a:gd name="T33" fmla="*/ 52 h 587"/>
                <a:gd name="T34" fmla="*/ 98 w 395"/>
                <a:gd name="T35" fmla="*/ 61 h 587"/>
                <a:gd name="T36" fmla="*/ 96 w 395"/>
                <a:gd name="T37" fmla="*/ 70 h 587"/>
                <a:gd name="T38" fmla="*/ 94 w 395"/>
                <a:gd name="T39" fmla="*/ 78 h 587"/>
                <a:gd name="T40" fmla="*/ 90 w 395"/>
                <a:gd name="T41" fmla="*/ 84 h 587"/>
                <a:gd name="T42" fmla="*/ 85 w 395"/>
                <a:gd name="T43" fmla="*/ 90 h 587"/>
                <a:gd name="T44" fmla="*/ 80 w 395"/>
                <a:gd name="T45" fmla="*/ 94 h 587"/>
                <a:gd name="T46" fmla="*/ 74 w 395"/>
                <a:gd name="T47" fmla="*/ 96 h 587"/>
                <a:gd name="T48" fmla="*/ 71 w 395"/>
                <a:gd name="T49" fmla="*/ 97 h 587"/>
                <a:gd name="T50" fmla="*/ 68 w 395"/>
                <a:gd name="T51" fmla="*/ 97 h 587"/>
                <a:gd name="T52" fmla="*/ 63 w 395"/>
                <a:gd name="T53" fmla="*/ 97 h 587"/>
                <a:gd name="T54" fmla="*/ 56 w 395"/>
                <a:gd name="T55" fmla="*/ 97 h 587"/>
                <a:gd name="T56" fmla="*/ 50 w 395"/>
                <a:gd name="T57" fmla="*/ 98 h 587"/>
                <a:gd name="T58" fmla="*/ 44 w 395"/>
                <a:gd name="T59" fmla="*/ 98 h 587"/>
                <a:gd name="T60" fmla="*/ 39 w 395"/>
                <a:gd name="T61" fmla="*/ 98 h 587"/>
                <a:gd name="T62" fmla="*/ 36 w 395"/>
                <a:gd name="T63" fmla="*/ 98 h 587"/>
                <a:gd name="T64" fmla="*/ 32 w 395"/>
                <a:gd name="T65" fmla="*/ 98 h 587"/>
                <a:gd name="T66" fmla="*/ 26 w 395"/>
                <a:gd name="T67" fmla="*/ 96 h 587"/>
                <a:gd name="T68" fmla="*/ 20 w 395"/>
                <a:gd name="T69" fmla="*/ 92 h 587"/>
                <a:gd name="T70" fmla="*/ 14 w 395"/>
                <a:gd name="T71" fmla="*/ 87 h 587"/>
                <a:gd name="T72" fmla="*/ 9 w 395"/>
                <a:gd name="T73" fmla="*/ 81 h 587"/>
                <a:gd name="T74" fmla="*/ 6 w 395"/>
                <a:gd name="T75" fmla="*/ 73 h 587"/>
                <a:gd name="T76" fmla="*/ 2 w 395"/>
                <a:gd name="T77" fmla="*/ 65 h 587"/>
                <a:gd name="T78" fmla="*/ 1 w 395"/>
                <a:gd name="T79" fmla="*/ 55 h 587"/>
                <a:gd name="T80" fmla="*/ 0 w 395"/>
                <a:gd name="T81" fmla="*/ 45 h 587"/>
                <a:gd name="T82" fmla="*/ 1 w 395"/>
                <a:gd name="T83" fmla="*/ 36 h 587"/>
                <a:gd name="T84" fmla="*/ 3 w 395"/>
                <a:gd name="T85" fmla="*/ 27 h 587"/>
                <a:gd name="T86" fmla="*/ 6 w 395"/>
                <a:gd name="T87" fmla="*/ 19 h 587"/>
                <a:gd name="T88" fmla="*/ 10 w 395"/>
                <a:gd name="T89" fmla="*/ 12 h 587"/>
                <a:gd name="T90" fmla="*/ 14 w 395"/>
                <a:gd name="T91" fmla="*/ 7 h 587"/>
                <a:gd name="T92" fmla="*/ 20 w 395"/>
                <a:gd name="T93" fmla="*/ 3 h 587"/>
                <a:gd name="T94" fmla="*/ 26 w 395"/>
                <a:gd name="T95" fmla="*/ 1 h 587"/>
                <a:gd name="T96" fmla="*/ 29 w 395"/>
                <a:gd name="T97" fmla="*/ 1 h 5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5"/>
                <a:gd name="T148" fmla="*/ 0 h 587"/>
                <a:gd name="T149" fmla="*/ 395 w 395"/>
                <a:gd name="T150" fmla="*/ 587 h 58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5" h="587">
                  <a:moveTo>
                    <a:pt x="117" y="3"/>
                  </a:moveTo>
                  <a:lnTo>
                    <a:pt x="119" y="3"/>
                  </a:lnTo>
                  <a:lnTo>
                    <a:pt x="125" y="3"/>
                  </a:lnTo>
                  <a:lnTo>
                    <a:pt x="132" y="3"/>
                  </a:lnTo>
                  <a:lnTo>
                    <a:pt x="142" y="3"/>
                  </a:lnTo>
                  <a:lnTo>
                    <a:pt x="152" y="3"/>
                  </a:lnTo>
                  <a:lnTo>
                    <a:pt x="165" y="2"/>
                  </a:lnTo>
                  <a:lnTo>
                    <a:pt x="178" y="2"/>
                  </a:lnTo>
                  <a:lnTo>
                    <a:pt x="192" y="2"/>
                  </a:lnTo>
                  <a:lnTo>
                    <a:pt x="206" y="1"/>
                  </a:lnTo>
                  <a:lnTo>
                    <a:pt x="219" y="1"/>
                  </a:lnTo>
                  <a:lnTo>
                    <a:pt x="231" y="1"/>
                  </a:lnTo>
                  <a:lnTo>
                    <a:pt x="242" y="0"/>
                  </a:lnTo>
                  <a:lnTo>
                    <a:pt x="252" y="0"/>
                  </a:lnTo>
                  <a:lnTo>
                    <a:pt x="259" y="0"/>
                  </a:lnTo>
                  <a:lnTo>
                    <a:pt x="265" y="0"/>
                  </a:lnTo>
                  <a:lnTo>
                    <a:pt x="267" y="0"/>
                  </a:lnTo>
                  <a:lnTo>
                    <a:pt x="279" y="3"/>
                  </a:lnTo>
                  <a:lnTo>
                    <a:pt x="290" y="9"/>
                  </a:lnTo>
                  <a:lnTo>
                    <a:pt x="302" y="17"/>
                  </a:lnTo>
                  <a:lnTo>
                    <a:pt x="314" y="28"/>
                  </a:lnTo>
                  <a:lnTo>
                    <a:pt x="324" y="40"/>
                  </a:lnTo>
                  <a:lnTo>
                    <a:pt x="334" y="55"/>
                  </a:lnTo>
                  <a:lnTo>
                    <a:pt x="344" y="72"/>
                  </a:lnTo>
                  <a:lnTo>
                    <a:pt x="354" y="90"/>
                  </a:lnTo>
                  <a:lnTo>
                    <a:pt x="361" y="109"/>
                  </a:lnTo>
                  <a:lnTo>
                    <a:pt x="370" y="131"/>
                  </a:lnTo>
                  <a:lnTo>
                    <a:pt x="375" y="154"/>
                  </a:lnTo>
                  <a:lnTo>
                    <a:pt x="381" y="179"/>
                  </a:lnTo>
                  <a:lnTo>
                    <a:pt x="387" y="203"/>
                  </a:lnTo>
                  <a:lnTo>
                    <a:pt x="390" y="229"/>
                  </a:lnTo>
                  <a:lnTo>
                    <a:pt x="393" y="256"/>
                  </a:lnTo>
                  <a:lnTo>
                    <a:pt x="394" y="284"/>
                  </a:lnTo>
                  <a:lnTo>
                    <a:pt x="395" y="313"/>
                  </a:lnTo>
                  <a:lnTo>
                    <a:pt x="394" y="341"/>
                  </a:lnTo>
                  <a:lnTo>
                    <a:pt x="392" y="368"/>
                  </a:lnTo>
                  <a:lnTo>
                    <a:pt x="390" y="395"/>
                  </a:lnTo>
                  <a:lnTo>
                    <a:pt x="385" y="420"/>
                  </a:lnTo>
                  <a:lnTo>
                    <a:pt x="380" y="443"/>
                  </a:lnTo>
                  <a:lnTo>
                    <a:pt x="374" y="466"/>
                  </a:lnTo>
                  <a:lnTo>
                    <a:pt x="366" y="487"/>
                  </a:lnTo>
                  <a:lnTo>
                    <a:pt x="359" y="505"/>
                  </a:lnTo>
                  <a:lnTo>
                    <a:pt x="350" y="524"/>
                  </a:lnTo>
                  <a:lnTo>
                    <a:pt x="341" y="539"/>
                  </a:lnTo>
                  <a:lnTo>
                    <a:pt x="330" y="553"/>
                  </a:lnTo>
                  <a:lnTo>
                    <a:pt x="319" y="563"/>
                  </a:lnTo>
                  <a:lnTo>
                    <a:pt x="308" y="572"/>
                  </a:lnTo>
                  <a:lnTo>
                    <a:pt x="296" y="578"/>
                  </a:lnTo>
                  <a:lnTo>
                    <a:pt x="284" y="582"/>
                  </a:lnTo>
                  <a:lnTo>
                    <a:pt x="282" y="582"/>
                  </a:lnTo>
                  <a:lnTo>
                    <a:pt x="278" y="582"/>
                  </a:lnTo>
                  <a:lnTo>
                    <a:pt x="270" y="583"/>
                  </a:lnTo>
                  <a:lnTo>
                    <a:pt x="261" y="583"/>
                  </a:lnTo>
                  <a:lnTo>
                    <a:pt x="250" y="584"/>
                  </a:lnTo>
                  <a:lnTo>
                    <a:pt x="238" y="584"/>
                  </a:lnTo>
                  <a:lnTo>
                    <a:pt x="225" y="584"/>
                  </a:lnTo>
                  <a:lnTo>
                    <a:pt x="212" y="584"/>
                  </a:lnTo>
                  <a:lnTo>
                    <a:pt x="200" y="585"/>
                  </a:lnTo>
                  <a:lnTo>
                    <a:pt x="187" y="585"/>
                  </a:lnTo>
                  <a:lnTo>
                    <a:pt x="175" y="585"/>
                  </a:lnTo>
                  <a:lnTo>
                    <a:pt x="163" y="586"/>
                  </a:lnTo>
                  <a:lnTo>
                    <a:pt x="155" y="586"/>
                  </a:lnTo>
                  <a:lnTo>
                    <a:pt x="147" y="587"/>
                  </a:lnTo>
                  <a:lnTo>
                    <a:pt x="143" y="587"/>
                  </a:lnTo>
                  <a:lnTo>
                    <a:pt x="141" y="587"/>
                  </a:lnTo>
                  <a:lnTo>
                    <a:pt x="128" y="586"/>
                  </a:lnTo>
                  <a:lnTo>
                    <a:pt x="115" y="583"/>
                  </a:lnTo>
                  <a:lnTo>
                    <a:pt x="102" y="576"/>
                  </a:lnTo>
                  <a:lnTo>
                    <a:pt x="90" y="566"/>
                  </a:lnTo>
                  <a:lnTo>
                    <a:pt x="79" y="554"/>
                  </a:lnTo>
                  <a:lnTo>
                    <a:pt x="67" y="540"/>
                  </a:lnTo>
                  <a:lnTo>
                    <a:pt x="56" y="524"/>
                  </a:lnTo>
                  <a:lnTo>
                    <a:pt x="46" y="505"/>
                  </a:lnTo>
                  <a:lnTo>
                    <a:pt x="37" y="486"/>
                  </a:lnTo>
                  <a:lnTo>
                    <a:pt x="28" y="463"/>
                  </a:lnTo>
                  <a:lnTo>
                    <a:pt x="22" y="440"/>
                  </a:lnTo>
                  <a:lnTo>
                    <a:pt x="14" y="414"/>
                  </a:lnTo>
                  <a:lnTo>
                    <a:pt x="9" y="388"/>
                  </a:lnTo>
                  <a:lnTo>
                    <a:pt x="5" y="360"/>
                  </a:lnTo>
                  <a:lnTo>
                    <a:pt x="2" y="331"/>
                  </a:lnTo>
                  <a:lnTo>
                    <a:pt x="0" y="301"/>
                  </a:lnTo>
                  <a:lnTo>
                    <a:pt x="0" y="271"/>
                  </a:lnTo>
                  <a:lnTo>
                    <a:pt x="0" y="242"/>
                  </a:lnTo>
                  <a:lnTo>
                    <a:pt x="4" y="214"/>
                  </a:lnTo>
                  <a:lnTo>
                    <a:pt x="6" y="188"/>
                  </a:lnTo>
                  <a:lnTo>
                    <a:pt x="10" y="161"/>
                  </a:lnTo>
                  <a:lnTo>
                    <a:pt x="15" y="137"/>
                  </a:lnTo>
                  <a:lnTo>
                    <a:pt x="23" y="115"/>
                  </a:lnTo>
                  <a:lnTo>
                    <a:pt x="29" y="93"/>
                  </a:lnTo>
                  <a:lnTo>
                    <a:pt x="38" y="73"/>
                  </a:lnTo>
                  <a:lnTo>
                    <a:pt x="48" y="57"/>
                  </a:lnTo>
                  <a:lnTo>
                    <a:pt x="57" y="42"/>
                  </a:lnTo>
                  <a:lnTo>
                    <a:pt x="68" y="30"/>
                  </a:lnTo>
                  <a:lnTo>
                    <a:pt x="80" y="19"/>
                  </a:lnTo>
                  <a:lnTo>
                    <a:pt x="91" y="11"/>
                  </a:lnTo>
                  <a:lnTo>
                    <a:pt x="103" y="5"/>
                  </a:lnTo>
                  <a:lnTo>
                    <a:pt x="117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17" name="Freeform 214"/>
            <p:cNvSpPr>
              <a:spLocks/>
            </p:cNvSpPr>
            <p:nvPr/>
          </p:nvSpPr>
          <p:spPr bwMode="auto">
            <a:xfrm>
              <a:off x="1797" y="2533"/>
              <a:ext cx="284" cy="18"/>
            </a:xfrm>
            <a:custGeom>
              <a:avLst/>
              <a:gdLst>
                <a:gd name="T0" fmla="*/ 0 w 1135"/>
                <a:gd name="T1" fmla="*/ 12 h 110"/>
                <a:gd name="T2" fmla="*/ 60 w 1135"/>
                <a:gd name="T3" fmla="*/ 7 h 110"/>
                <a:gd name="T4" fmla="*/ 284 w 1135"/>
                <a:gd name="T5" fmla="*/ 0 h 110"/>
                <a:gd name="T6" fmla="*/ 282 w 1135"/>
                <a:gd name="T7" fmla="*/ 5 h 110"/>
                <a:gd name="T8" fmla="*/ 0 w 1135"/>
                <a:gd name="T9" fmla="*/ 18 h 110"/>
                <a:gd name="T10" fmla="*/ 0 w 1135"/>
                <a:gd name="T11" fmla="*/ 12 h 110"/>
                <a:gd name="T12" fmla="*/ 0 w 1135"/>
                <a:gd name="T13" fmla="*/ 12 h 110"/>
                <a:gd name="T14" fmla="*/ 0 w 1135"/>
                <a:gd name="T15" fmla="*/ 12 h 1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5"/>
                <a:gd name="T25" fmla="*/ 0 h 110"/>
                <a:gd name="T26" fmla="*/ 1135 w 1135"/>
                <a:gd name="T27" fmla="*/ 110 h 1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5" h="110">
                  <a:moveTo>
                    <a:pt x="0" y="75"/>
                  </a:moveTo>
                  <a:lnTo>
                    <a:pt x="241" y="43"/>
                  </a:lnTo>
                  <a:lnTo>
                    <a:pt x="1135" y="0"/>
                  </a:lnTo>
                  <a:lnTo>
                    <a:pt x="1129" y="28"/>
                  </a:lnTo>
                  <a:lnTo>
                    <a:pt x="1" y="110"/>
                  </a:lnTo>
                  <a:lnTo>
                    <a:pt x="1" y="76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18" name="Freeform 215"/>
            <p:cNvSpPr>
              <a:spLocks/>
            </p:cNvSpPr>
            <p:nvPr/>
          </p:nvSpPr>
          <p:spPr bwMode="auto">
            <a:xfrm>
              <a:off x="2018" y="2487"/>
              <a:ext cx="69" cy="49"/>
            </a:xfrm>
            <a:custGeom>
              <a:avLst/>
              <a:gdLst>
                <a:gd name="T0" fmla="*/ 0 w 274"/>
                <a:gd name="T1" fmla="*/ 49 h 291"/>
                <a:gd name="T2" fmla="*/ 69 w 274"/>
                <a:gd name="T3" fmla="*/ 47 h 291"/>
                <a:gd name="T4" fmla="*/ 67 w 274"/>
                <a:gd name="T5" fmla="*/ 43 h 291"/>
                <a:gd name="T6" fmla="*/ 65 w 274"/>
                <a:gd name="T7" fmla="*/ 40 h 291"/>
                <a:gd name="T8" fmla="*/ 63 w 274"/>
                <a:gd name="T9" fmla="*/ 36 h 291"/>
                <a:gd name="T10" fmla="*/ 61 w 274"/>
                <a:gd name="T11" fmla="*/ 32 h 291"/>
                <a:gd name="T12" fmla="*/ 60 w 274"/>
                <a:gd name="T13" fmla="*/ 29 h 291"/>
                <a:gd name="T14" fmla="*/ 57 w 274"/>
                <a:gd name="T15" fmla="*/ 25 h 291"/>
                <a:gd name="T16" fmla="*/ 55 w 274"/>
                <a:gd name="T17" fmla="*/ 22 h 291"/>
                <a:gd name="T18" fmla="*/ 53 w 274"/>
                <a:gd name="T19" fmla="*/ 18 h 291"/>
                <a:gd name="T20" fmla="*/ 51 w 274"/>
                <a:gd name="T21" fmla="*/ 17 h 291"/>
                <a:gd name="T22" fmla="*/ 50 w 274"/>
                <a:gd name="T23" fmla="*/ 14 h 291"/>
                <a:gd name="T24" fmla="*/ 48 w 274"/>
                <a:gd name="T25" fmla="*/ 13 h 291"/>
                <a:gd name="T26" fmla="*/ 46 w 274"/>
                <a:gd name="T27" fmla="*/ 11 h 291"/>
                <a:gd name="T28" fmla="*/ 44 w 274"/>
                <a:gd name="T29" fmla="*/ 9 h 291"/>
                <a:gd name="T30" fmla="*/ 42 w 274"/>
                <a:gd name="T31" fmla="*/ 8 h 291"/>
                <a:gd name="T32" fmla="*/ 40 w 274"/>
                <a:gd name="T33" fmla="*/ 6 h 291"/>
                <a:gd name="T34" fmla="*/ 38 w 274"/>
                <a:gd name="T35" fmla="*/ 5 h 291"/>
                <a:gd name="T36" fmla="*/ 37 w 274"/>
                <a:gd name="T37" fmla="*/ 4 h 291"/>
                <a:gd name="T38" fmla="*/ 35 w 274"/>
                <a:gd name="T39" fmla="*/ 3 h 291"/>
                <a:gd name="T40" fmla="*/ 33 w 274"/>
                <a:gd name="T41" fmla="*/ 2 h 291"/>
                <a:gd name="T42" fmla="*/ 31 w 274"/>
                <a:gd name="T43" fmla="*/ 1 h 291"/>
                <a:gd name="T44" fmla="*/ 29 w 274"/>
                <a:gd name="T45" fmla="*/ 1 h 291"/>
                <a:gd name="T46" fmla="*/ 27 w 274"/>
                <a:gd name="T47" fmla="*/ 0 h 291"/>
                <a:gd name="T48" fmla="*/ 25 w 274"/>
                <a:gd name="T49" fmla="*/ 0 h 291"/>
                <a:gd name="T50" fmla="*/ 23 w 274"/>
                <a:gd name="T51" fmla="*/ 0 h 291"/>
                <a:gd name="T52" fmla="*/ 0 w 274"/>
                <a:gd name="T53" fmla="*/ 0 h 291"/>
                <a:gd name="T54" fmla="*/ 0 w 274"/>
                <a:gd name="T55" fmla="*/ 49 h 291"/>
                <a:gd name="T56" fmla="*/ 0 w 274"/>
                <a:gd name="T57" fmla="*/ 49 h 29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4"/>
                <a:gd name="T88" fmla="*/ 0 h 291"/>
                <a:gd name="T89" fmla="*/ 274 w 274"/>
                <a:gd name="T90" fmla="*/ 291 h 29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4" h="291">
                  <a:moveTo>
                    <a:pt x="0" y="291"/>
                  </a:moveTo>
                  <a:lnTo>
                    <a:pt x="274" y="280"/>
                  </a:lnTo>
                  <a:lnTo>
                    <a:pt x="265" y="258"/>
                  </a:lnTo>
                  <a:lnTo>
                    <a:pt x="259" y="236"/>
                  </a:lnTo>
                  <a:lnTo>
                    <a:pt x="252" y="216"/>
                  </a:lnTo>
                  <a:lnTo>
                    <a:pt x="244" y="193"/>
                  </a:lnTo>
                  <a:lnTo>
                    <a:pt x="237" y="172"/>
                  </a:lnTo>
                  <a:lnTo>
                    <a:pt x="228" y="150"/>
                  </a:lnTo>
                  <a:lnTo>
                    <a:pt x="219" y="129"/>
                  </a:lnTo>
                  <a:lnTo>
                    <a:pt x="210" y="108"/>
                  </a:lnTo>
                  <a:lnTo>
                    <a:pt x="204" y="98"/>
                  </a:lnTo>
                  <a:lnTo>
                    <a:pt x="198" y="86"/>
                  </a:lnTo>
                  <a:lnTo>
                    <a:pt x="191" y="76"/>
                  </a:lnTo>
                  <a:lnTo>
                    <a:pt x="184" y="65"/>
                  </a:lnTo>
                  <a:lnTo>
                    <a:pt x="176" y="55"/>
                  </a:lnTo>
                  <a:lnTo>
                    <a:pt x="168" y="46"/>
                  </a:lnTo>
                  <a:lnTo>
                    <a:pt x="160" y="37"/>
                  </a:lnTo>
                  <a:lnTo>
                    <a:pt x="151" y="27"/>
                  </a:lnTo>
                  <a:lnTo>
                    <a:pt x="145" y="22"/>
                  </a:lnTo>
                  <a:lnTo>
                    <a:pt x="138" y="17"/>
                  </a:lnTo>
                  <a:lnTo>
                    <a:pt x="131" y="12"/>
                  </a:lnTo>
                  <a:lnTo>
                    <a:pt x="124" y="8"/>
                  </a:lnTo>
                  <a:lnTo>
                    <a:pt x="117" y="4"/>
                  </a:lnTo>
                  <a:lnTo>
                    <a:pt x="109" y="2"/>
                  </a:lnTo>
                  <a:lnTo>
                    <a:pt x="101" y="1"/>
                  </a:lnTo>
                  <a:lnTo>
                    <a:pt x="93" y="0"/>
                  </a:lnTo>
                  <a:lnTo>
                    <a:pt x="0" y="0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FF61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19" name="Freeform 216"/>
            <p:cNvSpPr>
              <a:spLocks/>
            </p:cNvSpPr>
            <p:nvPr/>
          </p:nvSpPr>
          <p:spPr bwMode="auto">
            <a:xfrm>
              <a:off x="1438" y="2500"/>
              <a:ext cx="75" cy="74"/>
            </a:xfrm>
            <a:custGeom>
              <a:avLst/>
              <a:gdLst>
                <a:gd name="T0" fmla="*/ 23 w 299"/>
                <a:gd name="T1" fmla="*/ 0 h 446"/>
                <a:gd name="T2" fmla="*/ 25 w 299"/>
                <a:gd name="T3" fmla="*/ 0 h 446"/>
                <a:gd name="T4" fmla="*/ 29 w 299"/>
                <a:gd name="T5" fmla="*/ 0 h 446"/>
                <a:gd name="T6" fmla="*/ 34 w 299"/>
                <a:gd name="T7" fmla="*/ 0 h 446"/>
                <a:gd name="T8" fmla="*/ 39 w 299"/>
                <a:gd name="T9" fmla="*/ 0 h 446"/>
                <a:gd name="T10" fmla="*/ 44 w 299"/>
                <a:gd name="T11" fmla="*/ 0 h 446"/>
                <a:gd name="T12" fmla="*/ 48 w 299"/>
                <a:gd name="T13" fmla="*/ 0 h 446"/>
                <a:gd name="T14" fmla="*/ 50 w 299"/>
                <a:gd name="T15" fmla="*/ 0 h 446"/>
                <a:gd name="T16" fmla="*/ 53 w 299"/>
                <a:gd name="T17" fmla="*/ 0 h 446"/>
                <a:gd name="T18" fmla="*/ 57 w 299"/>
                <a:gd name="T19" fmla="*/ 2 h 446"/>
                <a:gd name="T20" fmla="*/ 62 w 299"/>
                <a:gd name="T21" fmla="*/ 5 h 446"/>
                <a:gd name="T22" fmla="*/ 65 w 299"/>
                <a:gd name="T23" fmla="*/ 9 h 446"/>
                <a:gd name="T24" fmla="*/ 69 w 299"/>
                <a:gd name="T25" fmla="*/ 14 h 446"/>
                <a:gd name="T26" fmla="*/ 71 w 299"/>
                <a:gd name="T27" fmla="*/ 20 h 446"/>
                <a:gd name="T28" fmla="*/ 73 w 299"/>
                <a:gd name="T29" fmla="*/ 25 h 446"/>
                <a:gd name="T30" fmla="*/ 75 w 299"/>
                <a:gd name="T31" fmla="*/ 32 h 446"/>
                <a:gd name="T32" fmla="*/ 75 w 299"/>
                <a:gd name="T33" fmla="*/ 39 h 446"/>
                <a:gd name="T34" fmla="*/ 74 w 299"/>
                <a:gd name="T35" fmla="*/ 46 h 446"/>
                <a:gd name="T36" fmla="*/ 73 w 299"/>
                <a:gd name="T37" fmla="*/ 53 h 446"/>
                <a:gd name="T38" fmla="*/ 71 w 299"/>
                <a:gd name="T39" fmla="*/ 59 h 446"/>
                <a:gd name="T40" fmla="*/ 68 w 299"/>
                <a:gd name="T41" fmla="*/ 64 h 446"/>
                <a:gd name="T42" fmla="*/ 65 w 299"/>
                <a:gd name="T43" fmla="*/ 68 h 446"/>
                <a:gd name="T44" fmla="*/ 61 w 299"/>
                <a:gd name="T45" fmla="*/ 71 h 446"/>
                <a:gd name="T46" fmla="*/ 56 w 299"/>
                <a:gd name="T47" fmla="*/ 73 h 446"/>
                <a:gd name="T48" fmla="*/ 54 w 299"/>
                <a:gd name="T49" fmla="*/ 73 h 446"/>
                <a:gd name="T50" fmla="*/ 51 w 299"/>
                <a:gd name="T51" fmla="*/ 73 h 446"/>
                <a:gd name="T52" fmla="*/ 48 w 299"/>
                <a:gd name="T53" fmla="*/ 73 h 446"/>
                <a:gd name="T54" fmla="*/ 43 w 299"/>
                <a:gd name="T55" fmla="*/ 74 h 446"/>
                <a:gd name="T56" fmla="*/ 38 w 299"/>
                <a:gd name="T57" fmla="*/ 74 h 446"/>
                <a:gd name="T58" fmla="*/ 33 w 299"/>
                <a:gd name="T59" fmla="*/ 74 h 446"/>
                <a:gd name="T60" fmla="*/ 30 w 299"/>
                <a:gd name="T61" fmla="*/ 74 h 446"/>
                <a:gd name="T62" fmla="*/ 27 w 299"/>
                <a:gd name="T63" fmla="*/ 74 h 446"/>
                <a:gd name="T64" fmla="*/ 24 w 299"/>
                <a:gd name="T65" fmla="*/ 74 h 446"/>
                <a:gd name="T66" fmla="*/ 19 w 299"/>
                <a:gd name="T67" fmla="*/ 72 h 446"/>
                <a:gd name="T68" fmla="*/ 15 w 299"/>
                <a:gd name="T69" fmla="*/ 70 h 446"/>
                <a:gd name="T70" fmla="*/ 11 w 299"/>
                <a:gd name="T71" fmla="*/ 66 h 446"/>
                <a:gd name="T72" fmla="*/ 7 w 299"/>
                <a:gd name="T73" fmla="*/ 61 h 446"/>
                <a:gd name="T74" fmla="*/ 4 w 299"/>
                <a:gd name="T75" fmla="*/ 55 h 446"/>
                <a:gd name="T76" fmla="*/ 2 w 299"/>
                <a:gd name="T77" fmla="*/ 49 h 446"/>
                <a:gd name="T78" fmla="*/ 0 w 299"/>
                <a:gd name="T79" fmla="*/ 42 h 446"/>
                <a:gd name="T80" fmla="*/ 0 w 299"/>
                <a:gd name="T81" fmla="*/ 34 h 446"/>
                <a:gd name="T82" fmla="*/ 1 w 299"/>
                <a:gd name="T83" fmla="*/ 27 h 446"/>
                <a:gd name="T84" fmla="*/ 2 w 299"/>
                <a:gd name="T85" fmla="*/ 20 h 446"/>
                <a:gd name="T86" fmla="*/ 4 w 299"/>
                <a:gd name="T87" fmla="*/ 14 h 446"/>
                <a:gd name="T88" fmla="*/ 7 w 299"/>
                <a:gd name="T89" fmla="*/ 9 h 446"/>
                <a:gd name="T90" fmla="*/ 11 w 299"/>
                <a:gd name="T91" fmla="*/ 5 h 446"/>
                <a:gd name="T92" fmla="*/ 15 w 299"/>
                <a:gd name="T93" fmla="*/ 2 h 446"/>
                <a:gd name="T94" fmla="*/ 20 w 299"/>
                <a:gd name="T95" fmla="*/ 1 h 446"/>
                <a:gd name="T96" fmla="*/ 22 w 299"/>
                <a:gd name="T97" fmla="*/ 0 h 4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99"/>
                <a:gd name="T148" fmla="*/ 0 h 446"/>
                <a:gd name="T149" fmla="*/ 299 w 299"/>
                <a:gd name="T150" fmla="*/ 446 h 4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99" h="446">
                  <a:moveTo>
                    <a:pt x="89" y="2"/>
                  </a:moveTo>
                  <a:lnTo>
                    <a:pt x="91" y="2"/>
                  </a:lnTo>
                  <a:lnTo>
                    <a:pt x="94" y="2"/>
                  </a:lnTo>
                  <a:lnTo>
                    <a:pt x="100" y="2"/>
                  </a:lnTo>
                  <a:lnTo>
                    <a:pt x="108" y="2"/>
                  </a:lnTo>
                  <a:lnTo>
                    <a:pt x="115" y="1"/>
                  </a:lnTo>
                  <a:lnTo>
                    <a:pt x="125" y="1"/>
                  </a:lnTo>
                  <a:lnTo>
                    <a:pt x="135" y="1"/>
                  </a:lnTo>
                  <a:lnTo>
                    <a:pt x="145" y="1"/>
                  </a:lnTo>
                  <a:lnTo>
                    <a:pt x="155" y="1"/>
                  </a:lnTo>
                  <a:lnTo>
                    <a:pt x="165" y="1"/>
                  </a:lnTo>
                  <a:lnTo>
                    <a:pt x="174" y="1"/>
                  </a:lnTo>
                  <a:lnTo>
                    <a:pt x="184" y="1"/>
                  </a:lnTo>
                  <a:lnTo>
                    <a:pt x="190" y="0"/>
                  </a:lnTo>
                  <a:lnTo>
                    <a:pt x="196" y="0"/>
                  </a:lnTo>
                  <a:lnTo>
                    <a:pt x="200" y="0"/>
                  </a:lnTo>
                  <a:lnTo>
                    <a:pt x="202" y="0"/>
                  </a:lnTo>
                  <a:lnTo>
                    <a:pt x="211" y="2"/>
                  </a:lnTo>
                  <a:lnTo>
                    <a:pt x="220" y="7"/>
                  </a:lnTo>
                  <a:lnTo>
                    <a:pt x="229" y="14"/>
                  </a:lnTo>
                  <a:lnTo>
                    <a:pt x="237" y="22"/>
                  </a:lnTo>
                  <a:lnTo>
                    <a:pt x="246" y="31"/>
                  </a:lnTo>
                  <a:lnTo>
                    <a:pt x="253" y="41"/>
                  </a:lnTo>
                  <a:lnTo>
                    <a:pt x="261" y="54"/>
                  </a:lnTo>
                  <a:lnTo>
                    <a:pt x="267" y="68"/>
                  </a:lnTo>
                  <a:lnTo>
                    <a:pt x="274" y="83"/>
                  </a:lnTo>
                  <a:lnTo>
                    <a:pt x="280" y="100"/>
                  </a:lnTo>
                  <a:lnTo>
                    <a:pt x="285" y="118"/>
                  </a:lnTo>
                  <a:lnTo>
                    <a:pt x="290" y="135"/>
                  </a:lnTo>
                  <a:lnTo>
                    <a:pt x="293" y="153"/>
                  </a:lnTo>
                  <a:lnTo>
                    <a:pt x="296" y="174"/>
                  </a:lnTo>
                  <a:lnTo>
                    <a:pt x="298" y="195"/>
                  </a:lnTo>
                  <a:lnTo>
                    <a:pt x="299" y="216"/>
                  </a:lnTo>
                  <a:lnTo>
                    <a:pt x="299" y="238"/>
                  </a:lnTo>
                  <a:lnTo>
                    <a:pt x="299" y="258"/>
                  </a:lnTo>
                  <a:lnTo>
                    <a:pt x="297" y="280"/>
                  </a:lnTo>
                  <a:lnTo>
                    <a:pt x="295" y="299"/>
                  </a:lnTo>
                  <a:lnTo>
                    <a:pt x="292" y="319"/>
                  </a:lnTo>
                  <a:lnTo>
                    <a:pt x="288" y="337"/>
                  </a:lnTo>
                  <a:lnTo>
                    <a:pt x="283" y="353"/>
                  </a:lnTo>
                  <a:lnTo>
                    <a:pt x="278" y="369"/>
                  </a:lnTo>
                  <a:lnTo>
                    <a:pt x="272" y="383"/>
                  </a:lnTo>
                  <a:lnTo>
                    <a:pt x="265" y="397"/>
                  </a:lnTo>
                  <a:lnTo>
                    <a:pt x="258" y="409"/>
                  </a:lnTo>
                  <a:lnTo>
                    <a:pt x="250" y="419"/>
                  </a:lnTo>
                  <a:lnTo>
                    <a:pt x="243" y="427"/>
                  </a:lnTo>
                  <a:lnTo>
                    <a:pt x="233" y="434"/>
                  </a:lnTo>
                  <a:lnTo>
                    <a:pt x="225" y="439"/>
                  </a:lnTo>
                  <a:lnTo>
                    <a:pt x="215" y="441"/>
                  </a:lnTo>
                  <a:lnTo>
                    <a:pt x="214" y="441"/>
                  </a:lnTo>
                  <a:lnTo>
                    <a:pt x="211" y="441"/>
                  </a:lnTo>
                  <a:lnTo>
                    <a:pt x="204" y="442"/>
                  </a:lnTo>
                  <a:lnTo>
                    <a:pt x="198" y="442"/>
                  </a:lnTo>
                  <a:lnTo>
                    <a:pt x="190" y="442"/>
                  </a:lnTo>
                  <a:lnTo>
                    <a:pt x="181" y="443"/>
                  </a:lnTo>
                  <a:lnTo>
                    <a:pt x="171" y="443"/>
                  </a:lnTo>
                  <a:lnTo>
                    <a:pt x="161" y="443"/>
                  </a:lnTo>
                  <a:lnTo>
                    <a:pt x="151" y="444"/>
                  </a:lnTo>
                  <a:lnTo>
                    <a:pt x="141" y="444"/>
                  </a:lnTo>
                  <a:lnTo>
                    <a:pt x="133" y="444"/>
                  </a:lnTo>
                  <a:lnTo>
                    <a:pt x="124" y="444"/>
                  </a:lnTo>
                  <a:lnTo>
                    <a:pt x="118" y="444"/>
                  </a:lnTo>
                  <a:lnTo>
                    <a:pt x="112" y="446"/>
                  </a:lnTo>
                  <a:lnTo>
                    <a:pt x="108" y="446"/>
                  </a:lnTo>
                  <a:lnTo>
                    <a:pt x="107" y="446"/>
                  </a:lnTo>
                  <a:lnTo>
                    <a:pt x="97" y="444"/>
                  </a:lnTo>
                  <a:lnTo>
                    <a:pt x="87" y="442"/>
                  </a:lnTo>
                  <a:lnTo>
                    <a:pt x="77" y="436"/>
                  </a:lnTo>
                  <a:lnTo>
                    <a:pt x="68" y="431"/>
                  </a:lnTo>
                  <a:lnTo>
                    <a:pt x="59" y="421"/>
                  </a:lnTo>
                  <a:lnTo>
                    <a:pt x="51" y="410"/>
                  </a:lnTo>
                  <a:lnTo>
                    <a:pt x="43" y="397"/>
                  </a:lnTo>
                  <a:lnTo>
                    <a:pt x="35" y="383"/>
                  </a:lnTo>
                  <a:lnTo>
                    <a:pt x="28" y="368"/>
                  </a:lnTo>
                  <a:lnTo>
                    <a:pt x="21" y="352"/>
                  </a:lnTo>
                  <a:lnTo>
                    <a:pt x="16" y="334"/>
                  </a:lnTo>
                  <a:lnTo>
                    <a:pt x="12" y="314"/>
                  </a:lnTo>
                  <a:lnTo>
                    <a:pt x="7" y="294"/>
                  </a:lnTo>
                  <a:lnTo>
                    <a:pt x="3" y="273"/>
                  </a:lnTo>
                  <a:lnTo>
                    <a:pt x="1" y="252"/>
                  </a:lnTo>
                  <a:lnTo>
                    <a:pt x="0" y="228"/>
                  </a:lnTo>
                  <a:lnTo>
                    <a:pt x="0" y="206"/>
                  </a:lnTo>
                  <a:lnTo>
                    <a:pt x="1" y="185"/>
                  </a:lnTo>
                  <a:lnTo>
                    <a:pt x="2" y="163"/>
                  </a:lnTo>
                  <a:lnTo>
                    <a:pt x="5" y="143"/>
                  </a:lnTo>
                  <a:lnTo>
                    <a:pt x="7" y="122"/>
                  </a:lnTo>
                  <a:lnTo>
                    <a:pt x="12" y="104"/>
                  </a:lnTo>
                  <a:lnTo>
                    <a:pt x="17" y="86"/>
                  </a:lnTo>
                  <a:lnTo>
                    <a:pt x="22" y="71"/>
                  </a:lnTo>
                  <a:lnTo>
                    <a:pt x="29" y="56"/>
                  </a:lnTo>
                  <a:lnTo>
                    <a:pt x="36" y="42"/>
                  </a:lnTo>
                  <a:lnTo>
                    <a:pt x="44" y="31"/>
                  </a:lnTo>
                  <a:lnTo>
                    <a:pt x="52" y="22"/>
                  </a:lnTo>
                  <a:lnTo>
                    <a:pt x="61" y="14"/>
                  </a:lnTo>
                  <a:lnTo>
                    <a:pt x="69" y="8"/>
                  </a:lnTo>
                  <a:lnTo>
                    <a:pt x="79" y="4"/>
                  </a:lnTo>
                  <a:lnTo>
                    <a:pt x="8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20" name="Freeform 217"/>
            <p:cNvSpPr>
              <a:spLocks/>
            </p:cNvSpPr>
            <p:nvPr/>
          </p:nvSpPr>
          <p:spPr bwMode="auto">
            <a:xfrm>
              <a:off x="1288" y="2493"/>
              <a:ext cx="52" cy="55"/>
            </a:xfrm>
            <a:custGeom>
              <a:avLst/>
              <a:gdLst>
                <a:gd name="T0" fmla="*/ 16 w 208"/>
                <a:gd name="T1" fmla="*/ 0 h 330"/>
                <a:gd name="T2" fmla="*/ 18 w 208"/>
                <a:gd name="T3" fmla="*/ 0 h 330"/>
                <a:gd name="T4" fmla="*/ 20 w 208"/>
                <a:gd name="T5" fmla="*/ 0 h 330"/>
                <a:gd name="T6" fmla="*/ 24 w 208"/>
                <a:gd name="T7" fmla="*/ 0 h 330"/>
                <a:gd name="T8" fmla="*/ 27 w 208"/>
                <a:gd name="T9" fmla="*/ 0 h 330"/>
                <a:gd name="T10" fmla="*/ 30 w 208"/>
                <a:gd name="T11" fmla="*/ 0 h 330"/>
                <a:gd name="T12" fmla="*/ 33 w 208"/>
                <a:gd name="T13" fmla="*/ 0 h 330"/>
                <a:gd name="T14" fmla="*/ 35 w 208"/>
                <a:gd name="T15" fmla="*/ 0 h 330"/>
                <a:gd name="T16" fmla="*/ 39 w 208"/>
                <a:gd name="T17" fmla="*/ 1 h 330"/>
                <a:gd name="T18" fmla="*/ 44 w 208"/>
                <a:gd name="T19" fmla="*/ 5 h 330"/>
                <a:gd name="T20" fmla="*/ 49 w 208"/>
                <a:gd name="T21" fmla="*/ 12 h 330"/>
                <a:gd name="T22" fmla="*/ 51 w 208"/>
                <a:gd name="T23" fmla="*/ 21 h 330"/>
                <a:gd name="T24" fmla="*/ 52 w 208"/>
                <a:gd name="T25" fmla="*/ 32 h 330"/>
                <a:gd name="T26" fmla="*/ 50 w 208"/>
                <a:gd name="T27" fmla="*/ 42 h 330"/>
                <a:gd name="T28" fmla="*/ 46 w 208"/>
                <a:gd name="T29" fmla="*/ 49 h 330"/>
                <a:gd name="T30" fmla="*/ 41 w 208"/>
                <a:gd name="T31" fmla="*/ 54 h 330"/>
                <a:gd name="T32" fmla="*/ 37 w 208"/>
                <a:gd name="T33" fmla="*/ 55 h 330"/>
                <a:gd name="T34" fmla="*/ 36 w 208"/>
                <a:gd name="T35" fmla="*/ 55 h 330"/>
                <a:gd name="T36" fmla="*/ 33 w 208"/>
                <a:gd name="T37" fmla="*/ 55 h 330"/>
                <a:gd name="T38" fmla="*/ 30 w 208"/>
                <a:gd name="T39" fmla="*/ 55 h 330"/>
                <a:gd name="T40" fmla="*/ 26 w 208"/>
                <a:gd name="T41" fmla="*/ 55 h 330"/>
                <a:gd name="T42" fmla="*/ 23 w 208"/>
                <a:gd name="T43" fmla="*/ 55 h 330"/>
                <a:gd name="T44" fmla="*/ 21 w 208"/>
                <a:gd name="T45" fmla="*/ 55 h 330"/>
                <a:gd name="T46" fmla="*/ 19 w 208"/>
                <a:gd name="T47" fmla="*/ 55 h 330"/>
                <a:gd name="T48" fmla="*/ 17 w 208"/>
                <a:gd name="T49" fmla="*/ 55 h 330"/>
                <a:gd name="T50" fmla="*/ 14 w 208"/>
                <a:gd name="T51" fmla="*/ 54 h 330"/>
                <a:gd name="T52" fmla="*/ 11 w 208"/>
                <a:gd name="T53" fmla="*/ 52 h 330"/>
                <a:gd name="T54" fmla="*/ 7 w 208"/>
                <a:gd name="T55" fmla="*/ 49 h 330"/>
                <a:gd name="T56" fmla="*/ 5 w 208"/>
                <a:gd name="T57" fmla="*/ 46 h 330"/>
                <a:gd name="T58" fmla="*/ 3 w 208"/>
                <a:gd name="T59" fmla="*/ 41 h 330"/>
                <a:gd name="T60" fmla="*/ 2 w 208"/>
                <a:gd name="T61" fmla="*/ 36 h 330"/>
                <a:gd name="T62" fmla="*/ 1 w 208"/>
                <a:gd name="T63" fmla="*/ 31 h 330"/>
                <a:gd name="T64" fmla="*/ 0 w 208"/>
                <a:gd name="T65" fmla="*/ 23 h 330"/>
                <a:gd name="T66" fmla="*/ 2 w 208"/>
                <a:gd name="T67" fmla="*/ 13 h 330"/>
                <a:gd name="T68" fmla="*/ 7 w 208"/>
                <a:gd name="T69" fmla="*/ 5 h 330"/>
                <a:gd name="T70" fmla="*/ 12 w 208"/>
                <a:gd name="T71" fmla="*/ 1 h 330"/>
                <a:gd name="T72" fmla="*/ 16 w 208"/>
                <a:gd name="T73" fmla="*/ 0 h 33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8"/>
                <a:gd name="T112" fmla="*/ 0 h 330"/>
                <a:gd name="T113" fmla="*/ 208 w 208"/>
                <a:gd name="T114" fmla="*/ 330 h 33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8" h="330">
                  <a:moveTo>
                    <a:pt x="63" y="1"/>
                  </a:moveTo>
                  <a:lnTo>
                    <a:pt x="64" y="1"/>
                  </a:lnTo>
                  <a:lnTo>
                    <a:pt x="66" y="1"/>
                  </a:lnTo>
                  <a:lnTo>
                    <a:pt x="70" y="1"/>
                  </a:lnTo>
                  <a:lnTo>
                    <a:pt x="75" y="0"/>
                  </a:lnTo>
                  <a:lnTo>
                    <a:pt x="81" y="0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5" y="0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0" y="0"/>
                  </a:lnTo>
                  <a:lnTo>
                    <a:pt x="141" y="0"/>
                  </a:lnTo>
                  <a:lnTo>
                    <a:pt x="154" y="5"/>
                  </a:lnTo>
                  <a:lnTo>
                    <a:pt x="165" y="15"/>
                  </a:lnTo>
                  <a:lnTo>
                    <a:pt x="176" y="30"/>
                  </a:lnTo>
                  <a:lnTo>
                    <a:pt x="186" y="50"/>
                  </a:lnTo>
                  <a:lnTo>
                    <a:pt x="194" y="73"/>
                  </a:lnTo>
                  <a:lnTo>
                    <a:pt x="201" y="99"/>
                  </a:lnTo>
                  <a:lnTo>
                    <a:pt x="205" y="128"/>
                  </a:lnTo>
                  <a:lnTo>
                    <a:pt x="208" y="160"/>
                  </a:lnTo>
                  <a:lnTo>
                    <a:pt x="208" y="192"/>
                  </a:lnTo>
                  <a:lnTo>
                    <a:pt x="205" y="222"/>
                  </a:lnTo>
                  <a:lnTo>
                    <a:pt x="200" y="250"/>
                  </a:lnTo>
                  <a:lnTo>
                    <a:pt x="193" y="274"/>
                  </a:lnTo>
                  <a:lnTo>
                    <a:pt x="185" y="295"/>
                  </a:lnTo>
                  <a:lnTo>
                    <a:pt x="174" y="311"/>
                  </a:lnTo>
                  <a:lnTo>
                    <a:pt x="162" y="322"/>
                  </a:lnTo>
                  <a:lnTo>
                    <a:pt x="149" y="327"/>
                  </a:lnTo>
                  <a:lnTo>
                    <a:pt x="146" y="327"/>
                  </a:lnTo>
                  <a:lnTo>
                    <a:pt x="143" y="327"/>
                  </a:lnTo>
                  <a:lnTo>
                    <a:pt x="137" y="328"/>
                  </a:lnTo>
                  <a:lnTo>
                    <a:pt x="132" y="328"/>
                  </a:lnTo>
                  <a:lnTo>
                    <a:pt x="126" y="328"/>
                  </a:lnTo>
                  <a:lnTo>
                    <a:pt x="119" y="328"/>
                  </a:lnTo>
                  <a:lnTo>
                    <a:pt x="112" y="329"/>
                  </a:lnTo>
                  <a:lnTo>
                    <a:pt x="105" y="329"/>
                  </a:lnTo>
                  <a:lnTo>
                    <a:pt x="99" y="329"/>
                  </a:lnTo>
                  <a:lnTo>
                    <a:pt x="93" y="330"/>
                  </a:lnTo>
                  <a:lnTo>
                    <a:pt x="87" y="330"/>
                  </a:lnTo>
                  <a:lnTo>
                    <a:pt x="83" y="330"/>
                  </a:lnTo>
                  <a:lnTo>
                    <a:pt x="79" y="330"/>
                  </a:lnTo>
                  <a:lnTo>
                    <a:pt x="75" y="330"/>
                  </a:lnTo>
                  <a:lnTo>
                    <a:pt x="68" y="330"/>
                  </a:lnTo>
                  <a:lnTo>
                    <a:pt x="61" y="327"/>
                  </a:lnTo>
                  <a:lnTo>
                    <a:pt x="55" y="324"/>
                  </a:lnTo>
                  <a:lnTo>
                    <a:pt x="49" y="319"/>
                  </a:lnTo>
                  <a:lnTo>
                    <a:pt x="42" y="312"/>
                  </a:lnTo>
                  <a:lnTo>
                    <a:pt x="36" y="304"/>
                  </a:lnTo>
                  <a:lnTo>
                    <a:pt x="30" y="295"/>
                  </a:lnTo>
                  <a:lnTo>
                    <a:pt x="25" y="284"/>
                  </a:lnTo>
                  <a:lnTo>
                    <a:pt x="21" y="273"/>
                  </a:lnTo>
                  <a:lnTo>
                    <a:pt x="17" y="260"/>
                  </a:lnTo>
                  <a:lnTo>
                    <a:pt x="12" y="247"/>
                  </a:lnTo>
                  <a:lnTo>
                    <a:pt x="9" y="232"/>
                  </a:lnTo>
                  <a:lnTo>
                    <a:pt x="6" y="218"/>
                  </a:lnTo>
                  <a:lnTo>
                    <a:pt x="4" y="202"/>
                  </a:lnTo>
                  <a:lnTo>
                    <a:pt x="3" y="186"/>
                  </a:lnTo>
                  <a:lnTo>
                    <a:pt x="0" y="169"/>
                  </a:lnTo>
                  <a:lnTo>
                    <a:pt x="0" y="135"/>
                  </a:lnTo>
                  <a:lnTo>
                    <a:pt x="5" y="105"/>
                  </a:lnTo>
                  <a:lnTo>
                    <a:pt x="9" y="78"/>
                  </a:lnTo>
                  <a:lnTo>
                    <a:pt x="17" y="52"/>
                  </a:lnTo>
                  <a:lnTo>
                    <a:pt x="26" y="31"/>
                  </a:lnTo>
                  <a:lnTo>
                    <a:pt x="37" y="15"/>
                  </a:lnTo>
                  <a:lnTo>
                    <a:pt x="49" y="5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21" name="Freeform 218"/>
            <p:cNvSpPr>
              <a:spLocks/>
            </p:cNvSpPr>
            <p:nvPr/>
          </p:nvSpPr>
          <p:spPr bwMode="auto">
            <a:xfrm>
              <a:off x="1444" y="2511"/>
              <a:ext cx="35" cy="51"/>
            </a:xfrm>
            <a:custGeom>
              <a:avLst/>
              <a:gdLst>
                <a:gd name="T0" fmla="*/ 15 w 138"/>
                <a:gd name="T1" fmla="*/ 0 h 304"/>
                <a:gd name="T2" fmla="*/ 17 w 138"/>
                <a:gd name="T3" fmla="*/ 0 h 304"/>
                <a:gd name="T4" fmla="*/ 19 w 138"/>
                <a:gd name="T5" fmla="*/ 0 h 304"/>
                <a:gd name="T6" fmla="*/ 21 w 138"/>
                <a:gd name="T7" fmla="*/ 1 h 304"/>
                <a:gd name="T8" fmla="*/ 22 w 138"/>
                <a:gd name="T9" fmla="*/ 2 h 304"/>
                <a:gd name="T10" fmla="*/ 24 w 138"/>
                <a:gd name="T11" fmla="*/ 3 h 304"/>
                <a:gd name="T12" fmla="*/ 25 w 138"/>
                <a:gd name="T13" fmla="*/ 4 h 304"/>
                <a:gd name="T14" fmla="*/ 27 w 138"/>
                <a:gd name="T15" fmla="*/ 5 h 304"/>
                <a:gd name="T16" fmla="*/ 28 w 138"/>
                <a:gd name="T17" fmla="*/ 7 h 304"/>
                <a:gd name="T18" fmla="*/ 29 w 138"/>
                <a:gd name="T19" fmla="*/ 9 h 304"/>
                <a:gd name="T20" fmla="*/ 30 w 138"/>
                <a:gd name="T21" fmla="*/ 11 h 304"/>
                <a:gd name="T22" fmla="*/ 32 w 138"/>
                <a:gd name="T23" fmla="*/ 13 h 304"/>
                <a:gd name="T24" fmla="*/ 32 w 138"/>
                <a:gd name="T25" fmla="*/ 15 h 304"/>
                <a:gd name="T26" fmla="*/ 33 w 138"/>
                <a:gd name="T27" fmla="*/ 17 h 304"/>
                <a:gd name="T28" fmla="*/ 34 w 138"/>
                <a:gd name="T29" fmla="*/ 20 h 304"/>
                <a:gd name="T30" fmla="*/ 34 w 138"/>
                <a:gd name="T31" fmla="*/ 22 h 304"/>
                <a:gd name="T32" fmla="*/ 35 w 138"/>
                <a:gd name="T33" fmla="*/ 25 h 304"/>
                <a:gd name="T34" fmla="*/ 35 w 138"/>
                <a:gd name="T35" fmla="*/ 30 h 304"/>
                <a:gd name="T36" fmla="*/ 34 w 138"/>
                <a:gd name="T37" fmla="*/ 35 h 304"/>
                <a:gd name="T38" fmla="*/ 33 w 138"/>
                <a:gd name="T39" fmla="*/ 39 h 304"/>
                <a:gd name="T40" fmla="*/ 31 w 138"/>
                <a:gd name="T41" fmla="*/ 43 h 304"/>
                <a:gd name="T42" fmla="*/ 29 w 138"/>
                <a:gd name="T43" fmla="*/ 46 h 304"/>
                <a:gd name="T44" fmla="*/ 26 w 138"/>
                <a:gd name="T45" fmla="*/ 49 h 304"/>
                <a:gd name="T46" fmla="*/ 23 w 138"/>
                <a:gd name="T47" fmla="*/ 50 h 304"/>
                <a:gd name="T48" fmla="*/ 20 w 138"/>
                <a:gd name="T49" fmla="*/ 51 h 304"/>
                <a:gd name="T50" fmla="*/ 18 w 138"/>
                <a:gd name="T51" fmla="*/ 51 h 304"/>
                <a:gd name="T52" fmla="*/ 16 w 138"/>
                <a:gd name="T53" fmla="*/ 51 h 304"/>
                <a:gd name="T54" fmla="*/ 14 w 138"/>
                <a:gd name="T55" fmla="*/ 50 h 304"/>
                <a:gd name="T56" fmla="*/ 12 w 138"/>
                <a:gd name="T57" fmla="*/ 49 h 304"/>
                <a:gd name="T58" fmla="*/ 11 w 138"/>
                <a:gd name="T59" fmla="*/ 48 h 304"/>
                <a:gd name="T60" fmla="*/ 9 w 138"/>
                <a:gd name="T61" fmla="*/ 47 h 304"/>
                <a:gd name="T62" fmla="*/ 8 w 138"/>
                <a:gd name="T63" fmla="*/ 46 h 304"/>
                <a:gd name="T64" fmla="*/ 7 w 138"/>
                <a:gd name="T65" fmla="*/ 44 h 304"/>
                <a:gd name="T66" fmla="*/ 5 w 138"/>
                <a:gd name="T67" fmla="*/ 42 h 304"/>
                <a:gd name="T68" fmla="*/ 4 w 138"/>
                <a:gd name="T69" fmla="*/ 40 h 304"/>
                <a:gd name="T70" fmla="*/ 3 w 138"/>
                <a:gd name="T71" fmla="*/ 38 h 304"/>
                <a:gd name="T72" fmla="*/ 2 w 138"/>
                <a:gd name="T73" fmla="*/ 36 h 304"/>
                <a:gd name="T74" fmla="*/ 2 w 138"/>
                <a:gd name="T75" fmla="*/ 34 h 304"/>
                <a:gd name="T76" fmla="*/ 1 w 138"/>
                <a:gd name="T77" fmla="*/ 31 h 304"/>
                <a:gd name="T78" fmla="*/ 1 w 138"/>
                <a:gd name="T79" fmla="*/ 29 h 304"/>
                <a:gd name="T80" fmla="*/ 0 w 138"/>
                <a:gd name="T81" fmla="*/ 26 h 304"/>
                <a:gd name="T82" fmla="*/ 0 w 138"/>
                <a:gd name="T83" fmla="*/ 21 h 304"/>
                <a:gd name="T84" fmla="*/ 1 w 138"/>
                <a:gd name="T85" fmla="*/ 16 h 304"/>
                <a:gd name="T86" fmla="*/ 2 w 138"/>
                <a:gd name="T87" fmla="*/ 12 h 304"/>
                <a:gd name="T88" fmla="*/ 4 w 138"/>
                <a:gd name="T89" fmla="*/ 8 h 304"/>
                <a:gd name="T90" fmla="*/ 6 w 138"/>
                <a:gd name="T91" fmla="*/ 5 h 304"/>
                <a:gd name="T92" fmla="*/ 9 w 138"/>
                <a:gd name="T93" fmla="*/ 2 h 304"/>
                <a:gd name="T94" fmla="*/ 12 w 138"/>
                <a:gd name="T95" fmla="*/ 1 h 304"/>
                <a:gd name="T96" fmla="*/ 15 w 138"/>
                <a:gd name="T97" fmla="*/ 0 h 304"/>
                <a:gd name="T98" fmla="*/ 15 w 138"/>
                <a:gd name="T99" fmla="*/ 0 h 304"/>
                <a:gd name="T100" fmla="*/ 15 w 138"/>
                <a:gd name="T101" fmla="*/ 0 h 30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8"/>
                <a:gd name="T154" fmla="*/ 0 h 304"/>
                <a:gd name="T155" fmla="*/ 138 w 138"/>
                <a:gd name="T156" fmla="*/ 304 h 30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8" h="304">
                  <a:moveTo>
                    <a:pt x="61" y="0"/>
                  </a:moveTo>
                  <a:lnTo>
                    <a:pt x="68" y="1"/>
                  </a:lnTo>
                  <a:lnTo>
                    <a:pt x="74" y="2"/>
                  </a:lnTo>
                  <a:lnTo>
                    <a:pt x="82" y="6"/>
                  </a:lnTo>
                  <a:lnTo>
                    <a:pt x="88" y="10"/>
                  </a:lnTo>
                  <a:lnTo>
                    <a:pt x="95" y="17"/>
                  </a:lnTo>
                  <a:lnTo>
                    <a:pt x="100" y="24"/>
                  </a:lnTo>
                  <a:lnTo>
                    <a:pt x="105" y="32"/>
                  </a:lnTo>
                  <a:lnTo>
                    <a:pt x="111" y="43"/>
                  </a:lnTo>
                  <a:lnTo>
                    <a:pt x="116" y="52"/>
                  </a:lnTo>
                  <a:lnTo>
                    <a:pt x="120" y="65"/>
                  </a:lnTo>
                  <a:lnTo>
                    <a:pt x="125" y="77"/>
                  </a:lnTo>
                  <a:lnTo>
                    <a:pt x="128" y="90"/>
                  </a:lnTo>
                  <a:lnTo>
                    <a:pt x="131" y="104"/>
                  </a:lnTo>
                  <a:lnTo>
                    <a:pt x="134" y="118"/>
                  </a:lnTo>
                  <a:lnTo>
                    <a:pt x="135" y="134"/>
                  </a:lnTo>
                  <a:lnTo>
                    <a:pt x="137" y="149"/>
                  </a:lnTo>
                  <a:lnTo>
                    <a:pt x="138" y="180"/>
                  </a:lnTo>
                  <a:lnTo>
                    <a:pt x="134" y="208"/>
                  </a:lnTo>
                  <a:lnTo>
                    <a:pt x="129" y="235"/>
                  </a:lnTo>
                  <a:lnTo>
                    <a:pt x="123" y="258"/>
                  </a:lnTo>
                  <a:lnTo>
                    <a:pt x="113" y="277"/>
                  </a:lnTo>
                  <a:lnTo>
                    <a:pt x="102" y="291"/>
                  </a:lnTo>
                  <a:lnTo>
                    <a:pt x="90" y="300"/>
                  </a:lnTo>
                  <a:lnTo>
                    <a:pt x="77" y="304"/>
                  </a:lnTo>
                  <a:lnTo>
                    <a:pt x="69" y="304"/>
                  </a:lnTo>
                  <a:lnTo>
                    <a:pt x="63" y="303"/>
                  </a:lnTo>
                  <a:lnTo>
                    <a:pt x="56" y="299"/>
                  </a:lnTo>
                  <a:lnTo>
                    <a:pt x="49" y="295"/>
                  </a:lnTo>
                  <a:lnTo>
                    <a:pt x="42" y="288"/>
                  </a:lnTo>
                  <a:lnTo>
                    <a:pt x="37" y="281"/>
                  </a:lnTo>
                  <a:lnTo>
                    <a:pt x="32" y="273"/>
                  </a:lnTo>
                  <a:lnTo>
                    <a:pt x="26" y="262"/>
                  </a:lnTo>
                  <a:lnTo>
                    <a:pt x="21" y="252"/>
                  </a:lnTo>
                  <a:lnTo>
                    <a:pt x="17" y="240"/>
                  </a:lnTo>
                  <a:lnTo>
                    <a:pt x="12" y="229"/>
                  </a:lnTo>
                  <a:lnTo>
                    <a:pt x="9" y="215"/>
                  </a:lnTo>
                  <a:lnTo>
                    <a:pt x="6" y="201"/>
                  </a:lnTo>
                  <a:lnTo>
                    <a:pt x="3" y="187"/>
                  </a:lnTo>
                  <a:lnTo>
                    <a:pt x="2" y="172"/>
                  </a:lnTo>
                  <a:lnTo>
                    <a:pt x="1" y="156"/>
                  </a:lnTo>
                  <a:lnTo>
                    <a:pt x="0" y="125"/>
                  </a:lnTo>
                  <a:lnTo>
                    <a:pt x="3" y="97"/>
                  </a:lnTo>
                  <a:lnTo>
                    <a:pt x="8" y="70"/>
                  </a:lnTo>
                  <a:lnTo>
                    <a:pt x="16" y="47"/>
                  </a:lnTo>
                  <a:lnTo>
                    <a:pt x="24" y="28"/>
                  </a:lnTo>
                  <a:lnTo>
                    <a:pt x="35" y="14"/>
                  </a:lnTo>
                  <a:lnTo>
                    <a:pt x="47" y="5"/>
                  </a:lnTo>
                  <a:lnTo>
                    <a:pt x="61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D2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22" name="Freeform 219"/>
            <p:cNvSpPr>
              <a:spLocks/>
            </p:cNvSpPr>
            <p:nvPr/>
          </p:nvSpPr>
          <p:spPr bwMode="auto">
            <a:xfrm>
              <a:off x="1292" y="2502"/>
              <a:ext cx="24" cy="37"/>
            </a:xfrm>
            <a:custGeom>
              <a:avLst/>
              <a:gdLst>
                <a:gd name="T0" fmla="*/ 10 w 94"/>
                <a:gd name="T1" fmla="*/ 0 h 225"/>
                <a:gd name="T2" fmla="*/ 13 w 94"/>
                <a:gd name="T3" fmla="*/ 0 h 225"/>
                <a:gd name="T4" fmla="*/ 15 w 94"/>
                <a:gd name="T5" fmla="*/ 1 h 225"/>
                <a:gd name="T6" fmla="*/ 17 w 94"/>
                <a:gd name="T7" fmla="*/ 3 h 225"/>
                <a:gd name="T8" fmla="*/ 19 w 94"/>
                <a:gd name="T9" fmla="*/ 5 h 225"/>
                <a:gd name="T10" fmla="*/ 21 w 94"/>
                <a:gd name="T11" fmla="*/ 8 h 225"/>
                <a:gd name="T12" fmla="*/ 22 w 94"/>
                <a:gd name="T13" fmla="*/ 11 h 225"/>
                <a:gd name="T14" fmla="*/ 23 w 94"/>
                <a:gd name="T15" fmla="*/ 14 h 225"/>
                <a:gd name="T16" fmla="*/ 24 w 94"/>
                <a:gd name="T17" fmla="*/ 18 h 225"/>
                <a:gd name="T18" fmla="*/ 24 w 94"/>
                <a:gd name="T19" fmla="*/ 22 h 225"/>
                <a:gd name="T20" fmla="*/ 23 w 94"/>
                <a:gd name="T21" fmla="*/ 25 h 225"/>
                <a:gd name="T22" fmla="*/ 23 w 94"/>
                <a:gd name="T23" fmla="*/ 28 h 225"/>
                <a:gd name="T24" fmla="*/ 21 w 94"/>
                <a:gd name="T25" fmla="*/ 31 h 225"/>
                <a:gd name="T26" fmla="*/ 20 w 94"/>
                <a:gd name="T27" fmla="*/ 34 h 225"/>
                <a:gd name="T28" fmla="*/ 18 w 94"/>
                <a:gd name="T29" fmla="*/ 36 h 225"/>
                <a:gd name="T30" fmla="*/ 16 w 94"/>
                <a:gd name="T31" fmla="*/ 37 h 225"/>
                <a:gd name="T32" fmla="*/ 13 w 94"/>
                <a:gd name="T33" fmla="*/ 37 h 225"/>
                <a:gd name="T34" fmla="*/ 11 w 94"/>
                <a:gd name="T35" fmla="*/ 37 h 225"/>
                <a:gd name="T36" fmla="*/ 8 w 94"/>
                <a:gd name="T37" fmla="*/ 36 h 225"/>
                <a:gd name="T38" fmla="*/ 6 w 94"/>
                <a:gd name="T39" fmla="*/ 34 h 225"/>
                <a:gd name="T40" fmla="*/ 4 w 94"/>
                <a:gd name="T41" fmla="*/ 32 h 225"/>
                <a:gd name="T42" fmla="*/ 3 w 94"/>
                <a:gd name="T43" fmla="*/ 29 h 225"/>
                <a:gd name="T44" fmla="*/ 1 w 94"/>
                <a:gd name="T45" fmla="*/ 26 h 225"/>
                <a:gd name="T46" fmla="*/ 1 w 94"/>
                <a:gd name="T47" fmla="*/ 23 h 225"/>
                <a:gd name="T48" fmla="*/ 0 w 94"/>
                <a:gd name="T49" fmla="*/ 19 h 225"/>
                <a:gd name="T50" fmla="*/ 0 w 94"/>
                <a:gd name="T51" fmla="*/ 15 h 225"/>
                <a:gd name="T52" fmla="*/ 0 w 94"/>
                <a:gd name="T53" fmla="*/ 12 h 225"/>
                <a:gd name="T54" fmla="*/ 1 w 94"/>
                <a:gd name="T55" fmla="*/ 8 h 225"/>
                <a:gd name="T56" fmla="*/ 2 w 94"/>
                <a:gd name="T57" fmla="*/ 6 h 225"/>
                <a:gd name="T58" fmla="*/ 4 w 94"/>
                <a:gd name="T59" fmla="*/ 3 h 225"/>
                <a:gd name="T60" fmla="*/ 6 w 94"/>
                <a:gd name="T61" fmla="*/ 1 h 225"/>
                <a:gd name="T62" fmla="*/ 8 w 94"/>
                <a:gd name="T63" fmla="*/ 0 h 225"/>
                <a:gd name="T64" fmla="*/ 10 w 94"/>
                <a:gd name="T65" fmla="*/ 0 h 225"/>
                <a:gd name="T66" fmla="*/ 10 w 94"/>
                <a:gd name="T67" fmla="*/ 0 h 225"/>
                <a:gd name="T68" fmla="*/ 10 w 94"/>
                <a:gd name="T69" fmla="*/ 0 h 2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4"/>
                <a:gd name="T106" fmla="*/ 0 h 225"/>
                <a:gd name="T107" fmla="*/ 94 w 94"/>
                <a:gd name="T108" fmla="*/ 225 h 2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4" h="225">
                  <a:moveTo>
                    <a:pt x="40" y="0"/>
                  </a:moveTo>
                  <a:lnTo>
                    <a:pt x="50" y="1"/>
                  </a:lnTo>
                  <a:lnTo>
                    <a:pt x="60" y="8"/>
                  </a:lnTo>
                  <a:lnTo>
                    <a:pt x="68" y="17"/>
                  </a:lnTo>
                  <a:lnTo>
                    <a:pt x="76" y="31"/>
                  </a:lnTo>
                  <a:lnTo>
                    <a:pt x="82" y="47"/>
                  </a:lnTo>
                  <a:lnTo>
                    <a:pt x="87" y="66"/>
                  </a:lnTo>
                  <a:lnTo>
                    <a:pt x="91" y="87"/>
                  </a:lnTo>
                  <a:lnTo>
                    <a:pt x="94" y="110"/>
                  </a:lnTo>
                  <a:lnTo>
                    <a:pt x="94" y="133"/>
                  </a:lnTo>
                  <a:lnTo>
                    <a:pt x="92" y="154"/>
                  </a:lnTo>
                  <a:lnTo>
                    <a:pt x="89" y="173"/>
                  </a:lnTo>
                  <a:lnTo>
                    <a:pt x="83" y="191"/>
                  </a:lnTo>
                  <a:lnTo>
                    <a:pt x="77" y="205"/>
                  </a:lnTo>
                  <a:lnTo>
                    <a:pt x="69" y="216"/>
                  </a:lnTo>
                  <a:lnTo>
                    <a:pt x="62" y="223"/>
                  </a:lnTo>
                  <a:lnTo>
                    <a:pt x="52" y="225"/>
                  </a:lnTo>
                  <a:lnTo>
                    <a:pt x="43" y="223"/>
                  </a:lnTo>
                  <a:lnTo>
                    <a:pt x="33" y="217"/>
                  </a:lnTo>
                  <a:lnTo>
                    <a:pt x="24" y="208"/>
                  </a:lnTo>
                  <a:lnTo>
                    <a:pt x="17" y="194"/>
                  </a:lnTo>
                  <a:lnTo>
                    <a:pt x="10" y="178"/>
                  </a:lnTo>
                  <a:lnTo>
                    <a:pt x="5" y="158"/>
                  </a:lnTo>
                  <a:lnTo>
                    <a:pt x="2" y="138"/>
                  </a:lnTo>
                  <a:lnTo>
                    <a:pt x="0" y="116"/>
                  </a:lnTo>
                  <a:lnTo>
                    <a:pt x="0" y="93"/>
                  </a:lnTo>
                  <a:lnTo>
                    <a:pt x="1" y="72"/>
                  </a:lnTo>
                  <a:lnTo>
                    <a:pt x="4" y="51"/>
                  </a:lnTo>
                  <a:lnTo>
                    <a:pt x="9" y="35"/>
                  </a:lnTo>
                  <a:lnTo>
                    <a:pt x="16" y="21"/>
                  </a:lnTo>
                  <a:lnTo>
                    <a:pt x="23" y="9"/>
                  </a:lnTo>
                  <a:lnTo>
                    <a:pt x="32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2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23" name="Freeform 220"/>
            <p:cNvSpPr>
              <a:spLocks/>
            </p:cNvSpPr>
            <p:nvPr/>
          </p:nvSpPr>
          <p:spPr bwMode="auto">
            <a:xfrm>
              <a:off x="1444" y="2513"/>
              <a:ext cx="32" cy="47"/>
            </a:xfrm>
            <a:custGeom>
              <a:avLst/>
              <a:gdLst>
                <a:gd name="T0" fmla="*/ 14 w 129"/>
                <a:gd name="T1" fmla="*/ 0 h 286"/>
                <a:gd name="T2" fmla="*/ 18 w 129"/>
                <a:gd name="T3" fmla="*/ 0 h 286"/>
                <a:gd name="T4" fmla="*/ 21 w 129"/>
                <a:gd name="T5" fmla="*/ 2 h 286"/>
                <a:gd name="T6" fmla="*/ 24 w 129"/>
                <a:gd name="T7" fmla="*/ 4 h 286"/>
                <a:gd name="T8" fmla="*/ 26 w 129"/>
                <a:gd name="T9" fmla="*/ 7 h 286"/>
                <a:gd name="T10" fmla="*/ 28 w 129"/>
                <a:gd name="T11" fmla="*/ 10 h 286"/>
                <a:gd name="T12" fmla="*/ 30 w 129"/>
                <a:gd name="T13" fmla="*/ 14 h 286"/>
                <a:gd name="T14" fmla="*/ 31 w 129"/>
                <a:gd name="T15" fmla="*/ 18 h 286"/>
                <a:gd name="T16" fmla="*/ 32 w 129"/>
                <a:gd name="T17" fmla="*/ 23 h 286"/>
                <a:gd name="T18" fmla="*/ 32 w 129"/>
                <a:gd name="T19" fmla="*/ 28 h 286"/>
                <a:gd name="T20" fmla="*/ 32 w 129"/>
                <a:gd name="T21" fmla="*/ 32 h 286"/>
                <a:gd name="T22" fmla="*/ 30 w 129"/>
                <a:gd name="T23" fmla="*/ 36 h 286"/>
                <a:gd name="T24" fmla="*/ 29 w 129"/>
                <a:gd name="T25" fmla="*/ 40 h 286"/>
                <a:gd name="T26" fmla="*/ 26 w 129"/>
                <a:gd name="T27" fmla="*/ 43 h 286"/>
                <a:gd name="T28" fmla="*/ 24 w 129"/>
                <a:gd name="T29" fmla="*/ 45 h 286"/>
                <a:gd name="T30" fmla="*/ 21 w 129"/>
                <a:gd name="T31" fmla="*/ 47 h 286"/>
                <a:gd name="T32" fmla="*/ 18 w 129"/>
                <a:gd name="T33" fmla="*/ 47 h 286"/>
                <a:gd name="T34" fmla="*/ 15 w 129"/>
                <a:gd name="T35" fmla="*/ 47 h 286"/>
                <a:gd name="T36" fmla="*/ 11 w 129"/>
                <a:gd name="T37" fmla="*/ 45 h 286"/>
                <a:gd name="T38" fmla="*/ 9 w 129"/>
                <a:gd name="T39" fmla="*/ 43 h 286"/>
                <a:gd name="T40" fmla="*/ 6 w 129"/>
                <a:gd name="T41" fmla="*/ 40 h 286"/>
                <a:gd name="T42" fmla="*/ 4 w 129"/>
                <a:gd name="T43" fmla="*/ 37 h 286"/>
                <a:gd name="T44" fmla="*/ 2 w 129"/>
                <a:gd name="T45" fmla="*/ 33 h 286"/>
                <a:gd name="T46" fmla="*/ 1 w 129"/>
                <a:gd name="T47" fmla="*/ 29 h 286"/>
                <a:gd name="T48" fmla="*/ 0 w 129"/>
                <a:gd name="T49" fmla="*/ 24 h 286"/>
                <a:gd name="T50" fmla="*/ 0 w 129"/>
                <a:gd name="T51" fmla="*/ 19 h 286"/>
                <a:gd name="T52" fmla="*/ 1 w 129"/>
                <a:gd name="T53" fmla="*/ 15 h 286"/>
                <a:gd name="T54" fmla="*/ 2 w 129"/>
                <a:gd name="T55" fmla="*/ 11 h 286"/>
                <a:gd name="T56" fmla="*/ 3 w 129"/>
                <a:gd name="T57" fmla="*/ 7 h 286"/>
                <a:gd name="T58" fmla="*/ 6 w 129"/>
                <a:gd name="T59" fmla="*/ 4 h 286"/>
                <a:gd name="T60" fmla="*/ 8 w 129"/>
                <a:gd name="T61" fmla="*/ 2 h 286"/>
                <a:gd name="T62" fmla="*/ 11 w 129"/>
                <a:gd name="T63" fmla="*/ 1 h 286"/>
                <a:gd name="T64" fmla="*/ 14 w 129"/>
                <a:gd name="T65" fmla="*/ 0 h 286"/>
                <a:gd name="T66" fmla="*/ 14 w 129"/>
                <a:gd name="T67" fmla="*/ 0 h 286"/>
                <a:gd name="T68" fmla="*/ 14 w 129"/>
                <a:gd name="T69" fmla="*/ 0 h 2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9"/>
                <a:gd name="T106" fmla="*/ 0 h 286"/>
                <a:gd name="T107" fmla="*/ 129 w 129"/>
                <a:gd name="T108" fmla="*/ 286 h 28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9" h="286">
                  <a:moveTo>
                    <a:pt x="57" y="0"/>
                  </a:moveTo>
                  <a:lnTo>
                    <a:pt x="71" y="3"/>
                  </a:lnTo>
                  <a:lnTo>
                    <a:pt x="83" y="11"/>
                  </a:lnTo>
                  <a:lnTo>
                    <a:pt x="95" y="23"/>
                  </a:lnTo>
                  <a:lnTo>
                    <a:pt x="104" y="40"/>
                  </a:lnTo>
                  <a:lnTo>
                    <a:pt x="114" y="60"/>
                  </a:lnTo>
                  <a:lnTo>
                    <a:pt x="120" y="85"/>
                  </a:lnTo>
                  <a:lnTo>
                    <a:pt x="126" y="111"/>
                  </a:lnTo>
                  <a:lnTo>
                    <a:pt x="129" y="140"/>
                  </a:lnTo>
                  <a:lnTo>
                    <a:pt x="129" y="169"/>
                  </a:lnTo>
                  <a:lnTo>
                    <a:pt x="127" y="195"/>
                  </a:lnTo>
                  <a:lnTo>
                    <a:pt x="121" y="221"/>
                  </a:lnTo>
                  <a:lnTo>
                    <a:pt x="115" y="242"/>
                  </a:lnTo>
                  <a:lnTo>
                    <a:pt x="106" y="260"/>
                  </a:lnTo>
                  <a:lnTo>
                    <a:pt x="97" y="274"/>
                  </a:lnTo>
                  <a:lnTo>
                    <a:pt x="85" y="283"/>
                  </a:lnTo>
                  <a:lnTo>
                    <a:pt x="72" y="286"/>
                  </a:lnTo>
                  <a:lnTo>
                    <a:pt x="59" y="284"/>
                  </a:lnTo>
                  <a:lnTo>
                    <a:pt x="46" y="276"/>
                  </a:lnTo>
                  <a:lnTo>
                    <a:pt x="35" y="264"/>
                  </a:lnTo>
                  <a:lnTo>
                    <a:pt x="25" y="246"/>
                  </a:lnTo>
                  <a:lnTo>
                    <a:pt x="15" y="226"/>
                  </a:lnTo>
                  <a:lnTo>
                    <a:pt x="9" y="202"/>
                  </a:lnTo>
                  <a:lnTo>
                    <a:pt x="4" y="176"/>
                  </a:lnTo>
                  <a:lnTo>
                    <a:pt x="0" y="147"/>
                  </a:lnTo>
                  <a:lnTo>
                    <a:pt x="0" y="118"/>
                  </a:lnTo>
                  <a:lnTo>
                    <a:pt x="4" y="90"/>
                  </a:lnTo>
                  <a:lnTo>
                    <a:pt x="8" y="66"/>
                  </a:lnTo>
                  <a:lnTo>
                    <a:pt x="14" y="44"/>
                  </a:lnTo>
                  <a:lnTo>
                    <a:pt x="23" y="27"/>
                  </a:lnTo>
                  <a:lnTo>
                    <a:pt x="33" y="13"/>
                  </a:lnTo>
                  <a:lnTo>
                    <a:pt x="44" y="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24" name="Freeform 221"/>
            <p:cNvSpPr>
              <a:spLocks/>
            </p:cNvSpPr>
            <p:nvPr/>
          </p:nvSpPr>
          <p:spPr bwMode="auto">
            <a:xfrm>
              <a:off x="1292" y="2502"/>
              <a:ext cx="22" cy="36"/>
            </a:xfrm>
            <a:custGeom>
              <a:avLst/>
              <a:gdLst>
                <a:gd name="T0" fmla="*/ 10 w 88"/>
                <a:gd name="T1" fmla="*/ 0 h 212"/>
                <a:gd name="T2" fmla="*/ 12 w 88"/>
                <a:gd name="T3" fmla="*/ 0 h 212"/>
                <a:gd name="T4" fmla="*/ 14 w 88"/>
                <a:gd name="T5" fmla="*/ 1 h 212"/>
                <a:gd name="T6" fmla="*/ 16 w 88"/>
                <a:gd name="T7" fmla="*/ 3 h 212"/>
                <a:gd name="T8" fmla="*/ 18 w 88"/>
                <a:gd name="T9" fmla="*/ 5 h 212"/>
                <a:gd name="T10" fmla="*/ 20 w 88"/>
                <a:gd name="T11" fmla="*/ 8 h 212"/>
                <a:gd name="T12" fmla="*/ 21 w 88"/>
                <a:gd name="T13" fmla="*/ 11 h 212"/>
                <a:gd name="T14" fmla="*/ 22 w 88"/>
                <a:gd name="T15" fmla="*/ 14 h 212"/>
                <a:gd name="T16" fmla="*/ 22 w 88"/>
                <a:gd name="T17" fmla="*/ 18 h 212"/>
                <a:gd name="T18" fmla="*/ 22 w 88"/>
                <a:gd name="T19" fmla="*/ 21 h 212"/>
                <a:gd name="T20" fmla="*/ 22 w 88"/>
                <a:gd name="T21" fmla="*/ 25 h 212"/>
                <a:gd name="T22" fmla="*/ 21 w 88"/>
                <a:gd name="T23" fmla="*/ 28 h 212"/>
                <a:gd name="T24" fmla="*/ 20 w 88"/>
                <a:gd name="T25" fmla="*/ 30 h 212"/>
                <a:gd name="T26" fmla="*/ 18 w 88"/>
                <a:gd name="T27" fmla="*/ 33 h 212"/>
                <a:gd name="T28" fmla="*/ 16 w 88"/>
                <a:gd name="T29" fmla="*/ 34 h 212"/>
                <a:gd name="T30" fmla="*/ 14 w 88"/>
                <a:gd name="T31" fmla="*/ 35 h 212"/>
                <a:gd name="T32" fmla="*/ 12 w 88"/>
                <a:gd name="T33" fmla="*/ 36 h 212"/>
                <a:gd name="T34" fmla="*/ 10 w 88"/>
                <a:gd name="T35" fmla="*/ 36 h 212"/>
                <a:gd name="T36" fmla="*/ 8 w 88"/>
                <a:gd name="T37" fmla="*/ 35 h 212"/>
                <a:gd name="T38" fmla="*/ 6 w 88"/>
                <a:gd name="T39" fmla="*/ 33 h 212"/>
                <a:gd name="T40" fmla="*/ 4 w 88"/>
                <a:gd name="T41" fmla="*/ 31 h 212"/>
                <a:gd name="T42" fmla="*/ 3 w 88"/>
                <a:gd name="T43" fmla="*/ 28 h 212"/>
                <a:gd name="T44" fmla="*/ 1 w 88"/>
                <a:gd name="T45" fmla="*/ 25 h 212"/>
                <a:gd name="T46" fmla="*/ 1 w 88"/>
                <a:gd name="T47" fmla="*/ 22 h 212"/>
                <a:gd name="T48" fmla="*/ 0 w 88"/>
                <a:gd name="T49" fmla="*/ 18 h 212"/>
                <a:gd name="T50" fmla="*/ 0 w 88"/>
                <a:gd name="T51" fmla="*/ 15 h 212"/>
                <a:gd name="T52" fmla="*/ 1 w 88"/>
                <a:gd name="T53" fmla="*/ 11 h 212"/>
                <a:gd name="T54" fmla="*/ 1 w 88"/>
                <a:gd name="T55" fmla="*/ 8 h 212"/>
                <a:gd name="T56" fmla="*/ 2 w 88"/>
                <a:gd name="T57" fmla="*/ 5 h 212"/>
                <a:gd name="T58" fmla="*/ 4 w 88"/>
                <a:gd name="T59" fmla="*/ 3 h 212"/>
                <a:gd name="T60" fmla="*/ 6 w 88"/>
                <a:gd name="T61" fmla="*/ 2 h 212"/>
                <a:gd name="T62" fmla="*/ 8 w 88"/>
                <a:gd name="T63" fmla="*/ 1 h 212"/>
                <a:gd name="T64" fmla="*/ 10 w 88"/>
                <a:gd name="T65" fmla="*/ 0 h 212"/>
                <a:gd name="T66" fmla="*/ 10 w 88"/>
                <a:gd name="T67" fmla="*/ 0 h 212"/>
                <a:gd name="T68" fmla="*/ 10 w 88"/>
                <a:gd name="T69" fmla="*/ 0 h 2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8"/>
                <a:gd name="T106" fmla="*/ 0 h 212"/>
                <a:gd name="T107" fmla="*/ 88 w 88"/>
                <a:gd name="T108" fmla="*/ 212 h 2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8" h="212">
                  <a:moveTo>
                    <a:pt x="38" y="0"/>
                  </a:moveTo>
                  <a:lnTo>
                    <a:pt x="48" y="2"/>
                  </a:lnTo>
                  <a:lnTo>
                    <a:pt x="56" y="7"/>
                  </a:lnTo>
                  <a:lnTo>
                    <a:pt x="65" y="16"/>
                  </a:lnTo>
                  <a:lnTo>
                    <a:pt x="71" y="30"/>
                  </a:lnTo>
                  <a:lnTo>
                    <a:pt x="78" y="45"/>
                  </a:lnTo>
                  <a:lnTo>
                    <a:pt x="82" y="62"/>
                  </a:lnTo>
                  <a:lnTo>
                    <a:pt x="86" y="82"/>
                  </a:lnTo>
                  <a:lnTo>
                    <a:pt x="88" y="104"/>
                  </a:lnTo>
                  <a:lnTo>
                    <a:pt x="88" y="126"/>
                  </a:lnTo>
                  <a:lnTo>
                    <a:pt x="86" y="145"/>
                  </a:lnTo>
                  <a:lnTo>
                    <a:pt x="83" y="164"/>
                  </a:lnTo>
                  <a:lnTo>
                    <a:pt x="79" y="179"/>
                  </a:lnTo>
                  <a:lnTo>
                    <a:pt x="73" y="193"/>
                  </a:lnTo>
                  <a:lnTo>
                    <a:pt x="65" y="203"/>
                  </a:lnTo>
                  <a:lnTo>
                    <a:pt x="57" y="209"/>
                  </a:lnTo>
                  <a:lnTo>
                    <a:pt x="49" y="212"/>
                  </a:lnTo>
                  <a:lnTo>
                    <a:pt x="40" y="211"/>
                  </a:lnTo>
                  <a:lnTo>
                    <a:pt x="32" y="206"/>
                  </a:lnTo>
                  <a:lnTo>
                    <a:pt x="23" y="196"/>
                  </a:lnTo>
                  <a:lnTo>
                    <a:pt x="17" y="182"/>
                  </a:lnTo>
                  <a:lnTo>
                    <a:pt x="10" y="167"/>
                  </a:lnTo>
                  <a:lnTo>
                    <a:pt x="5" y="150"/>
                  </a:lnTo>
                  <a:lnTo>
                    <a:pt x="2" y="130"/>
                  </a:lnTo>
                  <a:lnTo>
                    <a:pt x="0" y="108"/>
                  </a:lnTo>
                  <a:lnTo>
                    <a:pt x="0" y="88"/>
                  </a:lnTo>
                  <a:lnTo>
                    <a:pt x="2" y="67"/>
                  </a:lnTo>
                  <a:lnTo>
                    <a:pt x="5" y="50"/>
                  </a:lnTo>
                  <a:lnTo>
                    <a:pt x="9" y="32"/>
                  </a:lnTo>
                  <a:lnTo>
                    <a:pt x="15" y="20"/>
                  </a:lnTo>
                  <a:lnTo>
                    <a:pt x="22" y="9"/>
                  </a:lnTo>
                  <a:lnTo>
                    <a:pt x="31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25" name="Freeform 222"/>
            <p:cNvSpPr>
              <a:spLocks/>
            </p:cNvSpPr>
            <p:nvPr/>
          </p:nvSpPr>
          <p:spPr bwMode="auto">
            <a:xfrm>
              <a:off x="1446" y="2515"/>
              <a:ext cx="28" cy="43"/>
            </a:xfrm>
            <a:custGeom>
              <a:avLst/>
              <a:gdLst>
                <a:gd name="T0" fmla="*/ 12 w 114"/>
                <a:gd name="T1" fmla="*/ 0 h 258"/>
                <a:gd name="T2" fmla="*/ 15 w 114"/>
                <a:gd name="T3" fmla="*/ 0 h 258"/>
                <a:gd name="T4" fmla="*/ 18 w 114"/>
                <a:gd name="T5" fmla="*/ 1 h 258"/>
                <a:gd name="T6" fmla="*/ 21 w 114"/>
                <a:gd name="T7" fmla="*/ 3 h 258"/>
                <a:gd name="T8" fmla="*/ 23 w 114"/>
                <a:gd name="T9" fmla="*/ 6 h 258"/>
                <a:gd name="T10" fmla="*/ 25 w 114"/>
                <a:gd name="T11" fmla="*/ 9 h 258"/>
                <a:gd name="T12" fmla="*/ 27 w 114"/>
                <a:gd name="T13" fmla="*/ 13 h 258"/>
                <a:gd name="T14" fmla="*/ 28 w 114"/>
                <a:gd name="T15" fmla="*/ 17 h 258"/>
                <a:gd name="T16" fmla="*/ 28 w 114"/>
                <a:gd name="T17" fmla="*/ 21 h 258"/>
                <a:gd name="T18" fmla="*/ 28 w 114"/>
                <a:gd name="T19" fmla="*/ 25 h 258"/>
                <a:gd name="T20" fmla="*/ 28 w 114"/>
                <a:gd name="T21" fmla="*/ 29 h 258"/>
                <a:gd name="T22" fmla="*/ 27 w 114"/>
                <a:gd name="T23" fmla="*/ 33 h 258"/>
                <a:gd name="T24" fmla="*/ 25 w 114"/>
                <a:gd name="T25" fmla="*/ 36 h 258"/>
                <a:gd name="T26" fmla="*/ 23 w 114"/>
                <a:gd name="T27" fmla="*/ 39 h 258"/>
                <a:gd name="T28" fmla="*/ 21 w 114"/>
                <a:gd name="T29" fmla="*/ 41 h 258"/>
                <a:gd name="T30" fmla="*/ 19 w 114"/>
                <a:gd name="T31" fmla="*/ 42 h 258"/>
                <a:gd name="T32" fmla="*/ 16 w 114"/>
                <a:gd name="T33" fmla="*/ 43 h 258"/>
                <a:gd name="T34" fmla="*/ 13 w 114"/>
                <a:gd name="T35" fmla="*/ 42 h 258"/>
                <a:gd name="T36" fmla="*/ 10 w 114"/>
                <a:gd name="T37" fmla="*/ 41 h 258"/>
                <a:gd name="T38" fmla="*/ 7 w 114"/>
                <a:gd name="T39" fmla="*/ 39 h 258"/>
                <a:gd name="T40" fmla="*/ 5 w 114"/>
                <a:gd name="T41" fmla="*/ 37 h 258"/>
                <a:gd name="T42" fmla="*/ 3 w 114"/>
                <a:gd name="T43" fmla="*/ 34 h 258"/>
                <a:gd name="T44" fmla="*/ 2 w 114"/>
                <a:gd name="T45" fmla="*/ 30 h 258"/>
                <a:gd name="T46" fmla="*/ 0 w 114"/>
                <a:gd name="T47" fmla="*/ 26 h 258"/>
                <a:gd name="T48" fmla="*/ 0 w 114"/>
                <a:gd name="T49" fmla="*/ 22 h 258"/>
                <a:gd name="T50" fmla="*/ 0 w 114"/>
                <a:gd name="T51" fmla="*/ 18 h 258"/>
                <a:gd name="T52" fmla="*/ 0 w 114"/>
                <a:gd name="T53" fmla="*/ 13 h 258"/>
                <a:gd name="T54" fmla="*/ 1 w 114"/>
                <a:gd name="T55" fmla="*/ 10 h 258"/>
                <a:gd name="T56" fmla="*/ 3 w 114"/>
                <a:gd name="T57" fmla="*/ 6 h 258"/>
                <a:gd name="T58" fmla="*/ 5 w 114"/>
                <a:gd name="T59" fmla="*/ 4 h 258"/>
                <a:gd name="T60" fmla="*/ 7 w 114"/>
                <a:gd name="T61" fmla="*/ 2 h 258"/>
                <a:gd name="T62" fmla="*/ 10 w 114"/>
                <a:gd name="T63" fmla="*/ 1 h 258"/>
                <a:gd name="T64" fmla="*/ 12 w 114"/>
                <a:gd name="T65" fmla="*/ 0 h 258"/>
                <a:gd name="T66" fmla="*/ 12 w 114"/>
                <a:gd name="T67" fmla="*/ 0 h 2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4"/>
                <a:gd name="T103" fmla="*/ 0 h 258"/>
                <a:gd name="T104" fmla="*/ 114 w 114"/>
                <a:gd name="T105" fmla="*/ 258 h 2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4" h="258">
                  <a:moveTo>
                    <a:pt x="50" y="0"/>
                  </a:moveTo>
                  <a:lnTo>
                    <a:pt x="62" y="2"/>
                  </a:lnTo>
                  <a:lnTo>
                    <a:pt x="73" y="9"/>
                  </a:lnTo>
                  <a:lnTo>
                    <a:pt x="84" y="21"/>
                  </a:lnTo>
                  <a:lnTo>
                    <a:pt x="93" y="36"/>
                  </a:lnTo>
                  <a:lnTo>
                    <a:pt x="101" y="54"/>
                  </a:lnTo>
                  <a:lnTo>
                    <a:pt x="108" y="76"/>
                  </a:lnTo>
                  <a:lnTo>
                    <a:pt x="112" y="101"/>
                  </a:lnTo>
                  <a:lnTo>
                    <a:pt x="114" y="126"/>
                  </a:lnTo>
                  <a:lnTo>
                    <a:pt x="114" y="151"/>
                  </a:lnTo>
                  <a:lnTo>
                    <a:pt x="112" y="177"/>
                  </a:lnTo>
                  <a:lnTo>
                    <a:pt x="109" y="199"/>
                  </a:lnTo>
                  <a:lnTo>
                    <a:pt x="103" y="218"/>
                  </a:lnTo>
                  <a:lnTo>
                    <a:pt x="95" y="235"/>
                  </a:lnTo>
                  <a:lnTo>
                    <a:pt x="86" y="246"/>
                  </a:lnTo>
                  <a:lnTo>
                    <a:pt x="76" y="254"/>
                  </a:lnTo>
                  <a:lnTo>
                    <a:pt x="64" y="258"/>
                  </a:lnTo>
                  <a:lnTo>
                    <a:pt x="52" y="255"/>
                  </a:lnTo>
                  <a:lnTo>
                    <a:pt x="41" y="248"/>
                  </a:lnTo>
                  <a:lnTo>
                    <a:pt x="30" y="237"/>
                  </a:lnTo>
                  <a:lnTo>
                    <a:pt x="21" y="222"/>
                  </a:lnTo>
                  <a:lnTo>
                    <a:pt x="13" y="203"/>
                  </a:lnTo>
                  <a:lnTo>
                    <a:pt x="7" y="181"/>
                  </a:lnTo>
                  <a:lnTo>
                    <a:pt x="2" y="158"/>
                  </a:lnTo>
                  <a:lnTo>
                    <a:pt x="0" y="132"/>
                  </a:lnTo>
                  <a:lnTo>
                    <a:pt x="0" y="106"/>
                  </a:lnTo>
                  <a:lnTo>
                    <a:pt x="1" y="81"/>
                  </a:lnTo>
                  <a:lnTo>
                    <a:pt x="5" y="59"/>
                  </a:lnTo>
                  <a:lnTo>
                    <a:pt x="12" y="39"/>
                  </a:lnTo>
                  <a:lnTo>
                    <a:pt x="20" y="24"/>
                  </a:lnTo>
                  <a:lnTo>
                    <a:pt x="29" y="12"/>
                  </a:lnTo>
                  <a:lnTo>
                    <a:pt x="40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D2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26" name="Freeform 223"/>
            <p:cNvSpPr>
              <a:spLocks/>
            </p:cNvSpPr>
            <p:nvPr/>
          </p:nvSpPr>
          <p:spPr bwMode="auto">
            <a:xfrm>
              <a:off x="1293" y="2504"/>
              <a:ext cx="20" cy="32"/>
            </a:xfrm>
            <a:custGeom>
              <a:avLst/>
              <a:gdLst>
                <a:gd name="T0" fmla="*/ 9 w 80"/>
                <a:gd name="T1" fmla="*/ 0 h 191"/>
                <a:gd name="T2" fmla="*/ 11 w 80"/>
                <a:gd name="T3" fmla="*/ 1 h 191"/>
                <a:gd name="T4" fmla="*/ 13 w 80"/>
                <a:gd name="T5" fmla="*/ 1 h 191"/>
                <a:gd name="T6" fmla="*/ 15 w 80"/>
                <a:gd name="T7" fmla="*/ 3 h 191"/>
                <a:gd name="T8" fmla="*/ 16 w 80"/>
                <a:gd name="T9" fmla="*/ 5 h 191"/>
                <a:gd name="T10" fmla="*/ 18 w 80"/>
                <a:gd name="T11" fmla="*/ 7 h 191"/>
                <a:gd name="T12" fmla="*/ 19 w 80"/>
                <a:gd name="T13" fmla="*/ 10 h 191"/>
                <a:gd name="T14" fmla="*/ 20 w 80"/>
                <a:gd name="T15" fmla="*/ 12 h 191"/>
                <a:gd name="T16" fmla="*/ 20 w 80"/>
                <a:gd name="T17" fmla="*/ 16 h 191"/>
                <a:gd name="T18" fmla="*/ 20 w 80"/>
                <a:gd name="T19" fmla="*/ 19 h 191"/>
                <a:gd name="T20" fmla="*/ 20 w 80"/>
                <a:gd name="T21" fmla="*/ 22 h 191"/>
                <a:gd name="T22" fmla="*/ 19 w 80"/>
                <a:gd name="T23" fmla="*/ 25 h 191"/>
                <a:gd name="T24" fmla="*/ 18 w 80"/>
                <a:gd name="T25" fmla="*/ 27 h 191"/>
                <a:gd name="T26" fmla="*/ 16 w 80"/>
                <a:gd name="T27" fmla="*/ 29 h 191"/>
                <a:gd name="T28" fmla="*/ 15 w 80"/>
                <a:gd name="T29" fmla="*/ 31 h 191"/>
                <a:gd name="T30" fmla="*/ 13 w 80"/>
                <a:gd name="T31" fmla="*/ 32 h 191"/>
                <a:gd name="T32" fmla="*/ 11 w 80"/>
                <a:gd name="T33" fmla="*/ 32 h 191"/>
                <a:gd name="T34" fmla="*/ 9 w 80"/>
                <a:gd name="T35" fmla="*/ 32 h 191"/>
                <a:gd name="T36" fmla="*/ 7 w 80"/>
                <a:gd name="T37" fmla="*/ 31 h 191"/>
                <a:gd name="T38" fmla="*/ 5 w 80"/>
                <a:gd name="T39" fmla="*/ 30 h 191"/>
                <a:gd name="T40" fmla="*/ 4 w 80"/>
                <a:gd name="T41" fmla="*/ 28 h 191"/>
                <a:gd name="T42" fmla="*/ 3 w 80"/>
                <a:gd name="T43" fmla="*/ 25 h 191"/>
                <a:gd name="T44" fmla="*/ 1 w 80"/>
                <a:gd name="T45" fmla="*/ 23 h 191"/>
                <a:gd name="T46" fmla="*/ 0 w 80"/>
                <a:gd name="T47" fmla="*/ 20 h 191"/>
                <a:gd name="T48" fmla="*/ 0 w 80"/>
                <a:gd name="T49" fmla="*/ 16 h 191"/>
                <a:gd name="T50" fmla="*/ 0 w 80"/>
                <a:gd name="T51" fmla="*/ 13 h 191"/>
                <a:gd name="T52" fmla="*/ 0 w 80"/>
                <a:gd name="T53" fmla="*/ 10 h 191"/>
                <a:gd name="T54" fmla="*/ 1 w 80"/>
                <a:gd name="T55" fmla="*/ 8 h 191"/>
                <a:gd name="T56" fmla="*/ 2 w 80"/>
                <a:gd name="T57" fmla="*/ 5 h 191"/>
                <a:gd name="T58" fmla="*/ 3 w 80"/>
                <a:gd name="T59" fmla="*/ 3 h 191"/>
                <a:gd name="T60" fmla="*/ 5 w 80"/>
                <a:gd name="T61" fmla="*/ 2 h 191"/>
                <a:gd name="T62" fmla="*/ 7 w 80"/>
                <a:gd name="T63" fmla="*/ 1 h 191"/>
                <a:gd name="T64" fmla="*/ 9 w 80"/>
                <a:gd name="T65" fmla="*/ 0 h 191"/>
                <a:gd name="T66" fmla="*/ 9 w 80"/>
                <a:gd name="T67" fmla="*/ 0 h 19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0"/>
                <a:gd name="T103" fmla="*/ 0 h 191"/>
                <a:gd name="T104" fmla="*/ 80 w 80"/>
                <a:gd name="T105" fmla="*/ 191 h 19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0" h="191">
                  <a:moveTo>
                    <a:pt x="35" y="0"/>
                  </a:moveTo>
                  <a:lnTo>
                    <a:pt x="44" y="3"/>
                  </a:lnTo>
                  <a:lnTo>
                    <a:pt x="51" y="7"/>
                  </a:lnTo>
                  <a:lnTo>
                    <a:pt x="59" y="16"/>
                  </a:lnTo>
                  <a:lnTo>
                    <a:pt x="64" y="27"/>
                  </a:lnTo>
                  <a:lnTo>
                    <a:pt x="70" y="41"/>
                  </a:lnTo>
                  <a:lnTo>
                    <a:pt x="75" y="57"/>
                  </a:lnTo>
                  <a:lnTo>
                    <a:pt x="78" y="74"/>
                  </a:lnTo>
                  <a:lnTo>
                    <a:pt x="80" y="94"/>
                  </a:lnTo>
                  <a:lnTo>
                    <a:pt x="80" y="113"/>
                  </a:lnTo>
                  <a:lnTo>
                    <a:pt x="78" y="131"/>
                  </a:lnTo>
                  <a:lnTo>
                    <a:pt x="75" y="147"/>
                  </a:lnTo>
                  <a:lnTo>
                    <a:pt x="71" y="162"/>
                  </a:lnTo>
                  <a:lnTo>
                    <a:pt x="65" y="174"/>
                  </a:lnTo>
                  <a:lnTo>
                    <a:pt x="60" y="183"/>
                  </a:lnTo>
                  <a:lnTo>
                    <a:pt x="52" y="190"/>
                  </a:lnTo>
                  <a:lnTo>
                    <a:pt x="45" y="191"/>
                  </a:lnTo>
                  <a:lnTo>
                    <a:pt x="36" y="190"/>
                  </a:lnTo>
                  <a:lnTo>
                    <a:pt x="29" y="185"/>
                  </a:lnTo>
                  <a:lnTo>
                    <a:pt x="21" y="177"/>
                  </a:lnTo>
                  <a:lnTo>
                    <a:pt x="15" y="165"/>
                  </a:lnTo>
                  <a:lnTo>
                    <a:pt x="10" y="152"/>
                  </a:lnTo>
                  <a:lnTo>
                    <a:pt x="4" y="135"/>
                  </a:lnTo>
                  <a:lnTo>
                    <a:pt x="1" y="118"/>
                  </a:lnTo>
                  <a:lnTo>
                    <a:pt x="0" y="98"/>
                  </a:lnTo>
                  <a:lnTo>
                    <a:pt x="0" y="79"/>
                  </a:lnTo>
                  <a:lnTo>
                    <a:pt x="1" y="62"/>
                  </a:lnTo>
                  <a:lnTo>
                    <a:pt x="4" y="45"/>
                  </a:lnTo>
                  <a:lnTo>
                    <a:pt x="9" y="30"/>
                  </a:lnTo>
                  <a:lnTo>
                    <a:pt x="14" y="19"/>
                  </a:lnTo>
                  <a:lnTo>
                    <a:pt x="20" y="10"/>
                  </a:lnTo>
                  <a:lnTo>
                    <a:pt x="28" y="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D2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27" name="Freeform 224"/>
            <p:cNvSpPr>
              <a:spLocks/>
            </p:cNvSpPr>
            <p:nvPr/>
          </p:nvSpPr>
          <p:spPr bwMode="auto">
            <a:xfrm>
              <a:off x="1458" y="2524"/>
              <a:ext cx="16" cy="24"/>
            </a:xfrm>
            <a:custGeom>
              <a:avLst/>
              <a:gdLst>
                <a:gd name="T0" fmla="*/ 7 w 64"/>
                <a:gd name="T1" fmla="*/ 0 h 144"/>
                <a:gd name="T2" fmla="*/ 9 w 64"/>
                <a:gd name="T3" fmla="*/ 0 h 144"/>
                <a:gd name="T4" fmla="*/ 10 w 64"/>
                <a:gd name="T5" fmla="*/ 1 h 144"/>
                <a:gd name="T6" fmla="*/ 12 w 64"/>
                <a:gd name="T7" fmla="*/ 2 h 144"/>
                <a:gd name="T8" fmla="*/ 13 w 64"/>
                <a:gd name="T9" fmla="*/ 3 h 144"/>
                <a:gd name="T10" fmla="*/ 14 w 64"/>
                <a:gd name="T11" fmla="*/ 5 h 144"/>
                <a:gd name="T12" fmla="*/ 15 w 64"/>
                <a:gd name="T13" fmla="*/ 7 h 144"/>
                <a:gd name="T14" fmla="*/ 16 w 64"/>
                <a:gd name="T15" fmla="*/ 9 h 144"/>
                <a:gd name="T16" fmla="*/ 16 w 64"/>
                <a:gd name="T17" fmla="*/ 12 h 144"/>
                <a:gd name="T18" fmla="*/ 16 w 64"/>
                <a:gd name="T19" fmla="*/ 14 h 144"/>
                <a:gd name="T20" fmla="*/ 16 w 64"/>
                <a:gd name="T21" fmla="*/ 16 h 144"/>
                <a:gd name="T22" fmla="*/ 15 w 64"/>
                <a:gd name="T23" fmla="*/ 18 h 144"/>
                <a:gd name="T24" fmla="*/ 14 w 64"/>
                <a:gd name="T25" fmla="*/ 20 h 144"/>
                <a:gd name="T26" fmla="*/ 14 w 64"/>
                <a:gd name="T27" fmla="*/ 22 h 144"/>
                <a:gd name="T28" fmla="*/ 12 w 64"/>
                <a:gd name="T29" fmla="*/ 23 h 144"/>
                <a:gd name="T30" fmla="*/ 11 w 64"/>
                <a:gd name="T31" fmla="*/ 24 h 144"/>
                <a:gd name="T32" fmla="*/ 9 w 64"/>
                <a:gd name="T33" fmla="*/ 24 h 144"/>
                <a:gd name="T34" fmla="*/ 7 w 64"/>
                <a:gd name="T35" fmla="*/ 24 h 144"/>
                <a:gd name="T36" fmla="*/ 6 w 64"/>
                <a:gd name="T37" fmla="*/ 23 h 144"/>
                <a:gd name="T38" fmla="*/ 4 w 64"/>
                <a:gd name="T39" fmla="*/ 22 h 144"/>
                <a:gd name="T40" fmla="*/ 3 w 64"/>
                <a:gd name="T41" fmla="*/ 21 h 144"/>
                <a:gd name="T42" fmla="*/ 2 w 64"/>
                <a:gd name="T43" fmla="*/ 19 h 144"/>
                <a:gd name="T44" fmla="*/ 1 w 64"/>
                <a:gd name="T45" fmla="*/ 17 h 144"/>
                <a:gd name="T46" fmla="*/ 1 w 64"/>
                <a:gd name="T47" fmla="*/ 15 h 144"/>
                <a:gd name="T48" fmla="*/ 0 w 64"/>
                <a:gd name="T49" fmla="*/ 12 h 144"/>
                <a:gd name="T50" fmla="*/ 0 w 64"/>
                <a:gd name="T51" fmla="*/ 10 h 144"/>
                <a:gd name="T52" fmla="*/ 0 w 64"/>
                <a:gd name="T53" fmla="*/ 8 h 144"/>
                <a:gd name="T54" fmla="*/ 1 w 64"/>
                <a:gd name="T55" fmla="*/ 6 h 144"/>
                <a:gd name="T56" fmla="*/ 2 w 64"/>
                <a:gd name="T57" fmla="*/ 4 h 144"/>
                <a:gd name="T58" fmla="*/ 3 w 64"/>
                <a:gd name="T59" fmla="*/ 2 h 144"/>
                <a:gd name="T60" fmla="*/ 4 w 64"/>
                <a:gd name="T61" fmla="*/ 1 h 144"/>
                <a:gd name="T62" fmla="*/ 6 w 64"/>
                <a:gd name="T63" fmla="*/ 0 h 144"/>
                <a:gd name="T64" fmla="*/ 7 w 64"/>
                <a:gd name="T65" fmla="*/ 0 h 144"/>
                <a:gd name="T66" fmla="*/ 7 w 64"/>
                <a:gd name="T67" fmla="*/ 0 h 144"/>
                <a:gd name="T68" fmla="*/ 7 w 64"/>
                <a:gd name="T69" fmla="*/ 0 h 1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4"/>
                <a:gd name="T106" fmla="*/ 0 h 144"/>
                <a:gd name="T107" fmla="*/ 64 w 64"/>
                <a:gd name="T108" fmla="*/ 144 h 1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4" h="144">
                  <a:moveTo>
                    <a:pt x="29" y="0"/>
                  </a:moveTo>
                  <a:lnTo>
                    <a:pt x="35" y="1"/>
                  </a:lnTo>
                  <a:lnTo>
                    <a:pt x="42" y="4"/>
                  </a:lnTo>
                  <a:lnTo>
                    <a:pt x="47" y="11"/>
                  </a:lnTo>
                  <a:lnTo>
                    <a:pt x="53" y="19"/>
                  </a:lnTo>
                  <a:lnTo>
                    <a:pt x="58" y="30"/>
                  </a:lnTo>
                  <a:lnTo>
                    <a:pt x="61" y="42"/>
                  </a:lnTo>
                  <a:lnTo>
                    <a:pt x="63" y="55"/>
                  </a:lnTo>
                  <a:lnTo>
                    <a:pt x="64" y="70"/>
                  </a:lnTo>
                  <a:lnTo>
                    <a:pt x="64" y="85"/>
                  </a:lnTo>
                  <a:lnTo>
                    <a:pt x="64" y="99"/>
                  </a:lnTo>
                  <a:lnTo>
                    <a:pt x="61" y="110"/>
                  </a:lnTo>
                  <a:lnTo>
                    <a:pt x="58" y="122"/>
                  </a:lnTo>
                  <a:lnTo>
                    <a:pt x="55" y="131"/>
                  </a:lnTo>
                  <a:lnTo>
                    <a:pt x="48" y="138"/>
                  </a:lnTo>
                  <a:lnTo>
                    <a:pt x="43" y="143"/>
                  </a:lnTo>
                  <a:lnTo>
                    <a:pt x="36" y="144"/>
                  </a:lnTo>
                  <a:lnTo>
                    <a:pt x="30" y="144"/>
                  </a:lnTo>
                  <a:lnTo>
                    <a:pt x="24" y="139"/>
                  </a:lnTo>
                  <a:lnTo>
                    <a:pt x="18" y="134"/>
                  </a:lnTo>
                  <a:lnTo>
                    <a:pt x="13" y="124"/>
                  </a:lnTo>
                  <a:lnTo>
                    <a:pt x="8" y="114"/>
                  </a:lnTo>
                  <a:lnTo>
                    <a:pt x="4" y="102"/>
                  </a:lnTo>
                  <a:lnTo>
                    <a:pt x="2" y="89"/>
                  </a:lnTo>
                  <a:lnTo>
                    <a:pt x="0" y="74"/>
                  </a:lnTo>
                  <a:lnTo>
                    <a:pt x="0" y="60"/>
                  </a:lnTo>
                  <a:lnTo>
                    <a:pt x="1" y="46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2" y="13"/>
                  </a:lnTo>
                  <a:lnTo>
                    <a:pt x="17" y="5"/>
                  </a:lnTo>
                  <a:lnTo>
                    <a:pt x="23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28" name="Freeform 225"/>
            <p:cNvSpPr>
              <a:spLocks/>
            </p:cNvSpPr>
            <p:nvPr/>
          </p:nvSpPr>
          <p:spPr bwMode="auto">
            <a:xfrm>
              <a:off x="1302" y="2511"/>
              <a:ext cx="11" cy="18"/>
            </a:xfrm>
            <a:custGeom>
              <a:avLst/>
              <a:gdLst>
                <a:gd name="T0" fmla="*/ 5 w 45"/>
                <a:gd name="T1" fmla="*/ 0 h 107"/>
                <a:gd name="T2" fmla="*/ 6 w 45"/>
                <a:gd name="T3" fmla="*/ 0 h 107"/>
                <a:gd name="T4" fmla="*/ 7 w 45"/>
                <a:gd name="T5" fmla="*/ 1 h 107"/>
                <a:gd name="T6" fmla="*/ 8 w 45"/>
                <a:gd name="T7" fmla="*/ 2 h 107"/>
                <a:gd name="T8" fmla="*/ 9 w 45"/>
                <a:gd name="T9" fmla="*/ 3 h 107"/>
                <a:gd name="T10" fmla="*/ 10 w 45"/>
                <a:gd name="T11" fmla="*/ 4 h 107"/>
                <a:gd name="T12" fmla="*/ 10 w 45"/>
                <a:gd name="T13" fmla="*/ 5 h 107"/>
                <a:gd name="T14" fmla="*/ 11 w 45"/>
                <a:gd name="T15" fmla="*/ 7 h 107"/>
                <a:gd name="T16" fmla="*/ 11 w 45"/>
                <a:gd name="T17" fmla="*/ 9 h 107"/>
                <a:gd name="T18" fmla="*/ 11 w 45"/>
                <a:gd name="T19" fmla="*/ 11 h 107"/>
                <a:gd name="T20" fmla="*/ 11 w 45"/>
                <a:gd name="T21" fmla="*/ 12 h 107"/>
                <a:gd name="T22" fmla="*/ 10 w 45"/>
                <a:gd name="T23" fmla="*/ 14 h 107"/>
                <a:gd name="T24" fmla="*/ 10 w 45"/>
                <a:gd name="T25" fmla="*/ 15 h 107"/>
                <a:gd name="T26" fmla="*/ 9 w 45"/>
                <a:gd name="T27" fmla="*/ 16 h 107"/>
                <a:gd name="T28" fmla="*/ 8 w 45"/>
                <a:gd name="T29" fmla="*/ 17 h 107"/>
                <a:gd name="T30" fmla="*/ 7 w 45"/>
                <a:gd name="T31" fmla="*/ 18 h 107"/>
                <a:gd name="T32" fmla="*/ 6 w 45"/>
                <a:gd name="T33" fmla="*/ 18 h 107"/>
                <a:gd name="T34" fmla="*/ 5 w 45"/>
                <a:gd name="T35" fmla="*/ 18 h 107"/>
                <a:gd name="T36" fmla="*/ 4 w 45"/>
                <a:gd name="T37" fmla="*/ 17 h 107"/>
                <a:gd name="T38" fmla="*/ 3 w 45"/>
                <a:gd name="T39" fmla="*/ 17 h 107"/>
                <a:gd name="T40" fmla="*/ 2 w 45"/>
                <a:gd name="T41" fmla="*/ 16 h 107"/>
                <a:gd name="T42" fmla="*/ 2 w 45"/>
                <a:gd name="T43" fmla="*/ 14 h 107"/>
                <a:gd name="T44" fmla="*/ 1 w 45"/>
                <a:gd name="T45" fmla="*/ 13 h 107"/>
                <a:gd name="T46" fmla="*/ 0 w 45"/>
                <a:gd name="T47" fmla="*/ 11 h 107"/>
                <a:gd name="T48" fmla="*/ 0 w 45"/>
                <a:gd name="T49" fmla="*/ 9 h 107"/>
                <a:gd name="T50" fmla="*/ 0 w 45"/>
                <a:gd name="T51" fmla="*/ 8 h 107"/>
                <a:gd name="T52" fmla="*/ 0 w 45"/>
                <a:gd name="T53" fmla="*/ 6 h 107"/>
                <a:gd name="T54" fmla="*/ 0 w 45"/>
                <a:gd name="T55" fmla="*/ 4 h 107"/>
                <a:gd name="T56" fmla="*/ 1 w 45"/>
                <a:gd name="T57" fmla="*/ 3 h 107"/>
                <a:gd name="T58" fmla="*/ 2 w 45"/>
                <a:gd name="T59" fmla="*/ 2 h 107"/>
                <a:gd name="T60" fmla="*/ 3 w 45"/>
                <a:gd name="T61" fmla="*/ 1 h 107"/>
                <a:gd name="T62" fmla="*/ 4 w 45"/>
                <a:gd name="T63" fmla="*/ 0 h 107"/>
                <a:gd name="T64" fmla="*/ 5 w 45"/>
                <a:gd name="T65" fmla="*/ 0 h 107"/>
                <a:gd name="T66" fmla="*/ 5 w 45"/>
                <a:gd name="T67" fmla="*/ 0 h 1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"/>
                <a:gd name="T103" fmla="*/ 0 h 107"/>
                <a:gd name="T104" fmla="*/ 45 w 45"/>
                <a:gd name="T105" fmla="*/ 107 h 10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" h="107">
                  <a:moveTo>
                    <a:pt x="19" y="0"/>
                  </a:moveTo>
                  <a:lnTo>
                    <a:pt x="25" y="1"/>
                  </a:lnTo>
                  <a:lnTo>
                    <a:pt x="29" y="4"/>
                  </a:lnTo>
                  <a:lnTo>
                    <a:pt x="32" y="9"/>
                  </a:lnTo>
                  <a:lnTo>
                    <a:pt x="37" y="15"/>
                  </a:lnTo>
                  <a:lnTo>
                    <a:pt x="39" y="23"/>
                  </a:lnTo>
                  <a:lnTo>
                    <a:pt x="42" y="32"/>
                  </a:lnTo>
                  <a:lnTo>
                    <a:pt x="44" y="41"/>
                  </a:lnTo>
                  <a:lnTo>
                    <a:pt x="45" y="52"/>
                  </a:lnTo>
                  <a:lnTo>
                    <a:pt x="45" y="63"/>
                  </a:lnTo>
                  <a:lnTo>
                    <a:pt x="44" y="74"/>
                  </a:lnTo>
                  <a:lnTo>
                    <a:pt x="42" y="83"/>
                  </a:lnTo>
                  <a:lnTo>
                    <a:pt x="40" y="91"/>
                  </a:lnTo>
                  <a:lnTo>
                    <a:pt x="37" y="97"/>
                  </a:lnTo>
                  <a:lnTo>
                    <a:pt x="34" y="103"/>
                  </a:lnTo>
                  <a:lnTo>
                    <a:pt x="30" y="106"/>
                  </a:lnTo>
                  <a:lnTo>
                    <a:pt x="26" y="107"/>
                  </a:lnTo>
                  <a:lnTo>
                    <a:pt x="21" y="106"/>
                  </a:lnTo>
                  <a:lnTo>
                    <a:pt x="16" y="104"/>
                  </a:lnTo>
                  <a:lnTo>
                    <a:pt x="13" y="99"/>
                  </a:lnTo>
                  <a:lnTo>
                    <a:pt x="9" y="93"/>
                  </a:lnTo>
                  <a:lnTo>
                    <a:pt x="7" y="84"/>
                  </a:lnTo>
                  <a:lnTo>
                    <a:pt x="3" y="76"/>
                  </a:lnTo>
                  <a:lnTo>
                    <a:pt x="1" y="66"/>
                  </a:lnTo>
                  <a:lnTo>
                    <a:pt x="0" y="55"/>
                  </a:lnTo>
                  <a:lnTo>
                    <a:pt x="0" y="45"/>
                  </a:lnTo>
                  <a:lnTo>
                    <a:pt x="1" y="34"/>
                  </a:lnTo>
                  <a:lnTo>
                    <a:pt x="2" y="25"/>
                  </a:lnTo>
                  <a:lnTo>
                    <a:pt x="4" y="16"/>
                  </a:lnTo>
                  <a:lnTo>
                    <a:pt x="8" y="10"/>
                  </a:lnTo>
                  <a:lnTo>
                    <a:pt x="11" y="4"/>
                  </a:lnTo>
                  <a:lnTo>
                    <a:pt x="15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29" name="Freeform 226"/>
            <p:cNvSpPr>
              <a:spLocks/>
            </p:cNvSpPr>
            <p:nvPr/>
          </p:nvSpPr>
          <p:spPr bwMode="auto">
            <a:xfrm>
              <a:off x="1529" y="2501"/>
              <a:ext cx="86" cy="85"/>
            </a:xfrm>
            <a:custGeom>
              <a:avLst/>
              <a:gdLst>
                <a:gd name="T0" fmla="*/ 26 w 345"/>
                <a:gd name="T1" fmla="*/ 0 h 512"/>
                <a:gd name="T2" fmla="*/ 29 w 345"/>
                <a:gd name="T3" fmla="*/ 0 h 512"/>
                <a:gd name="T4" fmla="*/ 33 w 345"/>
                <a:gd name="T5" fmla="*/ 0 h 512"/>
                <a:gd name="T6" fmla="*/ 39 w 345"/>
                <a:gd name="T7" fmla="*/ 0 h 512"/>
                <a:gd name="T8" fmla="*/ 45 w 345"/>
                <a:gd name="T9" fmla="*/ 0 h 512"/>
                <a:gd name="T10" fmla="*/ 50 w 345"/>
                <a:gd name="T11" fmla="*/ 0 h 512"/>
                <a:gd name="T12" fmla="*/ 55 w 345"/>
                <a:gd name="T13" fmla="*/ 0 h 512"/>
                <a:gd name="T14" fmla="*/ 58 w 345"/>
                <a:gd name="T15" fmla="*/ 0 h 512"/>
                <a:gd name="T16" fmla="*/ 61 w 345"/>
                <a:gd name="T17" fmla="*/ 0 h 512"/>
                <a:gd name="T18" fmla="*/ 66 w 345"/>
                <a:gd name="T19" fmla="*/ 3 h 512"/>
                <a:gd name="T20" fmla="*/ 71 w 345"/>
                <a:gd name="T21" fmla="*/ 6 h 512"/>
                <a:gd name="T22" fmla="*/ 75 w 345"/>
                <a:gd name="T23" fmla="*/ 10 h 512"/>
                <a:gd name="T24" fmla="*/ 79 w 345"/>
                <a:gd name="T25" fmla="*/ 16 h 512"/>
                <a:gd name="T26" fmla="*/ 82 w 345"/>
                <a:gd name="T27" fmla="*/ 22 h 512"/>
                <a:gd name="T28" fmla="*/ 84 w 345"/>
                <a:gd name="T29" fmla="*/ 29 h 512"/>
                <a:gd name="T30" fmla="*/ 86 w 345"/>
                <a:gd name="T31" fmla="*/ 37 h 512"/>
                <a:gd name="T32" fmla="*/ 86 w 345"/>
                <a:gd name="T33" fmla="*/ 45 h 512"/>
                <a:gd name="T34" fmla="*/ 85 w 345"/>
                <a:gd name="T35" fmla="*/ 53 h 512"/>
                <a:gd name="T36" fmla="*/ 84 w 345"/>
                <a:gd name="T37" fmla="*/ 61 h 512"/>
                <a:gd name="T38" fmla="*/ 81 w 345"/>
                <a:gd name="T39" fmla="*/ 68 h 512"/>
                <a:gd name="T40" fmla="*/ 78 w 345"/>
                <a:gd name="T41" fmla="*/ 73 h 512"/>
                <a:gd name="T42" fmla="*/ 74 w 345"/>
                <a:gd name="T43" fmla="*/ 78 h 512"/>
                <a:gd name="T44" fmla="*/ 70 w 345"/>
                <a:gd name="T45" fmla="*/ 82 h 512"/>
                <a:gd name="T46" fmla="*/ 65 w 345"/>
                <a:gd name="T47" fmla="*/ 84 h 512"/>
                <a:gd name="T48" fmla="*/ 61 w 345"/>
                <a:gd name="T49" fmla="*/ 84 h 512"/>
                <a:gd name="T50" fmla="*/ 59 w 345"/>
                <a:gd name="T51" fmla="*/ 84 h 512"/>
                <a:gd name="T52" fmla="*/ 54 w 345"/>
                <a:gd name="T53" fmla="*/ 85 h 512"/>
                <a:gd name="T54" fmla="*/ 49 w 345"/>
                <a:gd name="T55" fmla="*/ 85 h 512"/>
                <a:gd name="T56" fmla="*/ 43 w 345"/>
                <a:gd name="T57" fmla="*/ 85 h 512"/>
                <a:gd name="T58" fmla="*/ 38 w 345"/>
                <a:gd name="T59" fmla="*/ 85 h 512"/>
                <a:gd name="T60" fmla="*/ 34 w 345"/>
                <a:gd name="T61" fmla="*/ 85 h 512"/>
                <a:gd name="T62" fmla="*/ 31 w 345"/>
                <a:gd name="T63" fmla="*/ 85 h 512"/>
                <a:gd name="T64" fmla="*/ 28 w 345"/>
                <a:gd name="T65" fmla="*/ 85 h 512"/>
                <a:gd name="T66" fmla="*/ 23 w 345"/>
                <a:gd name="T67" fmla="*/ 83 h 512"/>
                <a:gd name="T68" fmla="*/ 17 w 345"/>
                <a:gd name="T69" fmla="*/ 80 h 512"/>
                <a:gd name="T70" fmla="*/ 12 w 345"/>
                <a:gd name="T71" fmla="*/ 76 h 512"/>
                <a:gd name="T72" fmla="*/ 8 w 345"/>
                <a:gd name="T73" fmla="*/ 70 h 512"/>
                <a:gd name="T74" fmla="*/ 5 w 345"/>
                <a:gd name="T75" fmla="*/ 64 h 512"/>
                <a:gd name="T76" fmla="*/ 2 w 345"/>
                <a:gd name="T77" fmla="*/ 56 h 512"/>
                <a:gd name="T78" fmla="*/ 1 w 345"/>
                <a:gd name="T79" fmla="*/ 48 h 512"/>
                <a:gd name="T80" fmla="*/ 0 w 345"/>
                <a:gd name="T81" fmla="*/ 39 h 512"/>
                <a:gd name="T82" fmla="*/ 1 w 345"/>
                <a:gd name="T83" fmla="*/ 31 h 512"/>
                <a:gd name="T84" fmla="*/ 2 w 345"/>
                <a:gd name="T85" fmla="*/ 23 h 512"/>
                <a:gd name="T86" fmla="*/ 5 w 345"/>
                <a:gd name="T87" fmla="*/ 17 h 512"/>
                <a:gd name="T88" fmla="*/ 8 w 345"/>
                <a:gd name="T89" fmla="*/ 11 h 512"/>
                <a:gd name="T90" fmla="*/ 13 w 345"/>
                <a:gd name="T91" fmla="*/ 6 h 512"/>
                <a:gd name="T92" fmla="*/ 17 w 345"/>
                <a:gd name="T93" fmla="*/ 3 h 512"/>
                <a:gd name="T94" fmla="*/ 23 w 345"/>
                <a:gd name="T95" fmla="*/ 1 h 512"/>
                <a:gd name="T96" fmla="*/ 25 w 345"/>
                <a:gd name="T97" fmla="*/ 0 h 5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5"/>
                <a:gd name="T148" fmla="*/ 0 h 512"/>
                <a:gd name="T149" fmla="*/ 345 w 345"/>
                <a:gd name="T150" fmla="*/ 512 h 5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5" h="512">
                  <a:moveTo>
                    <a:pt x="102" y="3"/>
                  </a:moveTo>
                  <a:lnTo>
                    <a:pt x="105" y="3"/>
                  </a:lnTo>
                  <a:lnTo>
                    <a:pt x="109" y="3"/>
                  </a:lnTo>
                  <a:lnTo>
                    <a:pt x="115" y="3"/>
                  </a:lnTo>
                  <a:lnTo>
                    <a:pt x="124" y="3"/>
                  </a:lnTo>
                  <a:lnTo>
                    <a:pt x="133" y="3"/>
                  </a:lnTo>
                  <a:lnTo>
                    <a:pt x="144" y="3"/>
                  </a:lnTo>
                  <a:lnTo>
                    <a:pt x="156" y="2"/>
                  </a:lnTo>
                  <a:lnTo>
                    <a:pt x="168" y="2"/>
                  </a:lnTo>
                  <a:lnTo>
                    <a:pt x="179" y="2"/>
                  </a:lnTo>
                  <a:lnTo>
                    <a:pt x="191" y="0"/>
                  </a:lnTo>
                  <a:lnTo>
                    <a:pt x="202" y="0"/>
                  </a:lnTo>
                  <a:lnTo>
                    <a:pt x="212" y="0"/>
                  </a:lnTo>
                  <a:lnTo>
                    <a:pt x="220" y="0"/>
                  </a:lnTo>
                  <a:lnTo>
                    <a:pt x="227" y="0"/>
                  </a:lnTo>
                  <a:lnTo>
                    <a:pt x="231" y="0"/>
                  </a:lnTo>
                  <a:lnTo>
                    <a:pt x="233" y="0"/>
                  </a:lnTo>
                  <a:lnTo>
                    <a:pt x="244" y="3"/>
                  </a:lnTo>
                  <a:lnTo>
                    <a:pt x="254" y="9"/>
                  </a:lnTo>
                  <a:lnTo>
                    <a:pt x="264" y="16"/>
                  </a:lnTo>
                  <a:lnTo>
                    <a:pt x="274" y="25"/>
                  </a:lnTo>
                  <a:lnTo>
                    <a:pt x="283" y="35"/>
                  </a:lnTo>
                  <a:lnTo>
                    <a:pt x="292" y="48"/>
                  </a:lnTo>
                  <a:lnTo>
                    <a:pt x="300" y="63"/>
                  </a:lnTo>
                  <a:lnTo>
                    <a:pt x="308" y="78"/>
                  </a:lnTo>
                  <a:lnTo>
                    <a:pt x="315" y="95"/>
                  </a:lnTo>
                  <a:lnTo>
                    <a:pt x="322" y="115"/>
                  </a:lnTo>
                  <a:lnTo>
                    <a:pt x="327" y="134"/>
                  </a:lnTo>
                  <a:lnTo>
                    <a:pt x="334" y="155"/>
                  </a:lnTo>
                  <a:lnTo>
                    <a:pt x="338" y="177"/>
                  </a:lnTo>
                  <a:lnTo>
                    <a:pt x="341" y="200"/>
                  </a:lnTo>
                  <a:lnTo>
                    <a:pt x="343" y="223"/>
                  </a:lnTo>
                  <a:lnTo>
                    <a:pt x="344" y="248"/>
                  </a:lnTo>
                  <a:lnTo>
                    <a:pt x="345" y="273"/>
                  </a:lnTo>
                  <a:lnTo>
                    <a:pt x="344" y="297"/>
                  </a:lnTo>
                  <a:lnTo>
                    <a:pt x="342" y="322"/>
                  </a:lnTo>
                  <a:lnTo>
                    <a:pt x="340" y="344"/>
                  </a:lnTo>
                  <a:lnTo>
                    <a:pt x="336" y="367"/>
                  </a:lnTo>
                  <a:lnTo>
                    <a:pt x="331" y="387"/>
                  </a:lnTo>
                  <a:lnTo>
                    <a:pt x="326" y="407"/>
                  </a:lnTo>
                  <a:lnTo>
                    <a:pt x="320" y="426"/>
                  </a:lnTo>
                  <a:lnTo>
                    <a:pt x="313" y="442"/>
                  </a:lnTo>
                  <a:lnTo>
                    <a:pt x="306" y="457"/>
                  </a:lnTo>
                  <a:lnTo>
                    <a:pt x="297" y="471"/>
                  </a:lnTo>
                  <a:lnTo>
                    <a:pt x="288" y="482"/>
                  </a:lnTo>
                  <a:lnTo>
                    <a:pt x="279" y="491"/>
                  </a:lnTo>
                  <a:lnTo>
                    <a:pt x="269" y="500"/>
                  </a:lnTo>
                  <a:lnTo>
                    <a:pt x="259" y="504"/>
                  </a:lnTo>
                  <a:lnTo>
                    <a:pt x="248" y="508"/>
                  </a:lnTo>
                  <a:lnTo>
                    <a:pt x="246" y="508"/>
                  </a:lnTo>
                  <a:lnTo>
                    <a:pt x="242" y="508"/>
                  </a:lnTo>
                  <a:lnTo>
                    <a:pt x="235" y="508"/>
                  </a:lnTo>
                  <a:lnTo>
                    <a:pt x="228" y="509"/>
                  </a:lnTo>
                  <a:lnTo>
                    <a:pt x="218" y="509"/>
                  </a:lnTo>
                  <a:lnTo>
                    <a:pt x="208" y="509"/>
                  </a:lnTo>
                  <a:lnTo>
                    <a:pt x="197" y="509"/>
                  </a:lnTo>
                  <a:lnTo>
                    <a:pt x="186" y="510"/>
                  </a:lnTo>
                  <a:lnTo>
                    <a:pt x="174" y="510"/>
                  </a:lnTo>
                  <a:lnTo>
                    <a:pt x="162" y="511"/>
                  </a:lnTo>
                  <a:lnTo>
                    <a:pt x="153" y="511"/>
                  </a:lnTo>
                  <a:lnTo>
                    <a:pt x="143" y="512"/>
                  </a:lnTo>
                  <a:lnTo>
                    <a:pt x="135" y="512"/>
                  </a:lnTo>
                  <a:lnTo>
                    <a:pt x="129" y="512"/>
                  </a:lnTo>
                  <a:lnTo>
                    <a:pt x="125" y="512"/>
                  </a:lnTo>
                  <a:lnTo>
                    <a:pt x="124" y="512"/>
                  </a:lnTo>
                  <a:lnTo>
                    <a:pt x="112" y="511"/>
                  </a:lnTo>
                  <a:lnTo>
                    <a:pt x="100" y="508"/>
                  </a:lnTo>
                  <a:lnTo>
                    <a:pt x="91" y="502"/>
                  </a:lnTo>
                  <a:lnTo>
                    <a:pt x="79" y="494"/>
                  </a:lnTo>
                  <a:lnTo>
                    <a:pt x="68" y="483"/>
                  </a:lnTo>
                  <a:lnTo>
                    <a:pt x="60" y="472"/>
                  </a:lnTo>
                  <a:lnTo>
                    <a:pt x="50" y="457"/>
                  </a:lnTo>
                  <a:lnTo>
                    <a:pt x="40" y="441"/>
                  </a:lnTo>
                  <a:lnTo>
                    <a:pt x="33" y="423"/>
                  </a:lnTo>
                  <a:lnTo>
                    <a:pt x="25" y="404"/>
                  </a:lnTo>
                  <a:lnTo>
                    <a:pt x="19" y="383"/>
                  </a:lnTo>
                  <a:lnTo>
                    <a:pt x="14" y="361"/>
                  </a:lnTo>
                  <a:lnTo>
                    <a:pt x="8" y="338"/>
                  </a:lnTo>
                  <a:lnTo>
                    <a:pt x="5" y="315"/>
                  </a:lnTo>
                  <a:lnTo>
                    <a:pt x="3" y="288"/>
                  </a:lnTo>
                  <a:lnTo>
                    <a:pt x="1" y="263"/>
                  </a:lnTo>
                  <a:lnTo>
                    <a:pt x="0" y="237"/>
                  </a:lnTo>
                  <a:lnTo>
                    <a:pt x="1" y="212"/>
                  </a:lnTo>
                  <a:lnTo>
                    <a:pt x="3" y="188"/>
                  </a:lnTo>
                  <a:lnTo>
                    <a:pt x="5" y="163"/>
                  </a:lnTo>
                  <a:lnTo>
                    <a:pt x="9" y="141"/>
                  </a:lnTo>
                  <a:lnTo>
                    <a:pt x="15" y="119"/>
                  </a:lnTo>
                  <a:lnTo>
                    <a:pt x="19" y="100"/>
                  </a:lnTo>
                  <a:lnTo>
                    <a:pt x="26" y="81"/>
                  </a:lnTo>
                  <a:lnTo>
                    <a:pt x="34" y="65"/>
                  </a:lnTo>
                  <a:lnTo>
                    <a:pt x="41" y="50"/>
                  </a:lnTo>
                  <a:lnTo>
                    <a:pt x="51" y="36"/>
                  </a:lnTo>
                  <a:lnTo>
                    <a:pt x="60" y="26"/>
                  </a:lnTo>
                  <a:lnTo>
                    <a:pt x="69" y="17"/>
                  </a:lnTo>
                  <a:lnTo>
                    <a:pt x="80" y="10"/>
                  </a:lnTo>
                  <a:lnTo>
                    <a:pt x="92" y="5"/>
                  </a:lnTo>
                  <a:lnTo>
                    <a:pt x="10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30" name="Freeform 227"/>
            <p:cNvSpPr>
              <a:spLocks/>
            </p:cNvSpPr>
            <p:nvPr/>
          </p:nvSpPr>
          <p:spPr bwMode="auto">
            <a:xfrm>
              <a:off x="1349" y="2494"/>
              <a:ext cx="54" cy="58"/>
            </a:xfrm>
            <a:custGeom>
              <a:avLst/>
              <a:gdLst>
                <a:gd name="T0" fmla="*/ 16 w 217"/>
                <a:gd name="T1" fmla="*/ 0 h 349"/>
                <a:gd name="T2" fmla="*/ 18 w 217"/>
                <a:gd name="T3" fmla="*/ 0 h 349"/>
                <a:gd name="T4" fmla="*/ 21 w 217"/>
                <a:gd name="T5" fmla="*/ 0 h 349"/>
                <a:gd name="T6" fmla="*/ 24 w 217"/>
                <a:gd name="T7" fmla="*/ 0 h 349"/>
                <a:gd name="T8" fmla="*/ 28 w 217"/>
                <a:gd name="T9" fmla="*/ 0 h 349"/>
                <a:gd name="T10" fmla="*/ 32 w 217"/>
                <a:gd name="T11" fmla="*/ 0 h 349"/>
                <a:gd name="T12" fmla="*/ 34 w 217"/>
                <a:gd name="T13" fmla="*/ 0 h 349"/>
                <a:gd name="T14" fmla="*/ 36 w 217"/>
                <a:gd name="T15" fmla="*/ 0 h 349"/>
                <a:gd name="T16" fmla="*/ 40 w 217"/>
                <a:gd name="T17" fmla="*/ 1 h 349"/>
                <a:gd name="T18" fmla="*/ 46 w 217"/>
                <a:gd name="T19" fmla="*/ 5 h 349"/>
                <a:gd name="T20" fmla="*/ 51 w 217"/>
                <a:gd name="T21" fmla="*/ 13 h 349"/>
                <a:gd name="T22" fmla="*/ 54 w 217"/>
                <a:gd name="T23" fmla="*/ 23 h 349"/>
                <a:gd name="T24" fmla="*/ 54 w 217"/>
                <a:gd name="T25" fmla="*/ 34 h 349"/>
                <a:gd name="T26" fmla="*/ 52 w 217"/>
                <a:gd name="T27" fmla="*/ 44 h 349"/>
                <a:gd name="T28" fmla="*/ 48 w 217"/>
                <a:gd name="T29" fmla="*/ 52 h 349"/>
                <a:gd name="T30" fmla="*/ 42 w 217"/>
                <a:gd name="T31" fmla="*/ 57 h 349"/>
                <a:gd name="T32" fmla="*/ 39 w 217"/>
                <a:gd name="T33" fmla="*/ 58 h 349"/>
                <a:gd name="T34" fmla="*/ 37 w 217"/>
                <a:gd name="T35" fmla="*/ 58 h 349"/>
                <a:gd name="T36" fmla="*/ 34 w 217"/>
                <a:gd name="T37" fmla="*/ 58 h 349"/>
                <a:gd name="T38" fmla="*/ 31 w 217"/>
                <a:gd name="T39" fmla="*/ 58 h 349"/>
                <a:gd name="T40" fmla="*/ 27 w 217"/>
                <a:gd name="T41" fmla="*/ 58 h 349"/>
                <a:gd name="T42" fmla="*/ 24 w 217"/>
                <a:gd name="T43" fmla="*/ 58 h 349"/>
                <a:gd name="T44" fmla="*/ 21 w 217"/>
                <a:gd name="T45" fmla="*/ 58 h 349"/>
                <a:gd name="T46" fmla="*/ 19 w 217"/>
                <a:gd name="T47" fmla="*/ 58 h 349"/>
                <a:gd name="T48" fmla="*/ 17 w 217"/>
                <a:gd name="T49" fmla="*/ 58 h 349"/>
                <a:gd name="T50" fmla="*/ 14 w 217"/>
                <a:gd name="T51" fmla="*/ 57 h 349"/>
                <a:gd name="T52" fmla="*/ 10 w 217"/>
                <a:gd name="T53" fmla="*/ 55 h 349"/>
                <a:gd name="T54" fmla="*/ 8 w 217"/>
                <a:gd name="T55" fmla="*/ 52 h 349"/>
                <a:gd name="T56" fmla="*/ 5 w 217"/>
                <a:gd name="T57" fmla="*/ 48 h 349"/>
                <a:gd name="T58" fmla="*/ 2 w 217"/>
                <a:gd name="T59" fmla="*/ 43 h 349"/>
                <a:gd name="T60" fmla="*/ 1 w 217"/>
                <a:gd name="T61" fmla="*/ 38 h 349"/>
                <a:gd name="T62" fmla="*/ 0 w 217"/>
                <a:gd name="T63" fmla="*/ 33 h 349"/>
                <a:gd name="T64" fmla="*/ 0 w 217"/>
                <a:gd name="T65" fmla="*/ 24 h 349"/>
                <a:gd name="T66" fmla="*/ 2 w 217"/>
                <a:gd name="T67" fmla="*/ 14 h 349"/>
                <a:gd name="T68" fmla="*/ 6 w 217"/>
                <a:gd name="T69" fmla="*/ 6 h 349"/>
                <a:gd name="T70" fmla="*/ 12 w 217"/>
                <a:gd name="T71" fmla="*/ 1 h 349"/>
                <a:gd name="T72" fmla="*/ 16 w 217"/>
                <a:gd name="T73" fmla="*/ 0 h 3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7"/>
                <a:gd name="T112" fmla="*/ 0 h 349"/>
                <a:gd name="T113" fmla="*/ 217 w 217"/>
                <a:gd name="T114" fmla="*/ 349 h 34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7" h="349">
                  <a:moveTo>
                    <a:pt x="64" y="3"/>
                  </a:moveTo>
                  <a:lnTo>
                    <a:pt x="65" y="3"/>
                  </a:lnTo>
                  <a:lnTo>
                    <a:pt x="68" y="3"/>
                  </a:lnTo>
                  <a:lnTo>
                    <a:pt x="72" y="3"/>
                  </a:lnTo>
                  <a:lnTo>
                    <a:pt x="78" y="1"/>
                  </a:lnTo>
                  <a:lnTo>
                    <a:pt x="83" y="1"/>
                  </a:lnTo>
                  <a:lnTo>
                    <a:pt x="91" y="1"/>
                  </a:lnTo>
                  <a:lnTo>
                    <a:pt x="97" y="1"/>
                  </a:lnTo>
                  <a:lnTo>
                    <a:pt x="104" y="1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6" y="0"/>
                  </a:lnTo>
                  <a:lnTo>
                    <a:pt x="159" y="6"/>
                  </a:lnTo>
                  <a:lnTo>
                    <a:pt x="172" y="16"/>
                  </a:lnTo>
                  <a:lnTo>
                    <a:pt x="184" y="33"/>
                  </a:lnTo>
                  <a:lnTo>
                    <a:pt x="193" y="53"/>
                  </a:lnTo>
                  <a:lnTo>
                    <a:pt x="203" y="78"/>
                  </a:lnTo>
                  <a:lnTo>
                    <a:pt x="209" y="105"/>
                  </a:lnTo>
                  <a:lnTo>
                    <a:pt x="215" y="137"/>
                  </a:lnTo>
                  <a:lnTo>
                    <a:pt x="217" y="169"/>
                  </a:lnTo>
                  <a:lnTo>
                    <a:pt x="217" y="202"/>
                  </a:lnTo>
                  <a:lnTo>
                    <a:pt x="214" y="235"/>
                  </a:lnTo>
                  <a:lnTo>
                    <a:pt x="208" y="264"/>
                  </a:lnTo>
                  <a:lnTo>
                    <a:pt x="202" y="290"/>
                  </a:lnTo>
                  <a:lnTo>
                    <a:pt x="192" y="311"/>
                  </a:lnTo>
                  <a:lnTo>
                    <a:pt x="181" y="328"/>
                  </a:lnTo>
                  <a:lnTo>
                    <a:pt x="170" y="340"/>
                  </a:lnTo>
                  <a:lnTo>
                    <a:pt x="156" y="346"/>
                  </a:lnTo>
                  <a:lnTo>
                    <a:pt x="155" y="346"/>
                  </a:lnTo>
                  <a:lnTo>
                    <a:pt x="152" y="346"/>
                  </a:lnTo>
                  <a:lnTo>
                    <a:pt x="148" y="347"/>
                  </a:lnTo>
                  <a:lnTo>
                    <a:pt x="143" y="347"/>
                  </a:lnTo>
                  <a:lnTo>
                    <a:pt x="137" y="347"/>
                  </a:lnTo>
                  <a:lnTo>
                    <a:pt x="130" y="347"/>
                  </a:lnTo>
                  <a:lnTo>
                    <a:pt x="124" y="347"/>
                  </a:lnTo>
                  <a:lnTo>
                    <a:pt x="116" y="347"/>
                  </a:lnTo>
                  <a:lnTo>
                    <a:pt x="109" y="348"/>
                  </a:lnTo>
                  <a:lnTo>
                    <a:pt x="101" y="348"/>
                  </a:lnTo>
                  <a:lnTo>
                    <a:pt x="96" y="348"/>
                  </a:lnTo>
                  <a:lnTo>
                    <a:pt x="89" y="348"/>
                  </a:lnTo>
                  <a:lnTo>
                    <a:pt x="84" y="349"/>
                  </a:lnTo>
                  <a:lnTo>
                    <a:pt x="80" y="349"/>
                  </a:lnTo>
                  <a:lnTo>
                    <a:pt x="78" y="349"/>
                  </a:lnTo>
                  <a:lnTo>
                    <a:pt x="77" y="349"/>
                  </a:lnTo>
                  <a:lnTo>
                    <a:pt x="69" y="348"/>
                  </a:lnTo>
                  <a:lnTo>
                    <a:pt x="63" y="346"/>
                  </a:lnTo>
                  <a:lnTo>
                    <a:pt x="55" y="342"/>
                  </a:lnTo>
                  <a:lnTo>
                    <a:pt x="49" y="336"/>
                  </a:lnTo>
                  <a:lnTo>
                    <a:pt x="42" y="329"/>
                  </a:lnTo>
                  <a:lnTo>
                    <a:pt x="36" y="321"/>
                  </a:lnTo>
                  <a:lnTo>
                    <a:pt x="31" y="311"/>
                  </a:lnTo>
                  <a:lnTo>
                    <a:pt x="24" y="301"/>
                  </a:lnTo>
                  <a:lnTo>
                    <a:pt x="20" y="289"/>
                  </a:lnTo>
                  <a:lnTo>
                    <a:pt x="15" y="275"/>
                  </a:lnTo>
                  <a:lnTo>
                    <a:pt x="10" y="261"/>
                  </a:lnTo>
                  <a:lnTo>
                    <a:pt x="8" y="246"/>
                  </a:lnTo>
                  <a:lnTo>
                    <a:pt x="5" y="230"/>
                  </a:lnTo>
                  <a:lnTo>
                    <a:pt x="2" y="214"/>
                  </a:lnTo>
                  <a:lnTo>
                    <a:pt x="1" y="197"/>
                  </a:lnTo>
                  <a:lnTo>
                    <a:pt x="0" y="179"/>
                  </a:lnTo>
                  <a:lnTo>
                    <a:pt x="0" y="145"/>
                  </a:lnTo>
                  <a:lnTo>
                    <a:pt x="3" y="112"/>
                  </a:lnTo>
                  <a:lnTo>
                    <a:pt x="8" y="82"/>
                  </a:lnTo>
                  <a:lnTo>
                    <a:pt x="15" y="56"/>
                  </a:lnTo>
                  <a:lnTo>
                    <a:pt x="25" y="35"/>
                  </a:lnTo>
                  <a:lnTo>
                    <a:pt x="37" y="18"/>
                  </a:lnTo>
                  <a:lnTo>
                    <a:pt x="50" y="6"/>
                  </a:lnTo>
                  <a:lnTo>
                    <a:pt x="64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31" name="Freeform 228"/>
            <p:cNvSpPr>
              <a:spLocks/>
            </p:cNvSpPr>
            <p:nvPr/>
          </p:nvSpPr>
          <p:spPr bwMode="auto">
            <a:xfrm>
              <a:off x="1532" y="2242"/>
              <a:ext cx="279" cy="245"/>
            </a:xfrm>
            <a:custGeom>
              <a:avLst/>
              <a:gdLst>
                <a:gd name="T0" fmla="*/ 0 w 1114"/>
                <a:gd name="T1" fmla="*/ 0 h 1470"/>
                <a:gd name="T2" fmla="*/ 279 w 1114"/>
                <a:gd name="T3" fmla="*/ 0 h 1470"/>
                <a:gd name="T4" fmla="*/ 279 w 1114"/>
                <a:gd name="T5" fmla="*/ 238 h 1470"/>
                <a:gd name="T6" fmla="*/ 10 w 1114"/>
                <a:gd name="T7" fmla="*/ 245 h 1470"/>
                <a:gd name="T8" fmla="*/ 0 w 1114"/>
                <a:gd name="T9" fmla="*/ 0 h 1470"/>
                <a:gd name="T10" fmla="*/ 0 w 1114"/>
                <a:gd name="T11" fmla="*/ 0 h 1470"/>
                <a:gd name="T12" fmla="*/ 0 w 1114"/>
                <a:gd name="T13" fmla="*/ 0 h 14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4"/>
                <a:gd name="T22" fmla="*/ 0 h 1470"/>
                <a:gd name="T23" fmla="*/ 1114 w 1114"/>
                <a:gd name="T24" fmla="*/ 1470 h 14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4" h="1470">
                  <a:moveTo>
                    <a:pt x="0" y="0"/>
                  </a:moveTo>
                  <a:lnTo>
                    <a:pt x="1114" y="0"/>
                  </a:lnTo>
                  <a:lnTo>
                    <a:pt x="1114" y="1425"/>
                  </a:lnTo>
                  <a:lnTo>
                    <a:pt x="41" y="147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32" name="Freeform 229"/>
            <p:cNvSpPr>
              <a:spLocks/>
            </p:cNvSpPr>
            <p:nvPr/>
          </p:nvSpPr>
          <p:spPr bwMode="auto">
            <a:xfrm>
              <a:off x="1282" y="2242"/>
              <a:ext cx="261" cy="245"/>
            </a:xfrm>
            <a:custGeom>
              <a:avLst/>
              <a:gdLst>
                <a:gd name="T0" fmla="*/ 251 w 1042"/>
                <a:gd name="T1" fmla="*/ 0 h 1470"/>
                <a:gd name="T2" fmla="*/ 0 w 1042"/>
                <a:gd name="T3" fmla="*/ 67 h 1470"/>
                <a:gd name="T4" fmla="*/ 7 w 1042"/>
                <a:gd name="T5" fmla="*/ 245 h 1470"/>
                <a:gd name="T6" fmla="*/ 261 w 1042"/>
                <a:gd name="T7" fmla="*/ 245 h 1470"/>
                <a:gd name="T8" fmla="*/ 251 w 1042"/>
                <a:gd name="T9" fmla="*/ 0 h 1470"/>
                <a:gd name="T10" fmla="*/ 251 w 1042"/>
                <a:gd name="T11" fmla="*/ 0 h 1470"/>
                <a:gd name="T12" fmla="*/ 251 w 1042"/>
                <a:gd name="T13" fmla="*/ 0 h 14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42"/>
                <a:gd name="T22" fmla="*/ 0 h 1470"/>
                <a:gd name="T23" fmla="*/ 1042 w 1042"/>
                <a:gd name="T24" fmla="*/ 1470 h 14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42" h="1470">
                  <a:moveTo>
                    <a:pt x="1001" y="0"/>
                  </a:moveTo>
                  <a:lnTo>
                    <a:pt x="0" y="402"/>
                  </a:lnTo>
                  <a:lnTo>
                    <a:pt x="29" y="1470"/>
                  </a:lnTo>
                  <a:lnTo>
                    <a:pt x="1042" y="1470"/>
                  </a:lnTo>
                  <a:lnTo>
                    <a:pt x="1002" y="0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rgbClr val="818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33" name="Freeform 230"/>
            <p:cNvSpPr>
              <a:spLocks/>
            </p:cNvSpPr>
            <p:nvPr/>
          </p:nvSpPr>
          <p:spPr bwMode="auto">
            <a:xfrm>
              <a:off x="1482" y="2502"/>
              <a:ext cx="87" cy="85"/>
            </a:xfrm>
            <a:custGeom>
              <a:avLst/>
              <a:gdLst>
                <a:gd name="T0" fmla="*/ 26 w 344"/>
                <a:gd name="T1" fmla="*/ 0 h 512"/>
                <a:gd name="T2" fmla="*/ 29 w 344"/>
                <a:gd name="T3" fmla="*/ 0 h 512"/>
                <a:gd name="T4" fmla="*/ 33 w 344"/>
                <a:gd name="T5" fmla="*/ 0 h 512"/>
                <a:gd name="T6" fmla="*/ 39 w 344"/>
                <a:gd name="T7" fmla="*/ 0 h 512"/>
                <a:gd name="T8" fmla="*/ 45 w 344"/>
                <a:gd name="T9" fmla="*/ 0 h 512"/>
                <a:gd name="T10" fmla="*/ 51 w 344"/>
                <a:gd name="T11" fmla="*/ 0 h 512"/>
                <a:gd name="T12" fmla="*/ 55 w 344"/>
                <a:gd name="T13" fmla="*/ 0 h 512"/>
                <a:gd name="T14" fmla="*/ 58 w 344"/>
                <a:gd name="T15" fmla="*/ 0 h 512"/>
                <a:gd name="T16" fmla="*/ 61 w 344"/>
                <a:gd name="T17" fmla="*/ 0 h 512"/>
                <a:gd name="T18" fmla="*/ 67 w 344"/>
                <a:gd name="T19" fmla="*/ 2 h 512"/>
                <a:gd name="T20" fmla="*/ 71 w 344"/>
                <a:gd name="T21" fmla="*/ 6 h 512"/>
                <a:gd name="T22" fmla="*/ 76 w 344"/>
                <a:gd name="T23" fmla="*/ 10 h 512"/>
                <a:gd name="T24" fmla="*/ 80 w 344"/>
                <a:gd name="T25" fmla="*/ 16 h 512"/>
                <a:gd name="T26" fmla="*/ 83 w 344"/>
                <a:gd name="T27" fmla="*/ 22 h 512"/>
                <a:gd name="T28" fmla="*/ 85 w 344"/>
                <a:gd name="T29" fmla="*/ 29 h 512"/>
                <a:gd name="T30" fmla="*/ 86 w 344"/>
                <a:gd name="T31" fmla="*/ 37 h 512"/>
                <a:gd name="T32" fmla="*/ 87 w 344"/>
                <a:gd name="T33" fmla="*/ 45 h 512"/>
                <a:gd name="T34" fmla="*/ 86 w 344"/>
                <a:gd name="T35" fmla="*/ 53 h 512"/>
                <a:gd name="T36" fmla="*/ 85 w 344"/>
                <a:gd name="T37" fmla="*/ 61 h 512"/>
                <a:gd name="T38" fmla="*/ 82 w 344"/>
                <a:gd name="T39" fmla="*/ 67 h 512"/>
                <a:gd name="T40" fmla="*/ 79 w 344"/>
                <a:gd name="T41" fmla="*/ 73 h 512"/>
                <a:gd name="T42" fmla="*/ 75 w 344"/>
                <a:gd name="T43" fmla="*/ 78 h 512"/>
                <a:gd name="T44" fmla="*/ 71 w 344"/>
                <a:gd name="T45" fmla="*/ 82 h 512"/>
                <a:gd name="T46" fmla="*/ 66 w 344"/>
                <a:gd name="T47" fmla="*/ 84 h 512"/>
                <a:gd name="T48" fmla="*/ 62 w 344"/>
                <a:gd name="T49" fmla="*/ 84 h 512"/>
                <a:gd name="T50" fmla="*/ 59 w 344"/>
                <a:gd name="T51" fmla="*/ 84 h 512"/>
                <a:gd name="T52" fmla="*/ 55 w 344"/>
                <a:gd name="T53" fmla="*/ 84 h 512"/>
                <a:gd name="T54" fmla="*/ 50 w 344"/>
                <a:gd name="T55" fmla="*/ 84 h 512"/>
                <a:gd name="T56" fmla="*/ 44 w 344"/>
                <a:gd name="T57" fmla="*/ 85 h 512"/>
                <a:gd name="T58" fmla="*/ 38 w 344"/>
                <a:gd name="T59" fmla="*/ 85 h 512"/>
                <a:gd name="T60" fmla="*/ 34 w 344"/>
                <a:gd name="T61" fmla="*/ 85 h 512"/>
                <a:gd name="T62" fmla="*/ 32 w 344"/>
                <a:gd name="T63" fmla="*/ 85 h 512"/>
                <a:gd name="T64" fmla="*/ 28 w 344"/>
                <a:gd name="T65" fmla="*/ 85 h 512"/>
                <a:gd name="T66" fmla="*/ 22 w 344"/>
                <a:gd name="T67" fmla="*/ 83 h 512"/>
                <a:gd name="T68" fmla="*/ 17 w 344"/>
                <a:gd name="T69" fmla="*/ 80 h 512"/>
                <a:gd name="T70" fmla="*/ 12 w 344"/>
                <a:gd name="T71" fmla="*/ 76 h 512"/>
                <a:gd name="T72" fmla="*/ 8 w 344"/>
                <a:gd name="T73" fmla="*/ 70 h 512"/>
                <a:gd name="T74" fmla="*/ 5 w 344"/>
                <a:gd name="T75" fmla="*/ 63 h 512"/>
                <a:gd name="T76" fmla="*/ 2 w 344"/>
                <a:gd name="T77" fmla="*/ 56 h 512"/>
                <a:gd name="T78" fmla="*/ 1 w 344"/>
                <a:gd name="T79" fmla="*/ 48 h 512"/>
                <a:gd name="T80" fmla="*/ 0 w 344"/>
                <a:gd name="T81" fmla="*/ 39 h 512"/>
                <a:gd name="T82" fmla="*/ 1 w 344"/>
                <a:gd name="T83" fmla="*/ 31 h 512"/>
                <a:gd name="T84" fmla="*/ 2 w 344"/>
                <a:gd name="T85" fmla="*/ 23 h 512"/>
                <a:gd name="T86" fmla="*/ 5 w 344"/>
                <a:gd name="T87" fmla="*/ 16 h 512"/>
                <a:gd name="T88" fmla="*/ 8 w 344"/>
                <a:gd name="T89" fmla="*/ 11 h 512"/>
                <a:gd name="T90" fmla="*/ 13 w 344"/>
                <a:gd name="T91" fmla="*/ 6 h 512"/>
                <a:gd name="T92" fmla="*/ 17 w 344"/>
                <a:gd name="T93" fmla="*/ 3 h 512"/>
                <a:gd name="T94" fmla="*/ 23 w 344"/>
                <a:gd name="T95" fmla="*/ 1 h 512"/>
                <a:gd name="T96" fmla="*/ 26 w 344"/>
                <a:gd name="T97" fmla="*/ 0 h 5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4"/>
                <a:gd name="T148" fmla="*/ 0 h 512"/>
                <a:gd name="T149" fmla="*/ 344 w 344"/>
                <a:gd name="T150" fmla="*/ 512 h 5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4" h="512">
                  <a:moveTo>
                    <a:pt x="101" y="2"/>
                  </a:moveTo>
                  <a:lnTo>
                    <a:pt x="104" y="2"/>
                  </a:lnTo>
                  <a:lnTo>
                    <a:pt x="109" y="2"/>
                  </a:lnTo>
                  <a:lnTo>
                    <a:pt x="114" y="2"/>
                  </a:lnTo>
                  <a:lnTo>
                    <a:pt x="124" y="2"/>
                  </a:lnTo>
                  <a:lnTo>
                    <a:pt x="132" y="1"/>
                  </a:lnTo>
                  <a:lnTo>
                    <a:pt x="143" y="1"/>
                  </a:lnTo>
                  <a:lnTo>
                    <a:pt x="155" y="1"/>
                  </a:lnTo>
                  <a:lnTo>
                    <a:pt x="167" y="1"/>
                  </a:lnTo>
                  <a:lnTo>
                    <a:pt x="179" y="1"/>
                  </a:lnTo>
                  <a:lnTo>
                    <a:pt x="190" y="0"/>
                  </a:lnTo>
                  <a:lnTo>
                    <a:pt x="201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5" y="0"/>
                  </a:lnTo>
                  <a:lnTo>
                    <a:pt x="231" y="0"/>
                  </a:lnTo>
                  <a:lnTo>
                    <a:pt x="232" y="0"/>
                  </a:lnTo>
                  <a:lnTo>
                    <a:pt x="242" y="2"/>
                  </a:lnTo>
                  <a:lnTo>
                    <a:pt x="253" y="8"/>
                  </a:lnTo>
                  <a:lnTo>
                    <a:pt x="264" y="15"/>
                  </a:lnTo>
                  <a:lnTo>
                    <a:pt x="272" y="24"/>
                  </a:lnTo>
                  <a:lnTo>
                    <a:pt x="282" y="35"/>
                  </a:lnTo>
                  <a:lnTo>
                    <a:pt x="292" y="47"/>
                  </a:lnTo>
                  <a:lnTo>
                    <a:pt x="300" y="61"/>
                  </a:lnTo>
                  <a:lnTo>
                    <a:pt x="308" y="78"/>
                  </a:lnTo>
                  <a:lnTo>
                    <a:pt x="315" y="95"/>
                  </a:lnTo>
                  <a:lnTo>
                    <a:pt x="322" y="114"/>
                  </a:lnTo>
                  <a:lnTo>
                    <a:pt x="327" y="134"/>
                  </a:lnTo>
                  <a:lnTo>
                    <a:pt x="332" y="155"/>
                  </a:lnTo>
                  <a:lnTo>
                    <a:pt x="337" y="177"/>
                  </a:lnTo>
                  <a:lnTo>
                    <a:pt x="340" y="199"/>
                  </a:lnTo>
                  <a:lnTo>
                    <a:pt x="342" y="223"/>
                  </a:lnTo>
                  <a:lnTo>
                    <a:pt x="344" y="247"/>
                  </a:lnTo>
                  <a:lnTo>
                    <a:pt x="344" y="273"/>
                  </a:lnTo>
                  <a:lnTo>
                    <a:pt x="343" y="297"/>
                  </a:lnTo>
                  <a:lnTo>
                    <a:pt x="341" y="321"/>
                  </a:lnTo>
                  <a:lnTo>
                    <a:pt x="339" y="343"/>
                  </a:lnTo>
                  <a:lnTo>
                    <a:pt x="336" y="366"/>
                  </a:lnTo>
                  <a:lnTo>
                    <a:pt x="331" y="387"/>
                  </a:lnTo>
                  <a:lnTo>
                    <a:pt x="325" y="406"/>
                  </a:lnTo>
                  <a:lnTo>
                    <a:pt x="320" y="424"/>
                  </a:lnTo>
                  <a:lnTo>
                    <a:pt x="313" y="441"/>
                  </a:lnTo>
                  <a:lnTo>
                    <a:pt x="305" y="456"/>
                  </a:lnTo>
                  <a:lnTo>
                    <a:pt x="296" y="469"/>
                  </a:lnTo>
                  <a:lnTo>
                    <a:pt x="287" y="482"/>
                  </a:lnTo>
                  <a:lnTo>
                    <a:pt x="279" y="491"/>
                  </a:lnTo>
                  <a:lnTo>
                    <a:pt x="268" y="498"/>
                  </a:lnTo>
                  <a:lnTo>
                    <a:pt x="259" y="504"/>
                  </a:lnTo>
                  <a:lnTo>
                    <a:pt x="248" y="507"/>
                  </a:lnTo>
                  <a:lnTo>
                    <a:pt x="246" y="507"/>
                  </a:lnTo>
                  <a:lnTo>
                    <a:pt x="241" y="507"/>
                  </a:lnTo>
                  <a:lnTo>
                    <a:pt x="235" y="507"/>
                  </a:lnTo>
                  <a:lnTo>
                    <a:pt x="226" y="507"/>
                  </a:lnTo>
                  <a:lnTo>
                    <a:pt x="218" y="508"/>
                  </a:lnTo>
                  <a:lnTo>
                    <a:pt x="207" y="508"/>
                  </a:lnTo>
                  <a:lnTo>
                    <a:pt x="196" y="508"/>
                  </a:lnTo>
                  <a:lnTo>
                    <a:pt x="185" y="508"/>
                  </a:lnTo>
                  <a:lnTo>
                    <a:pt x="173" y="510"/>
                  </a:lnTo>
                  <a:lnTo>
                    <a:pt x="162" y="511"/>
                  </a:lnTo>
                  <a:lnTo>
                    <a:pt x="152" y="511"/>
                  </a:lnTo>
                  <a:lnTo>
                    <a:pt x="143" y="512"/>
                  </a:lnTo>
                  <a:lnTo>
                    <a:pt x="134" y="512"/>
                  </a:lnTo>
                  <a:lnTo>
                    <a:pt x="128" y="512"/>
                  </a:lnTo>
                  <a:lnTo>
                    <a:pt x="125" y="512"/>
                  </a:lnTo>
                  <a:lnTo>
                    <a:pt x="123" y="512"/>
                  </a:lnTo>
                  <a:lnTo>
                    <a:pt x="111" y="511"/>
                  </a:lnTo>
                  <a:lnTo>
                    <a:pt x="100" y="507"/>
                  </a:lnTo>
                  <a:lnTo>
                    <a:pt x="88" y="501"/>
                  </a:lnTo>
                  <a:lnTo>
                    <a:pt x="78" y="493"/>
                  </a:lnTo>
                  <a:lnTo>
                    <a:pt x="68" y="483"/>
                  </a:lnTo>
                  <a:lnTo>
                    <a:pt x="58" y="471"/>
                  </a:lnTo>
                  <a:lnTo>
                    <a:pt x="49" y="456"/>
                  </a:lnTo>
                  <a:lnTo>
                    <a:pt x="40" y="440"/>
                  </a:lnTo>
                  <a:lnTo>
                    <a:pt x="32" y="423"/>
                  </a:lnTo>
                  <a:lnTo>
                    <a:pt x="25" y="403"/>
                  </a:lnTo>
                  <a:lnTo>
                    <a:pt x="18" y="382"/>
                  </a:lnTo>
                  <a:lnTo>
                    <a:pt x="12" y="361"/>
                  </a:lnTo>
                  <a:lnTo>
                    <a:pt x="8" y="337"/>
                  </a:lnTo>
                  <a:lnTo>
                    <a:pt x="5" y="313"/>
                  </a:lnTo>
                  <a:lnTo>
                    <a:pt x="2" y="288"/>
                  </a:lnTo>
                  <a:lnTo>
                    <a:pt x="0" y="262"/>
                  </a:lnTo>
                  <a:lnTo>
                    <a:pt x="0" y="237"/>
                  </a:lnTo>
                  <a:lnTo>
                    <a:pt x="1" y="212"/>
                  </a:lnTo>
                  <a:lnTo>
                    <a:pt x="2" y="186"/>
                  </a:lnTo>
                  <a:lnTo>
                    <a:pt x="5" y="163"/>
                  </a:lnTo>
                  <a:lnTo>
                    <a:pt x="8" y="141"/>
                  </a:lnTo>
                  <a:lnTo>
                    <a:pt x="13" y="119"/>
                  </a:lnTo>
                  <a:lnTo>
                    <a:pt x="19" y="99"/>
                  </a:lnTo>
                  <a:lnTo>
                    <a:pt x="25" y="81"/>
                  </a:lnTo>
                  <a:lnTo>
                    <a:pt x="33" y="65"/>
                  </a:lnTo>
                  <a:lnTo>
                    <a:pt x="41" y="49"/>
                  </a:lnTo>
                  <a:lnTo>
                    <a:pt x="50" y="36"/>
                  </a:lnTo>
                  <a:lnTo>
                    <a:pt x="58" y="26"/>
                  </a:lnTo>
                  <a:lnTo>
                    <a:pt x="69" y="16"/>
                  </a:lnTo>
                  <a:lnTo>
                    <a:pt x="80" y="9"/>
                  </a:lnTo>
                  <a:lnTo>
                    <a:pt x="91" y="5"/>
                  </a:lnTo>
                  <a:lnTo>
                    <a:pt x="10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34" name="Freeform 231"/>
            <p:cNvSpPr>
              <a:spLocks/>
            </p:cNvSpPr>
            <p:nvPr/>
          </p:nvSpPr>
          <p:spPr bwMode="auto">
            <a:xfrm>
              <a:off x="1490" y="2515"/>
              <a:ext cx="39" cy="58"/>
            </a:xfrm>
            <a:custGeom>
              <a:avLst/>
              <a:gdLst>
                <a:gd name="T0" fmla="*/ 19 w 158"/>
                <a:gd name="T1" fmla="*/ 0 h 350"/>
                <a:gd name="T2" fmla="*/ 23 w 158"/>
                <a:gd name="T3" fmla="*/ 1 h 350"/>
                <a:gd name="T4" fmla="*/ 27 w 158"/>
                <a:gd name="T5" fmla="*/ 3 h 350"/>
                <a:gd name="T6" fmla="*/ 30 w 158"/>
                <a:gd name="T7" fmla="*/ 6 h 350"/>
                <a:gd name="T8" fmla="*/ 33 w 158"/>
                <a:gd name="T9" fmla="*/ 10 h 350"/>
                <a:gd name="T10" fmla="*/ 35 w 158"/>
                <a:gd name="T11" fmla="*/ 15 h 350"/>
                <a:gd name="T12" fmla="*/ 37 w 158"/>
                <a:gd name="T13" fmla="*/ 20 h 350"/>
                <a:gd name="T14" fmla="*/ 39 w 158"/>
                <a:gd name="T15" fmla="*/ 25 h 350"/>
                <a:gd name="T16" fmla="*/ 39 w 158"/>
                <a:gd name="T17" fmla="*/ 31 h 350"/>
                <a:gd name="T18" fmla="*/ 39 w 158"/>
                <a:gd name="T19" fmla="*/ 37 h 350"/>
                <a:gd name="T20" fmla="*/ 38 w 158"/>
                <a:gd name="T21" fmla="*/ 42 h 350"/>
                <a:gd name="T22" fmla="*/ 36 w 158"/>
                <a:gd name="T23" fmla="*/ 47 h 350"/>
                <a:gd name="T24" fmla="*/ 33 w 158"/>
                <a:gd name="T25" fmla="*/ 51 h 350"/>
                <a:gd name="T26" fmla="*/ 31 w 158"/>
                <a:gd name="T27" fmla="*/ 54 h 350"/>
                <a:gd name="T28" fmla="*/ 27 w 158"/>
                <a:gd name="T29" fmla="*/ 57 h 350"/>
                <a:gd name="T30" fmla="*/ 23 w 158"/>
                <a:gd name="T31" fmla="*/ 58 h 350"/>
                <a:gd name="T32" fmla="*/ 20 w 158"/>
                <a:gd name="T33" fmla="*/ 58 h 350"/>
                <a:gd name="T34" fmla="*/ 16 w 158"/>
                <a:gd name="T35" fmla="*/ 57 h 350"/>
                <a:gd name="T36" fmla="*/ 12 w 158"/>
                <a:gd name="T37" fmla="*/ 55 h 350"/>
                <a:gd name="T38" fmla="*/ 9 w 158"/>
                <a:gd name="T39" fmla="*/ 52 h 350"/>
                <a:gd name="T40" fmla="*/ 6 w 158"/>
                <a:gd name="T41" fmla="*/ 48 h 350"/>
                <a:gd name="T42" fmla="*/ 4 w 158"/>
                <a:gd name="T43" fmla="*/ 43 h 350"/>
                <a:gd name="T44" fmla="*/ 2 w 158"/>
                <a:gd name="T45" fmla="*/ 38 h 350"/>
                <a:gd name="T46" fmla="*/ 0 w 158"/>
                <a:gd name="T47" fmla="*/ 32 h 350"/>
                <a:gd name="T48" fmla="*/ 0 w 158"/>
                <a:gd name="T49" fmla="*/ 27 h 350"/>
                <a:gd name="T50" fmla="*/ 0 w 158"/>
                <a:gd name="T51" fmla="*/ 21 h 350"/>
                <a:gd name="T52" fmla="*/ 1 w 158"/>
                <a:gd name="T53" fmla="*/ 16 h 350"/>
                <a:gd name="T54" fmla="*/ 3 w 158"/>
                <a:gd name="T55" fmla="*/ 11 h 350"/>
                <a:gd name="T56" fmla="*/ 5 w 158"/>
                <a:gd name="T57" fmla="*/ 7 h 350"/>
                <a:gd name="T58" fmla="*/ 8 w 158"/>
                <a:gd name="T59" fmla="*/ 4 h 350"/>
                <a:gd name="T60" fmla="*/ 12 w 158"/>
                <a:gd name="T61" fmla="*/ 1 h 350"/>
                <a:gd name="T62" fmla="*/ 15 w 158"/>
                <a:gd name="T63" fmla="*/ 0 h 350"/>
                <a:gd name="T64" fmla="*/ 17 w 158"/>
                <a:gd name="T65" fmla="*/ 0 h 3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8"/>
                <a:gd name="T100" fmla="*/ 0 h 350"/>
                <a:gd name="T101" fmla="*/ 158 w 158"/>
                <a:gd name="T102" fmla="*/ 350 h 3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8" h="350">
                  <a:moveTo>
                    <a:pt x="69" y="0"/>
                  </a:moveTo>
                  <a:lnTo>
                    <a:pt x="78" y="0"/>
                  </a:lnTo>
                  <a:lnTo>
                    <a:pt x="85" y="2"/>
                  </a:lnTo>
                  <a:lnTo>
                    <a:pt x="94" y="7"/>
                  </a:lnTo>
                  <a:lnTo>
                    <a:pt x="100" y="11"/>
                  </a:lnTo>
                  <a:lnTo>
                    <a:pt x="108" y="18"/>
                  </a:lnTo>
                  <a:lnTo>
                    <a:pt x="115" y="28"/>
                  </a:lnTo>
                  <a:lnTo>
                    <a:pt x="122" y="37"/>
                  </a:lnTo>
                  <a:lnTo>
                    <a:pt x="127" y="48"/>
                  </a:lnTo>
                  <a:lnTo>
                    <a:pt x="133" y="60"/>
                  </a:lnTo>
                  <a:lnTo>
                    <a:pt x="139" y="74"/>
                  </a:lnTo>
                  <a:lnTo>
                    <a:pt x="143" y="88"/>
                  </a:lnTo>
                  <a:lnTo>
                    <a:pt x="147" y="103"/>
                  </a:lnTo>
                  <a:lnTo>
                    <a:pt x="150" y="118"/>
                  </a:lnTo>
                  <a:lnTo>
                    <a:pt x="154" y="135"/>
                  </a:lnTo>
                  <a:lnTo>
                    <a:pt x="156" y="152"/>
                  </a:lnTo>
                  <a:lnTo>
                    <a:pt x="157" y="170"/>
                  </a:lnTo>
                  <a:lnTo>
                    <a:pt x="158" y="188"/>
                  </a:lnTo>
                  <a:lnTo>
                    <a:pt x="157" y="205"/>
                  </a:lnTo>
                  <a:lnTo>
                    <a:pt x="156" y="223"/>
                  </a:lnTo>
                  <a:lnTo>
                    <a:pt x="155" y="239"/>
                  </a:lnTo>
                  <a:lnTo>
                    <a:pt x="153" y="254"/>
                  </a:lnTo>
                  <a:lnTo>
                    <a:pt x="148" y="269"/>
                  </a:lnTo>
                  <a:lnTo>
                    <a:pt x="145" y="282"/>
                  </a:lnTo>
                  <a:lnTo>
                    <a:pt x="140" y="294"/>
                  </a:lnTo>
                  <a:lnTo>
                    <a:pt x="135" y="307"/>
                  </a:lnTo>
                  <a:lnTo>
                    <a:pt x="130" y="317"/>
                  </a:lnTo>
                  <a:lnTo>
                    <a:pt x="124" y="326"/>
                  </a:lnTo>
                  <a:lnTo>
                    <a:pt x="117" y="334"/>
                  </a:lnTo>
                  <a:lnTo>
                    <a:pt x="111" y="341"/>
                  </a:lnTo>
                  <a:lnTo>
                    <a:pt x="103" y="345"/>
                  </a:lnTo>
                  <a:lnTo>
                    <a:pt x="95" y="348"/>
                  </a:lnTo>
                  <a:lnTo>
                    <a:pt x="87" y="350"/>
                  </a:lnTo>
                  <a:lnTo>
                    <a:pt x="80" y="349"/>
                  </a:lnTo>
                  <a:lnTo>
                    <a:pt x="71" y="346"/>
                  </a:lnTo>
                  <a:lnTo>
                    <a:pt x="64" y="343"/>
                  </a:lnTo>
                  <a:lnTo>
                    <a:pt x="56" y="337"/>
                  </a:lnTo>
                  <a:lnTo>
                    <a:pt x="49" y="330"/>
                  </a:lnTo>
                  <a:lnTo>
                    <a:pt x="42" y="322"/>
                  </a:lnTo>
                  <a:lnTo>
                    <a:pt x="36" y="312"/>
                  </a:lnTo>
                  <a:lnTo>
                    <a:pt x="29" y="301"/>
                  </a:lnTo>
                  <a:lnTo>
                    <a:pt x="24" y="289"/>
                  </a:lnTo>
                  <a:lnTo>
                    <a:pt x="19" y="276"/>
                  </a:lnTo>
                  <a:lnTo>
                    <a:pt x="15" y="262"/>
                  </a:lnTo>
                  <a:lnTo>
                    <a:pt x="10" y="247"/>
                  </a:lnTo>
                  <a:lnTo>
                    <a:pt x="7" y="231"/>
                  </a:lnTo>
                  <a:lnTo>
                    <a:pt x="4" y="214"/>
                  </a:lnTo>
                  <a:lnTo>
                    <a:pt x="2" y="196"/>
                  </a:lnTo>
                  <a:lnTo>
                    <a:pt x="1" y="179"/>
                  </a:lnTo>
                  <a:lnTo>
                    <a:pt x="0" y="162"/>
                  </a:lnTo>
                  <a:lnTo>
                    <a:pt x="1" y="143"/>
                  </a:lnTo>
                  <a:lnTo>
                    <a:pt x="2" y="127"/>
                  </a:lnTo>
                  <a:lnTo>
                    <a:pt x="3" y="111"/>
                  </a:lnTo>
                  <a:lnTo>
                    <a:pt x="5" y="96"/>
                  </a:lnTo>
                  <a:lnTo>
                    <a:pt x="9" y="81"/>
                  </a:lnTo>
                  <a:lnTo>
                    <a:pt x="12" y="67"/>
                  </a:lnTo>
                  <a:lnTo>
                    <a:pt x="17" y="54"/>
                  </a:lnTo>
                  <a:lnTo>
                    <a:pt x="22" y="43"/>
                  </a:lnTo>
                  <a:lnTo>
                    <a:pt x="27" y="31"/>
                  </a:lnTo>
                  <a:lnTo>
                    <a:pt x="34" y="23"/>
                  </a:lnTo>
                  <a:lnTo>
                    <a:pt x="39" y="15"/>
                  </a:lnTo>
                  <a:lnTo>
                    <a:pt x="47" y="9"/>
                  </a:lnTo>
                  <a:lnTo>
                    <a:pt x="54" y="3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2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35" name="Freeform 232"/>
            <p:cNvSpPr>
              <a:spLocks/>
            </p:cNvSpPr>
            <p:nvPr/>
          </p:nvSpPr>
          <p:spPr bwMode="auto">
            <a:xfrm>
              <a:off x="1490" y="2517"/>
              <a:ext cx="36" cy="54"/>
            </a:xfrm>
            <a:custGeom>
              <a:avLst/>
              <a:gdLst>
                <a:gd name="T0" fmla="*/ 16 w 147"/>
                <a:gd name="T1" fmla="*/ 0 h 328"/>
                <a:gd name="T2" fmla="*/ 18 w 147"/>
                <a:gd name="T3" fmla="*/ 0 h 328"/>
                <a:gd name="T4" fmla="*/ 20 w 147"/>
                <a:gd name="T5" fmla="*/ 0 h 328"/>
                <a:gd name="T6" fmla="*/ 21 w 147"/>
                <a:gd name="T7" fmla="*/ 1 h 328"/>
                <a:gd name="T8" fmla="*/ 23 w 147"/>
                <a:gd name="T9" fmla="*/ 2 h 328"/>
                <a:gd name="T10" fmla="*/ 25 w 147"/>
                <a:gd name="T11" fmla="*/ 3 h 328"/>
                <a:gd name="T12" fmla="*/ 26 w 147"/>
                <a:gd name="T13" fmla="*/ 4 h 328"/>
                <a:gd name="T14" fmla="*/ 28 w 147"/>
                <a:gd name="T15" fmla="*/ 6 h 328"/>
                <a:gd name="T16" fmla="*/ 29 w 147"/>
                <a:gd name="T17" fmla="*/ 7 h 328"/>
                <a:gd name="T18" fmla="*/ 31 w 147"/>
                <a:gd name="T19" fmla="*/ 9 h 328"/>
                <a:gd name="T20" fmla="*/ 32 w 147"/>
                <a:gd name="T21" fmla="*/ 11 h 328"/>
                <a:gd name="T22" fmla="*/ 33 w 147"/>
                <a:gd name="T23" fmla="*/ 13 h 328"/>
                <a:gd name="T24" fmla="*/ 34 w 147"/>
                <a:gd name="T25" fmla="*/ 16 h 328"/>
                <a:gd name="T26" fmla="*/ 35 w 147"/>
                <a:gd name="T27" fmla="*/ 18 h 328"/>
                <a:gd name="T28" fmla="*/ 35 w 147"/>
                <a:gd name="T29" fmla="*/ 21 h 328"/>
                <a:gd name="T30" fmla="*/ 36 w 147"/>
                <a:gd name="T31" fmla="*/ 24 h 328"/>
                <a:gd name="T32" fmla="*/ 36 w 147"/>
                <a:gd name="T33" fmla="*/ 26 h 328"/>
                <a:gd name="T34" fmla="*/ 36 w 147"/>
                <a:gd name="T35" fmla="*/ 32 h 328"/>
                <a:gd name="T36" fmla="*/ 35 w 147"/>
                <a:gd name="T37" fmla="*/ 37 h 328"/>
                <a:gd name="T38" fmla="*/ 34 w 147"/>
                <a:gd name="T39" fmla="*/ 41 h 328"/>
                <a:gd name="T40" fmla="*/ 32 w 147"/>
                <a:gd name="T41" fmla="*/ 45 h 328"/>
                <a:gd name="T42" fmla="*/ 30 w 147"/>
                <a:gd name="T43" fmla="*/ 49 h 328"/>
                <a:gd name="T44" fmla="*/ 27 w 147"/>
                <a:gd name="T45" fmla="*/ 52 h 328"/>
                <a:gd name="T46" fmla="*/ 24 w 147"/>
                <a:gd name="T47" fmla="*/ 53 h 328"/>
                <a:gd name="T48" fmla="*/ 20 w 147"/>
                <a:gd name="T49" fmla="*/ 54 h 328"/>
                <a:gd name="T50" fmla="*/ 18 w 147"/>
                <a:gd name="T51" fmla="*/ 54 h 328"/>
                <a:gd name="T52" fmla="*/ 16 w 147"/>
                <a:gd name="T53" fmla="*/ 54 h 328"/>
                <a:gd name="T54" fmla="*/ 14 w 147"/>
                <a:gd name="T55" fmla="*/ 53 h 328"/>
                <a:gd name="T56" fmla="*/ 13 w 147"/>
                <a:gd name="T57" fmla="*/ 52 h 328"/>
                <a:gd name="T58" fmla="*/ 11 w 147"/>
                <a:gd name="T59" fmla="*/ 51 h 328"/>
                <a:gd name="T60" fmla="*/ 10 w 147"/>
                <a:gd name="T61" fmla="*/ 50 h 328"/>
                <a:gd name="T62" fmla="*/ 8 w 147"/>
                <a:gd name="T63" fmla="*/ 48 h 328"/>
                <a:gd name="T64" fmla="*/ 7 w 147"/>
                <a:gd name="T65" fmla="*/ 47 h 328"/>
                <a:gd name="T66" fmla="*/ 5 w 147"/>
                <a:gd name="T67" fmla="*/ 45 h 328"/>
                <a:gd name="T68" fmla="*/ 4 w 147"/>
                <a:gd name="T69" fmla="*/ 43 h 328"/>
                <a:gd name="T70" fmla="*/ 3 w 147"/>
                <a:gd name="T71" fmla="*/ 40 h 328"/>
                <a:gd name="T72" fmla="*/ 2 w 147"/>
                <a:gd name="T73" fmla="*/ 38 h 328"/>
                <a:gd name="T74" fmla="*/ 1 w 147"/>
                <a:gd name="T75" fmla="*/ 36 h 328"/>
                <a:gd name="T76" fmla="*/ 1 w 147"/>
                <a:gd name="T77" fmla="*/ 33 h 328"/>
                <a:gd name="T78" fmla="*/ 0 w 147"/>
                <a:gd name="T79" fmla="*/ 30 h 328"/>
                <a:gd name="T80" fmla="*/ 0 w 147"/>
                <a:gd name="T81" fmla="*/ 28 h 328"/>
                <a:gd name="T82" fmla="*/ 0 w 147"/>
                <a:gd name="T83" fmla="*/ 22 h 328"/>
                <a:gd name="T84" fmla="*/ 1 w 147"/>
                <a:gd name="T85" fmla="*/ 17 h 328"/>
                <a:gd name="T86" fmla="*/ 2 w 147"/>
                <a:gd name="T87" fmla="*/ 12 h 328"/>
                <a:gd name="T88" fmla="*/ 4 w 147"/>
                <a:gd name="T89" fmla="*/ 8 h 328"/>
                <a:gd name="T90" fmla="*/ 6 w 147"/>
                <a:gd name="T91" fmla="*/ 5 h 328"/>
                <a:gd name="T92" fmla="*/ 9 w 147"/>
                <a:gd name="T93" fmla="*/ 2 h 328"/>
                <a:gd name="T94" fmla="*/ 12 w 147"/>
                <a:gd name="T95" fmla="*/ 1 h 328"/>
                <a:gd name="T96" fmla="*/ 16 w 147"/>
                <a:gd name="T97" fmla="*/ 0 h 328"/>
                <a:gd name="T98" fmla="*/ 16 w 147"/>
                <a:gd name="T99" fmla="*/ 0 h 328"/>
                <a:gd name="T100" fmla="*/ 16 w 147"/>
                <a:gd name="T101" fmla="*/ 0 h 32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7"/>
                <a:gd name="T154" fmla="*/ 0 h 328"/>
                <a:gd name="T155" fmla="*/ 147 w 147"/>
                <a:gd name="T156" fmla="*/ 328 h 32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7" h="328">
                  <a:moveTo>
                    <a:pt x="65" y="0"/>
                  </a:moveTo>
                  <a:lnTo>
                    <a:pt x="72" y="0"/>
                  </a:lnTo>
                  <a:lnTo>
                    <a:pt x="80" y="3"/>
                  </a:lnTo>
                  <a:lnTo>
                    <a:pt x="87" y="6"/>
                  </a:lnTo>
                  <a:lnTo>
                    <a:pt x="95" y="12"/>
                  </a:lnTo>
                  <a:lnTo>
                    <a:pt x="101" y="18"/>
                  </a:lnTo>
                  <a:lnTo>
                    <a:pt x="107" y="26"/>
                  </a:lnTo>
                  <a:lnTo>
                    <a:pt x="114" y="35"/>
                  </a:lnTo>
                  <a:lnTo>
                    <a:pt x="119" y="45"/>
                  </a:lnTo>
                  <a:lnTo>
                    <a:pt x="125" y="57"/>
                  </a:lnTo>
                  <a:lnTo>
                    <a:pt x="129" y="68"/>
                  </a:lnTo>
                  <a:lnTo>
                    <a:pt x="134" y="82"/>
                  </a:lnTo>
                  <a:lnTo>
                    <a:pt x="137" y="96"/>
                  </a:lnTo>
                  <a:lnTo>
                    <a:pt x="141" y="112"/>
                  </a:lnTo>
                  <a:lnTo>
                    <a:pt x="144" y="127"/>
                  </a:lnTo>
                  <a:lnTo>
                    <a:pt x="145" y="143"/>
                  </a:lnTo>
                  <a:lnTo>
                    <a:pt x="147" y="160"/>
                  </a:lnTo>
                  <a:lnTo>
                    <a:pt x="147" y="193"/>
                  </a:lnTo>
                  <a:lnTo>
                    <a:pt x="144" y="224"/>
                  </a:lnTo>
                  <a:lnTo>
                    <a:pt x="139" y="252"/>
                  </a:lnTo>
                  <a:lnTo>
                    <a:pt x="132" y="276"/>
                  </a:lnTo>
                  <a:lnTo>
                    <a:pt x="121" y="298"/>
                  </a:lnTo>
                  <a:lnTo>
                    <a:pt x="110" y="313"/>
                  </a:lnTo>
                  <a:lnTo>
                    <a:pt x="97" y="324"/>
                  </a:lnTo>
                  <a:lnTo>
                    <a:pt x="82" y="328"/>
                  </a:lnTo>
                  <a:lnTo>
                    <a:pt x="74" y="327"/>
                  </a:lnTo>
                  <a:lnTo>
                    <a:pt x="67" y="326"/>
                  </a:lnTo>
                  <a:lnTo>
                    <a:pt x="59" y="322"/>
                  </a:lnTo>
                  <a:lnTo>
                    <a:pt x="53" y="317"/>
                  </a:lnTo>
                  <a:lnTo>
                    <a:pt x="45" y="310"/>
                  </a:lnTo>
                  <a:lnTo>
                    <a:pt x="40" y="302"/>
                  </a:lnTo>
                  <a:lnTo>
                    <a:pt x="33" y="294"/>
                  </a:lnTo>
                  <a:lnTo>
                    <a:pt x="27" y="283"/>
                  </a:lnTo>
                  <a:lnTo>
                    <a:pt x="22" y="272"/>
                  </a:lnTo>
                  <a:lnTo>
                    <a:pt x="18" y="259"/>
                  </a:lnTo>
                  <a:lnTo>
                    <a:pt x="13" y="246"/>
                  </a:lnTo>
                  <a:lnTo>
                    <a:pt x="9" y="231"/>
                  </a:lnTo>
                  <a:lnTo>
                    <a:pt x="6" y="216"/>
                  </a:lnTo>
                  <a:lnTo>
                    <a:pt x="4" y="201"/>
                  </a:lnTo>
                  <a:lnTo>
                    <a:pt x="2" y="185"/>
                  </a:lnTo>
                  <a:lnTo>
                    <a:pt x="0" y="168"/>
                  </a:lnTo>
                  <a:lnTo>
                    <a:pt x="0" y="134"/>
                  </a:lnTo>
                  <a:lnTo>
                    <a:pt x="3" y="104"/>
                  </a:lnTo>
                  <a:lnTo>
                    <a:pt x="8" y="75"/>
                  </a:lnTo>
                  <a:lnTo>
                    <a:pt x="15" y="51"/>
                  </a:lnTo>
                  <a:lnTo>
                    <a:pt x="25" y="30"/>
                  </a:lnTo>
                  <a:lnTo>
                    <a:pt x="37" y="14"/>
                  </a:lnTo>
                  <a:lnTo>
                    <a:pt x="50" y="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36" name="Freeform 233"/>
            <p:cNvSpPr>
              <a:spLocks/>
            </p:cNvSpPr>
            <p:nvPr/>
          </p:nvSpPr>
          <p:spPr bwMode="auto">
            <a:xfrm>
              <a:off x="1491" y="2519"/>
              <a:ext cx="33" cy="50"/>
            </a:xfrm>
            <a:custGeom>
              <a:avLst/>
              <a:gdLst>
                <a:gd name="T0" fmla="*/ 14 w 132"/>
                <a:gd name="T1" fmla="*/ 0 h 296"/>
                <a:gd name="T2" fmla="*/ 16 w 132"/>
                <a:gd name="T3" fmla="*/ 0 h 296"/>
                <a:gd name="T4" fmla="*/ 18 w 132"/>
                <a:gd name="T5" fmla="*/ 1 h 296"/>
                <a:gd name="T6" fmla="*/ 19 w 132"/>
                <a:gd name="T7" fmla="*/ 1 h 296"/>
                <a:gd name="T8" fmla="*/ 21 w 132"/>
                <a:gd name="T9" fmla="*/ 2 h 296"/>
                <a:gd name="T10" fmla="*/ 23 w 132"/>
                <a:gd name="T11" fmla="*/ 3 h 296"/>
                <a:gd name="T12" fmla="*/ 24 w 132"/>
                <a:gd name="T13" fmla="*/ 4 h 296"/>
                <a:gd name="T14" fmla="*/ 25 w 132"/>
                <a:gd name="T15" fmla="*/ 5 h 296"/>
                <a:gd name="T16" fmla="*/ 27 w 132"/>
                <a:gd name="T17" fmla="*/ 7 h 296"/>
                <a:gd name="T18" fmla="*/ 28 w 132"/>
                <a:gd name="T19" fmla="*/ 9 h 296"/>
                <a:gd name="T20" fmla="*/ 29 w 132"/>
                <a:gd name="T21" fmla="*/ 10 h 296"/>
                <a:gd name="T22" fmla="*/ 30 w 132"/>
                <a:gd name="T23" fmla="*/ 13 h 296"/>
                <a:gd name="T24" fmla="*/ 31 w 132"/>
                <a:gd name="T25" fmla="*/ 15 h 296"/>
                <a:gd name="T26" fmla="*/ 32 w 132"/>
                <a:gd name="T27" fmla="*/ 17 h 296"/>
                <a:gd name="T28" fmla="*/ 32 w 132"/>
                <a:gd name="T29" fmla="*/ 19 h 296"/>
                <a:gd name="T30" fmla="*/ 33 w 132"/>
                <a:gd name="T31" fmla="*/ 22 h 296"/>
                <a:gd name="T32" fmla="*/ 33 w 132"/>
                <a:gd name="T33" fmla="*/ 24 h 296"/>
                <a:gd name="T34" fmla="*/ 33 w 132"/>
                <a:gd name="T35" fmla="*/ 30 h 296"/>
                <a:gd name="T36" fmla="*/ 32 w 132"/>
                <a:gd name="T37" fmla="*/ 34 h 296"/>
                <a:gd name="T38" fmla="*/ 31 w 132"/>
                <a:gd name="T39" fmla="*/ 39 h 296"/>
                <a:gd name="T40" fmla="*/ 29 w 132"/>
                <a:gd name="T41" fmla="*/ 42 h 296"/>
                <a:gd name="T42" fmla="*/ 27 w 132"/>
                <a:gd name="T43" fmla="*/ 45 h 296"/>
                <a:gd name="T44" fmla="*/ 24 w 132"/>
                <a:gd name="T45" fmla="*/ 48 h 296"/>
                <a:gd name="T46" fmla="*/ 22 w 132"/>
                <a:gd name="T47" fmla="*/ 49 h 296"/>
                <a:gd name="T48" fmla="*/ 18 w 132"/>
                <a:gd name="T49" fmla="*/ 50 h 296"/>
                <a:gd name="T50" fmla="*/ 17 w 132"/>
                <a:gd name="T51" fmla="*/ 50 h 296"/>
                <a:gd name="T52" fmla="*/ 15 w 132"/>
                <a:gd name="T53" fmla="*/ 49 h 296"/>
                <a:gd name="T54" fmla="*/ 13 w 132"/>
                <a:gd name="T55" fmla="*/ 49 h 296"/>
                <a:gd name="T56" fmla="*/ 12 w 132"/>
                <a:gd name="T57" fmla="*/ 48 h 296"/>
                <a:gd name="T58" fmla="*/ 10 w 132"/>
                <a:gd name="T59" fmla="*/ 47 h 296"/>
                <a:gd name="T60" fmla="*/ 9 w 132"/>
                <a:gd name="T61" fmla="*/ 46 h 296"/>
                <a:gd name="T62" fmla="*/ 7 w 132"/>
                <a:gd name="T63" fmla="*/ 45 h 296"/>
                <a:gd name="T64" fmla="*/ 6 w 132"/>
                <a:gd name="T65" fmla="*/ 43 h 296"/>
                <a:gd name="T66" fmla="*/ 5 w 132"/>
                <a:gd name="T67" fmla="*/ 41 h 296"/>
                <a:gd name="T68" fmla="*/ 4 w 132"/>
                <a:gd name="T69" fmla="*/ 40 h 296"/>
                <a:gd name="T70" fmla="*/ 3 w 132"/>
                <a:gd name="T71" fmla="*/ 37 h 296"/>
                <a:gd name="T72" fmla="*/ 2 w 132"/>
                <a:gd name="T73" fmla="*/ 35 h 296"/>
                <a:gd name="T74" fmla="*/ 1 w 132"/>
                <a:gd name="T75" fmla="*/ 33 h 296"/>
                <a:gd name="T76" fmla="*/ 1 w 132"/>
                <a:gd name="T77" fmla="*/ 31 h 296"/>
                <a:gd name="T78" fmla="*/ 0 w 132"/>
                <a:gd name="T79" fmla="*/ 28 h 296"/>
                <a:gd name="T80" fmla="*/ 0 w 132"/>
                <a:gd name="T81" fmla="*/ 26 h 296"/>
                <a:gd name="T82" fmla="*/ 0 w 132"/>
                <a:gd name="T83" fmla="*/ 21 h 296"/>
                <a:gd name="T84" fmla="*/ 1 w 132"/>
                <a:gd name="T85" fmla="*/ 16 h 296"/>
                <a:gd name="T86" fmla="*/ 2 w 132"/>
                <a:gd name="T87" fmla="*/ 12 h 296"/>
                <a:gd name="T88" fmla="*/ 3 w 132"/>
                <a:gd name="T89" fmla="*/ 8 h 296"/>
                <a:gd name="T90" fmla="*/ 5 w 132"/>
                <a:gd name="T91" fmla="*/ 5 h 296"/>
                <a:gd name="T92" fmla="*/ 8 w 132"/>
                <a:gd name="T93" fmla="*/ 2 h 296"/>
                <a:gd name="T94" fmla="*/ 11 w 132"/>
                <a:gd name="T95" fmla="*/ 1 h 296"/>
                <a:gd name="T96" fmla="*/ 14 w 132"/>
                <a:gd name="T97" fmla="*/ 0 h 296"/>
                <a:gd name="T98" fmla="*/ 14 w 132"/>
                <a:gd name="T99" fmla="*/ 0 h 2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2"/>
                <a:gd name="T151" fmla="*/ 0 h 296"/>
                <a:gd name="T152" fmla="*/ 132 w 132"/>
                <a:gd name="T153" fmla="*/ 296 h 29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2" h="296">
                  <a:moveTo>
                    <a:pt x="58" y="0"/>
                  </a:moveTo>
                  <a:lnTo>
                    <a:pt x="65" y="2"/>
                  </a:lnTo>
                  <a:lnTo>
                    <a:pt x="72" y="3"/>
                  </a:lnTo>
                  <a:lnTo>
                    <a:pt x="78" y="5"/>
                  </a:lnTo>
                  <a:lnTo>
                    <a:pt x="84" y="11"/>
                  </a:lnTo>
                  <a:lnTo>
                    <a:pt x="91" y="17"/>
                  </a:lnTo>
                  <a:lnTo>
                    <a:pt x="96" y="23"/>
                  </a:lnTo>
                  <a:lnTo>
                    <a:pt x="102" y="32"/>
                  </a:lnTo>
                  <a:lnTo>
                    <a:pt x="107" y="41"/>
                  </a:lnTo>
                  <a:lnTo>
                    <a:pt x="112" y="51"/>
                  </a:lnTo>
                  <a:lnTo>
                    <a:pt x="117" y="62"/>
                  </a:lnTo>
                  <a:lnTo>
                    <a:pt x="121" y="74"/>
                  </a:lnTo>
                  <a:lnTo>
                    <a:pt x="124" y="87"/>
                  </a:lnTo>
                  <a:lnTo>
                    <a:pt x="127" y="101"/>
                  </a:lnTo>
                  <a:lnTo>
                    <a:pt x="129" y="115"/>
                  </a:lnTo>
                  <a:lnTo>
                    <a:pt x="131" y="130"/>
                  </a:lnTo>
                  <a:lnTo>
                    <a:pt x="132" y="145"/>
                  </a:lnTo>
                  <a:lnTo>
                    <a:pt x="132" y="175"/>
                  </a:lnTo>
                  <a:lnTo>
                    <a:pt x="129" y="203"/>
                  </a:lnTo>
                  <a:lnTo>
                    <a:pt x="125" y="228"/>
                  </a:lnTo>
                  <a:lnTo>
                    <a:pt x="118" y="250"/>
                  </a:lnTo>
                  <a:lnTo>
                    <a:pt x="109" y="268"/>
                  </a:lnTo>
                  <a:lnTo>
                    <a:pt x="98" y="282"/>
                  </a:lnTo>
                  <a:lnTo>
                    <a:pt x="87" y="291"/>
                  </a:lnTo>
                  <a:lnTo>
                    <a:pt x="74" y="296"/>
                  </a:lnTo>
                  <a:lnTo>
                    <a:pt x="66" y="295"/>
                  </a:lnTo>
                  <a:lnTo>
                    <a:pt x="60" y="293"/>
                  </a:lnTo>
                  <a:lnTo>
                    <a:pt x="53" y="290"/>
                  </a:lnTo>
                  <a:lnTo>
                    <a:pt x="47" y="286"/>
                  </a:lnTo>
                  <a:lnTo>
                    <a:pt x="41" y="280"/>
                  </a:lnTo>
                  <a:lnTo>
                    <a:pt x="35" y="272"/>
                  </a:lnTo>
                  <a:lnTo>
                    <a:pt x="29" y="265"/>
                  </a:lnTo>
                  <a:lnTo>
                    <a:pt x="25" y="256"/>
                  </a:lnTo>
                  <a:lnTo>
                    <a:pt x="19" y="245"/>
                  </a:lnTo>
                  <a:lnTo>
                    <a:pt x="15" y="234"/>
                  </a:lnTo>
                  <a:lnTo>
                    <a:pt x="11" y="221"/>
                  </a:lnTo>
                  <a:lnTo>
                    <a:pt x="9" y="208"/>
                  </a:lnTo>
                  <a:lnTo>
                    <a:pt x="5" y="196"/>
                  </a:lnTo>
                  <a:lnTo>
                    <a:pt x="2" y="182"/>
                  </a:lnTo>
                  <a:lnTo>
                    <a:pt x="1" y="167"/>
                  </a:lnTo>
                  <a:lnTo>
                    <a:pt x="0" y="152"/>
                  </a:lnTo>
                  <a:lnTo>
                    <a:pt x="0" y="122"/>
                  </a:lnTo>
                  <a:lnTo>
                    <a:pt x="2" y="94"/>
                  </a:lnTo>
                  <a:lnTo>
                    <a:pt x="7" y="69"/>
                  </a:lnTo>
                  <a:lnTo>
                    <a:pt x="14" y="47"/>
                  </a:lnTo>
                  <a:lnTo>
                    <a:pt x="22" y="28"/>
                  </a:lnTo>
                  <a:lnTo>
                    <a:pt x="33" y="14"/>
                  </a:lnTo>
                  <a:lnTo>
                    <a:pt x="45" y="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D2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37" name="Freeform 234"/>
            <p:cNvSpPr>
              <a:spLocks/>
            </p:cNvSpPr>
            <p:nvPr/>
          </p:nvSpPr>
          <p:spPr bwMode="auto">
            <a:xfrm>
              <a:off x="1506" y="2530"/>
              <a:ext cx="18" cy="28"/>
            </a:xfrm>
            <a:custGeom>
              <a:avLst/>
              <a:gdLst>
                <a:gd name="T0" fmla="*/ 8 w 74"/>
                <a:gd name="T1" fmla="*/ 0 h 166"/>
                <a:gd name="T2" fmla="*/ 10 w 74"/>
                <a:gd name="T3" fmla="*/ 0 h 166"/>
                <a:gd name="T4" fmla="*/ 12 w 74"/>
                <a:gd name="T5" fmla="*/ 1 h 166"/>
                <a:gd name="T6" fmla="*/ 13 w 74"/>
                <a:gd name="T7" fmla="*/ 2 h 166"/>
                <a:gd name="T8" fmla="*/ 15 w 74"/>
                <a:gd name="T9" fmla="*/ 4 h 166"/>
                <a:gd name="T10" fmla="*/ 16 w 74"/>
                <a:gd name="T11" fmla="*/ 6 h 166"/>
                <a:gd name="T12" fmla="*/ 17 w 74"/>
                <a:gd name="T13" fmla="*/ 8 h 166"/>
                <a:gd name="T14" fmla="*/ 18 w 74"/>
                <a:gd name="T15" fmla="*/ 11 h 166"/>
                <a:gd name="T16" fmla="*/ 18 w 74"/>
                <a:gd name="T17" fmla="*/ 14 h 166"/>
                <a:gd name="T18" fmla="*/ 18 w 74"/>
                <a:gd name="T19" fmla="*/ 16 h 166"/>
                <a:gd name="T20" fmla="*/ 18 w 74"/>
                <a:gd name="T21" fmla="*/ 19 h 166"/>
                <a:gd name="T22" fmla="*/ 17 w 74"/>
                <a:gd name="T23" fmla="*/ 21 h 166"/>
                <a:gd name="T24" fmla="*/ 16 w 74"/>
                <a:gd name="T25" fmla="*/ 24 h 166"/>
                <a:gd name="T26" fmla="*/ 15 w 74"/>
                <a:gd name="T27" fmla="*/ 25 h 166"/>
                <a:gd name="T28" fmla="*/ 13 w 74"/>
                <a:gd name="T29" fmla="*/ 27 h 166"/>
                <a:gd name="T30" fmla="*/ 12 w 74"/>
                <a:gd name="T31" fmla="*/ 28 h 166"/>
                <a:gd name="T32" fmla="*/ 10 w 74"/>
                <a:gd name="T33" fmla="*/ 28 h 166"/>
                <a:gd name="T34" fmla="*/ 8 w 74"/>
                <a:gd name="T35" fmla="*/ 28 h 166"/>
                <a:gd name="T36" fmla="*/ 6 w 74"/>
                <a:gd name="T37" fmla="*/ 27 h 166"/>
                <a:gd name="T38" fmla="*/ 5 w 74"/>
                <a:gd name="T39" fmla="*/ 26 h 166"/>
                <a:gd name="T40" fmla="*/ 3 w 74"/>
                <a:gd name="T41" fmla="*/ 24 h 166"/>
                <a:gd name="T42" fmla="*/ 2 w 74"/>
                <a:gd name="T43" fmla="*/ 22 h 166"/>
                <a:gd name="T44" fmla="*/ 1 w 74"/>
                <a:gd name="T45" fmla="*/ 20 h 166"/>
                <a:gd name="T46" fmla="*/ 0 w 74"/>
                <a:gd name="T47" fmla="*/ 17 h 166"/>
                <a:gd name="T48" fmla="*/ 0 w 74"/>
                <a:gd name="T49" fmla="*/ 14 h 166"/>
                <a:gd name="T50" fmla="*/ 0 w 74"/>
                <a:gd name="T51" fmla="*/ 11 h 166"/>
                <a:gd name="T52" fmla="*/ 0 w 74"/>
                <a:gd name="T53" fmla="*/ 9 h 166"/>
                <a:gd name="T54" fmla="*/ 1 w 74"/>
                <a:gd name="T55" fmla="*/ 6 h 166"/>
                <a:gd name="T56" fmla="*/ 2 w 74"/>
                <a:gd name="T57" fmla="*/ 4 h 166"/>
                <a:gd name="T58" fmla="*/ 3 w 74"/>
                <a:gd name="T59" fmla="*/ 3 h 166"/>
                <a:gd name="T60" fmla="*/ 4 w 74"/>
                <a:gd name="T61" fmla="*/ 1 h 166"/>
                <a:gd name="T62" fmla="*/ 6 w 74"/>
                <a:gd name="T63" fmla="*/ 0 h 166"/>
                <a:gd name="T64" fmla="*/ 8 w 74"/>
                <a:gd name="T65" fmla="*/ 0 h 166"/>
                <a:gd name="T66" fmla="*/ 8 w 74"/>
                <a:gd name="T67" fmla="*/ 0 h 166"/>
                <a:gd name="T68" fmla="*/ 8 w 74"/>
                <a:gd name="T69" fmla="*/ 0 h 1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166"/>
                <a:gd name="T107" fmla="*/ 74 w 74"/>
                <a:gd name="T108" fmla="*/ 166 h 1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166">
                  <a:moveTo>
                    <a:pt x="33" y="0"/>
                  </a:moveTo>
                  <a:lnTo>
                    <a:pt x="40" y="1"/>
                  </a:lnTo>
                  <a:lnTo>
                    <a:pt x="48" y="6"/>
                  </a:lnTo>
                  <a:lnTo>
                    <a:pt x="54" y="13"/>
                  </a:lnTo>
                  <a:lnTo>
                    <a:pt x="61" y="23"/>
                  </a:lnTo>
                  <a:lnTo>
                    <a:pt x="65" y="36"/>
                  </a:lnTo>
                  <a:lnTo>
                    <a:pt x="69" y="48"/>
                  </a:lnTo>
                  <a:lnTo>
                    <a:pt x="72" y="65"/>
                  </a:lnTo>
                  <a:lnTo>
                    <a:pt x="74" y="81"/>
                  </a:lnTo>
                  <a:lnTo>
                    <a:pt x="74" y="97"/>
                  </a:lnTo>
                  <a:lnTo>
                    <a:pt x="72" y="113"/>
                  </a:lnTo>
                  <a:lnTo>
                    <a:pt x="70" y="127"/>
                  </a:lnTo>
                  <a:lnTo>
                    <a:pt x="67" y="140"/>
                  </a:lnTo>
                  <a:lnTo>
                    <a:pt x="62" y="151"/>
                  </a:lnTo>
                  <a:lnTo>
                    <a:pt x="55" y="158"/>
                  </a:lnTo>
                  <a:lnTo>
                    <a:pt x="49" y="164"/>
                  </a:lnTo>
                  <a:lnTo>
                    <a:pt x="40" y="166"/>
                  </a:lnTo>
                  <a:lnTo>
                    <a:pt x="33" y="165"/>
                  </a:lnTo>
                  <a:lnTo>
                    <a:pt x="26" y="160"/>
                  </a:lnTo>
                  <a:lnTo>
                    <a:pt x="20" y="152"/>
                  </a:lnTo>
                  <a:lnTo>
                    <a:pt x="14" y="143"/>
                  </a:lnTo>
                  <a:lnTo>
                    <a:pt x="8" y="132"/>
                  </a:lnTo>
                  <a:lnTo>
                    <a:pt x="4" y="118"/>
                  </a:lnTo>
                  <a:lnTo>
                    <a:pt x="2" y="102"/>
                  </a:lnTo>
                  <a:lnTo>
                    <a:pt x="0" y="85"/>
                  </a:lnTo>
                  <a:lnTo>
                    <a:pt x="0" y="68"/>
                  </a:lnTo>
                  <a:lnTo>
                    <a:pt x="1" y="53"/>
                  </a:lnTo>
                  <a:lnTo>
                    <a:pt x="4" y="38"/>
                  </a:lnTo>
                  <a:lnTo>
                    <a:pt x="7" y="26"/>
                  </a:lnTo>
                  <a:lnTo>
                    <a:pt x="13" y="15"/>
                  </a:lnTo>
                  <a:lnTo>
                    <a:pt x="18" y="7"/>
                  </a:lnTo>
                  <a:lnTo>
                    <a:pt x="25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38" name="Freeform 235"/>
            <p:cNvSpPr>
              <a:spLocks/>
            </p:cNvSpPr>
            <p:nvPr/>
          </p:nvSpPr>
          <p:spPr bwMode="auto">
            <a:xfrm>
              <a:off x="1320" y="2495"/>
              <a:ext cx="54" cy="58"/>
            </a:xfrm>
            <a:custGeom>
              <a:avLst/>
              <a:gdLst>
                <a:gd name="T0" fmla="*/ 16 w 217"/>
                <a:gd name="T1" fmla="*/ 0 h 347"/>
                <a:gd name="T2" fmla="*/ 18 w 217"/>
                <a:gd name="T3" fmla="*/ 0 h 347"/>
                <a:gd name="T4" fmla="*/ 21 w 217"/>
                <a:gd name="T5" fmla="*/ 0 h 347"/>
                <a:gd name="T6" fmla="*/ 24 w 217"/>
                <a:gd name="T7" fmla="*/ 0 h 347"/>
                <a:gd name="T8" fmla="*/ 28 w 217"/>
                <a:gd name="T9" fmla="*/ 0 h 347"/>
                <a:gd name="T10" fmla="*/ 31 w 217"/>
                <a:gd name="T11" fmla="*/ 0 h 347"/>
                <a:gd name="T12" fmla="*/ 34 w 217"/>
                <a:gd name="T13" fmla="*/ 0 h 347"/>
                <a:gd name="T14" fmla="*/ 36 w 217"/>
                <a:gd name="T15" fmla="*/ 0 h 347"/>
                <a:gd name="T16" fmla="*/ 40 w 217"/>
                <a:gd name="T17" fmla="*/ 1 h 347"/>
                <a:gd name="T18" fmla="*/ 46 w 217"/>
                <a:gd name="T19" fmla="*/ 5 h 347"/>
                <a:gd name="T20" fmla="*/ 51 w 217"/>
                <a:gd name="T21" fmla="*/ 13 h 347"/>
                <a:gd name="T22" fmla="*/ 53 w 217"/>
                <a:gd name="T23" fmla="*/ 23 h 347"/>
                <a:gd name="T24" fmla="*/ 54 w 217"/>
                <a:gd name="T25" fmla="*/ 34 h 347"/>
                <a:gd name="T26" fmla="*/ 52 w 217"/>
                <a:gd name="T27" fmla="*/ 44 h 347"/>
                <a:gd name="T28" fmla="*/ 48 w 217"/>
                <a:gd name="T29" fmla="*/ 52 h 347"/>
                <a:gd name="T30" fmla="*/ 42 w 217"/>
                <a:gd name="T31" fmla="*/ 57 h 347"/>
                <a:gd name="T32" fmla="*/ 39 w 217"/>
                <a:gd name="T33" fmla="*/ 58 h 347"/>
                <a:gd name="T34" fmla="*/ 37 w 217"/>
                <a:gd name="T35" fmla="*/ 58 h 347"/>
                <a:gd name="T36" fmla="*/ 34 w 217"/>
                <a:gd name="T37" fmla="*/ 58 h 347"/>
                <a:gd name="T38" fmla="*/ 31 w 217"/>
                <a:gd name="T39" fmla="*/ 58 h 347"/>
                <a:gd name="T40" fmla="*/ 27 w 217"/>
                <a:gd name="T41" fmla="*/ 58 h 347"/>
                <a:gd name="T42" fmla="*/ 24 w 217"/>
                <a:gd name="T43" fmla="*/ 58 h 347"/>
                <a:gd name="T44" fmla="*/ 21 w 217"/>
                <a:gd name="T45" fmla="*/ 58 h 347"/>
                <a:gd name="T46" fmla="*/ 19 w 217"/>
                <a:gd name="T47" fmla="*/ 58 h 347"/>
                <a:gd name="T48" fmla="*/ 17 w 217"/>
                <a:gd name="T49" fmla="*/ 58 h 347"/>
                <a:gd name="T50" fmla="*/ 14 w 217"/>
                <a:gd name="T51" fmla="*/ 57 h 347"/>
                <a:gd name="T52" fmla="*/ 11 w 217"/>
                <a:gd name="T53" fmla="*/ 55 h 347"/>
                <a:gd name="T54" fmla="*/ 7 w 217"/>
                <a:gd name="T55" fmla="*/ 52 h 347"/>
                <a:gd name="T56" fmla="*/ 5 w 217"/>
                <a:gd name="T57" fmla="*/ 48 h 347"/>
                <a:gd name="T58" fmla="*/ 3 w 217"/>
                <a:gd name="T59" fmla="*/ 44 h 347"/>
                <a:gd name="T60" fmla="*/ 1 w 217"/>
                <a:gd name="T61" fmla="*/ 38 h 347"/>
                <a:gd name="T62" fmla="*/ 0 w 217"/>
                <a:gd name="T63" fmla="*/ 33 h 347"/>
                <a:gd name="T64" fmla="*/ 0 w 217"/>
                <a:gd name="T65" fmla="*/ 24 h 347"/>
                <a:gd name="T66" fmla="*/ 2 w 217"/>
                <a:gd name="T67" fmla="*/ 14 h 347"/>
                <a:gd name="T68" fmla="*/ 6 w 217"/>
                <a:gd name="T69" fmla="*/ 6 h 347"/>
                <a:gd name="T70" fmla="*/ 12 w 217"/>
                <a:gd name="T71" fmla="*/ 1 h 347"/>
                <a:gd name="T72" fmla="*/ 16 w 217"/>
                <a:gd name="T73" fmla="*/ 0 h 3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7"/>
                <a:gd name="T112" fmla="*/ 0 h 347"/>
                <a:gd name="T113" fmla="*/ 217 w 217"/>
                <a:gd name="T114" fmla="*/ 347 h 34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7" h="347">
                  <a:moveTo>
                    <a:pt x="64" y="1"/>
                  </a:moveTo>
                  <a:lnTo>
                    <a:pt x="65" y="1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8" y="1"/>
                  </a:lnTo>
                  <a:lnTo>
                    <a:pt x="83" y="1"/>
                  </a:lnTo>
                  <a:lnTo>
                    <a:pt x="90" y="1"/>
                  </a:lnTo>
                  <a:lnTo>
                    <a:pt x="97" y="1"/>
                  </a:lnTo>
                  <a:lnTo>
                    <a:pt x="106" y="1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3" y="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59" y="5"/>
                  </a:lnTo>
                  <a:lnTo>
                    <a:pt x="172" y="16"/>
                  </a:lnTo>
                  <a:lnTo>
                    <a:pt x="184" y="32"/>
                  </a:lnTo>
                  <a:lnTo>
                    <a:pt x="194" y="53"/>
                  </a:lnTo>
                  <a:lnTo>
                    <a:pt x="203" y="77"/>
                  </a:lnTo>
                  <a:lnTo>
                    <a:pt x="210" y="105"/>
                  </a:lnTo>
                  <a:lnTo>
                    <a:pt x="214" y="135"/>
                  </a:lnTo>
                  <a:lnTo>
                    <a:pt x="217" y="168"/>
                  </a:lnTo>
                  <a:lnTo>
                    <a:pt x="217" y="202"/>
                  </a:lnTo>
                  <a:lnTo>
                    <a:pt x="214" y="233"/>
                  </a:lnTo>
                  <a:lnTo>
                    <a:pt x="209" y="263"/>
                  </a:lnTo>
                  <a:lnTo>
                    <a:pt x="201" y="288"/>
                  </a:lnTo>
                  <a:lnTo>
                    <a:pt x="193" y="310"/>
                  </a:lnTo>
                  <a:lnTo>
                    <a:pt x="182" y="328"/>
                  </a:lnTo>
                  <a:lnTo>
                    <a:pt x="169" y="339"/>
                  </a:lnTo>
                  <a:lnTo>
                    <a:pt x="156" y="345"/>
                  </a:lnTo>
                  <a:lnTo>
                    <a:pt x="155" y="345"/>
                  </a:lnTo>
                  <a:lnTo>
                    <a:pt x="152" y="345"/>
                  </a:lnTo>
                  <a:lnTo>
                    <a:pt x="149" y="345"/>
                  </a:lnTo>
                  <a:lnTo>
                    <a:pt x="143" y="345"/>
                  </a:lnTo>
                  <a:lnTo>
                    <a:pt x="138" y="346"/>
                  </a:lnTo>
                  <a:lnTo>
                    <a:pt x="130" y="346"/>
                  </a:lnTo>
                  <a:lnTo>
                    <a:pt x="124" y="346"/>
                  </a:lnTo>
                  <a:lnTo>
                    <a:pt x="117" y="346"/>
                  </a:lnTo>
                  <a:lnTo>
                    <a:pt x="109" y="346"/>
                  </a:lnTo>
                  <a:lnTo>
                    <a:pt x="102" y="347"/>
                  </a:lnTo>
                  <a:lnTo>
                    <a:pt x="96" y="347"/>
                  </a:lnTo>
                  <a:lnTo>
                    <a:pt x="90" y="347"/>
                  </a:lnTo>
                  <a:lnTo>
                    <a:pt x="84" y="347"/>
                  </a:lnTo>
                  <a:lnTo>
                    <a:pt x="80" y="347"/>
                  </a:lnTo>
                  <a:lnTo>
                    <a:pt x="78" y="347"/>
                  </a:lnTo>
                  <a:lnTo>
                    <a:pt x="77" y="347"/>
                  </a:lnTo>
                  <a:lnTo>
                    <a:pt x="69" y="347"/>
                  </a:lnTo>
                  <a:lnTo>
                    <a:pt x="62" y="345"/>
                  </a:lnTo>
                  <a:lnTo>
                    <a:pt x="56" y="342"/>
                  </a:lnTo>
                  <a:lnTo>
                    <a:pt x="49" y="336"/>
                  </a:lnTo>
                  <a:lnTo>
                    <a:pt x="43" y="329"/>
                  </a:lnTo>
                  <a:lnTo>
                    <a:pt x="36" y="321"/>
                  </a:lnTo>
                  <a:lnTo>
                    <a:pt x="30" y="310"/>
                  </a:lnTo>
                  <a:lnTo>
                    <a:pt x="25" y="299"/>
                  </a:lnTo>
                  <a:lnTo>
                    <a:pt x="20" y="287"/>
                  </a:lnTo>
                  <a:lnTo>
                    <a:pt x="15" y="275"/>
                  </a:lnTo>
                  <a:lnTo>
                    <a:pt x="11" y="261"/>
                  </a:lnTo>
                  <a:lnTo>
                    <a:pt x="7" y="246"/>
                  </a:lnTo>
                  <a:lnTo>
                    <a:pt x="4" y="230"/>
                  </a:lnTo>
                  <a:lnTo>
                    <a:pt x="2" y="212"/>
                  </a:lnTo>
                  <a:lnTo>
                    <a:pt x="0" y="196"/>
                  </a:lnTo>
                  <a:lnTo>
                    <a:pt x="0" y="178"/>
                  </a:lnTo>
                  <a:lnTo>
                    <a:pt x="0" y="143"/>
                  </a:lnTo>
                  <a:lnTo>
                    <a:pt x="3" y="111"/>
                  </a:lnTo>
                  <a:lnTo>
                    <a:pt x="7" y="81"/>
                  </a:lnTo>
                  <a:lnTo>
                    <a:pt x="15" y="55"/>
                  </a:lnTo>
                  <a:lnTo>
                    <a:pt x="26" y="33"/>
                  </a:lnTo>
                  <a:lnTo>
                    <a:pt x="36" y="16"/>
                  </a:lnTo>
                  <a:lnTo>
                    <a:pt x="50" y="5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39" name="Freeform 236"/>
            <p:cNvSpPr>
              <a:spLocks/>
            </p:cNvSpPr>
            <p:nvPr/>
          </p:nvSpPr>
          <p:spPr bwMode="auto">
            <a:xfrm>
              <a:off x="1325" y="2504"/>
              <a:ext cx="24" cy="40"/>
            </a:xfrm>
            <a:custGeom>
              <a:avLst/>
              <a:gdLst>
                <a:gd name="T0" fmla="*/ 10 w 99"/>
                <a:gd name="T1" fmla="*/ 0 h 239"/>
                <a:gd name="T2" fmla="*/ 13 w 99"/>
                <a:gd name="T3" fmla="*/ 0 h 239"/>
                <a:gd name="T4" fmla="*/ 15 w 99"/>
                <a:gd name="T5" fmla="*/ 1 h 239"/>
                <a:gd name="T6" fmla="*/ 18 w 99"/>
                <a:gd name="T7" fmla="*/ 3 h 239"/>
                <a:gd name="T8" fmla="*/ 19 w 99"/>
                <a:gd name="T9" fmla="*/ 6 h 239"/>
                <a:gd name="T10" fmla="*/ 21 w 99"/>
                <a:gd name="T11" fmla="*/ 9 h 239"/>
                <a:gd name="T12" fmla="*/ 23 w 99"/>
                <a:gd name="T13" fmla="*/ 12 h 239"/>
                <a:gd name="T14" fmla="*/ 23 w 99"/>
                <a:gd name="T15" fmla="*/ 15 h 239"/>
                <a:gd name="T16" fmla="*/ 24 w 99"/>
                <a:gd name="T17" fmla="*/ 20 h 239"/>
                <a:gd name="T18" fmla="*/ 24 w 99"/>
                <a:gd name="T19" fmla="*/ 23 h 239"/>
                <a:gd name="T20" fmla="*/ 23 w 99"/>
                <a:gd name="T21" fmla="*/ 27 h 239"/>
                <a:gd name="T22" fmla="*/ 23 w 99"/>
                <a:gd name="T23" fmla="*/ 31 h 239"/>
                <a:gd name="T24" fmla="*/ 21 w 99"/>
                <a:gd name="T25" fmla="*/ 34 h 239"/>
                <a:gd name="T26" fmla="*/ 20 w 99"/>
                <a:gd name="T27" fmla="*/ 36 h 239"/>
                <a:gd name="T28" fmla="*/ 18 w 99"/>
                <a:gd name="T29" fmla="*/ 38 h 239"/>
                <a:gd name="T30" fmla="*/ 16 w 99"/>
                <a:gd name="T31" fmla="*/ 39 h 239"/>
                <a:gd name="T32" fmla="*/ 13 w 99"/>
                <a:gd name="T33" fmla="*/ 40 h 239"/>
                <a:gd name="T34" fmla="*/ 11 w 99"/>
                <a:gd name="T35" fmla="*/ 40 h 239"/>
                <a:gd name="T36" fmla="*/ 8 w 99"/>
                <a:gd name="T37" fmla="*/ 38 h 239"/>
                <a:gd name="T38" fmla="*/ 7 w 99"/>
                <a:gd name="T39" fmla="*/ 37 h 239"/>
                <a:gd name="T40" fmla="*/ 4 w 99"/>
                <a:gd name="T41" fmla="*/ 34 h 239"/>
                <a:gd name="T42" fmla="*/ 3 w 99"/>
                <a:gd name="T43" fmla="*/ 31 h 239"/>
                <a:gd name="T44" fmla="*/ 1 w 99"/>
                <a:gd name="T45" fmla="*/ 28 h 239"/>
                <a:gd name="T46" fmla="*/ 0 w 99"/>
                <a:gd name="T47" fmla="*/ 25 h 239"/>
                <a:gd name="T48" fmla="*/ 0 w 99"/>
                <a:gd name="T49" fmla="*/ 20 h 239"/>
                <a:gd name="T50" fmla="*/ 0 w 99"/>
                <a:gd name="T51" fmla="*/ 16 h 239"/>
                <a:gd name="T52" fmla="*/ 0 w 99"/>
                <a:gd name="T53" fmla="*/ 13 h 239"/>
                <a:gd name="T54" fmla="*/ 1 w 99"/>
                <a:gd name="T55" fmla="*/ 9 h 239"/>
                <a:gd name="T56" fmla="*/ 3 w 99"/>
                <a:gd name="T57" fmla="*/ 6 h 239"/>
                <a:gd name="T58" fmla="*/ 4 w 99"/>
                <a:gd name="T59" fmla="*/ 4 h 239"/>
                <a:gd name="T60" fmla="*/ 6 w 99"/>
                <a:gd name="T61" fmla="*/ 2 h 239"/>
                <a:gd name="T62" fmla="*/ 8 w 99"/>
                <a:gd name="T63" fmla="*/ 0 h 239"/>
                <a:gd name="T64" fmla="*/ 10 w 99"/>
                <a:gd name="T65" fmla="*/ 0 h 239"/>
                <a:gd name="T66" fmla="*/ 10 w 99"/>
                <a:gd name="T67" fmla="*/ 0 h 239"/>
                <a:gd name="T68" fmla="*/ 10 w 99"/>
                <a:gd name="T69" fmla="*/ 0 h 2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"/>
                <a:gd name="T106" fmla="*/ 0 h 239"/>
                <a:gd name="T107" fmla="*/ 99 w 99"/>
                <a:gd name="T108" fmla="*/ 239 h 2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" h="239">
                  <a:moveTo>
                    <a:pt x="43" y="0"/>
                  </a:moveTo>
                  <a:lnTo>
                    <a:pt x="54" y="2"/>
                  </a:lnTo>
                  <a:lnTo>
                    <a:pt x="63" y="8"/>
                  </a:lnTo>
                  <a:lnTo>
                    <a:pt x="73" y="18"/>
                  </a:lnTo>
                  <a:lnTo>
                    <a:pt x="80" y="33"/>
                  </a:lnTo>
                  <a:lnTo>
                    <a:pt x="87" y="51"/>
                  </a:lnTo>
                  <a:lnTo>
                    <a:pt x="93" y="70"/>
                  </a:lnTo>
                  <a:lnTo>
                    <a:pt x="96" y="92"/>
                  </a:lnTo>
                  <a:lnTo>
                    <a:pt x="99" y="117"/>
                  </a:lnTo>
                  <a:lnTo>
                    <a:pt x="99" y="140"/>
                  </a:lnTo>
                  <a:lnTo>
                    <a:pt x="96" y="163"/>
                  </a:lnTo>
                  <a:lnTo>
                    <a:pt x="93" y="184"/>
                  </a:lnTo>
                  <a:lnTo>
                    <a:pt x="88" y="201"/>
                  </a:lnTo>
                  <a:lnTo>
                    <a:pt x="83" y="217"/>
                  </a:lnTo>
                  <a:lnTo>
                    <a:pt x="74" y="229"/>
                  </a:lnTo>
                  <a:lnTo>
                    <a:pt x="65" y="236"/>
                  </a:lnTo>
                  <a:lnTo>
                    <a:pt x="55" y="239"/>
                  </a:lnTo>
                  <a:lnTo>
                    <a:pt x="45" y="237"/>
                  </a:lnTo>
                  <a:lnTo>
                    <a:pt x="35" y="230"/>
                  </a:lnTo>
                  <a:lnTo>
                    <a:pt x="27" y="219"/>
                  </a:lnTo>
                  <a:lnTo>
                    <a:pt x="18" y="204"/>
                  </a:lnTo>
                  <a:lnTo>
                    <a:pt x="12" y="188"/>
                  </a:lnTo>
                  <a:lnTo>
                    <a:pt x="6" y="169"/>
                  </a:lnTo>
                  <a:lnTo>
                    <a:pt x="2" y="147"/>
                  </a:lnTo>
                  <a:lnTo>
                    <a:pt x="0" y="122"/>
                  </a:lnTo>
                  <a:lnTo>
                    <a:pt x="0" y="98"/>
                  </a:lnTo>
                  <a:lnTo>
                    <a:pt x="1" y="75"/>
                  </a:lnTo>
                  <a:lnTo>
                    <a:pt x="4" y="54"/>
                  </a:lnTo>
                  <a:lnTo>
                    <a:pt x="11" y="37"/>
                  </a:lnTo>
                  <a:lnTo>
                    <a:pt x="17" y="22"/>
                  </a:lnTo>
                  <a:lnTo>
                    <a:pt x="25" y="10"/>
                  </a:lnTo>
                  <a:lnTo>
                    <a:pt x="33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D2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40" name="Freeform 237"/>
            <p:cNvSpPr>
              <a:spLocks/>
            </p:cNvSpPr>
            <p:nvPr/>
          </p:nvSpPr>
          <p:spPr bwMode="auto">
            <a:xfrm>
              <a:off x="1324" y="2505"/>
              <a:ext cx="23" cy="37"/>
            </a:xfrm>
            <a:custGeom>
              <a:avLst/>
              <a:gdLst>
                <a:gd name="T0" fmla="*/ 10 w 93"/>
                <a:gd name="T1" fmla="*/ 0 h 224"/>
                <a:gd name="T2" fmla="*/ 12 w 93"/>
                <a:gd name="T3" fmla="*/ 0 h 224"/>
                <a:gd name="T4" fmla="*/ 15 w 93"/>
                <a:gd name="T5" fmla="*/ 1 h 224"/>
                <a:gd name="T6" fmla="*/ 17 w 93"/>
                <a:gd name="T7" fmla="*/ 3 h 224"/>
                <a:gd name="T8" fmla="*/ 19 w 93"/>
                <a:gd name="T9" fmla="*/ 5 h 224"/>
                <a:gd name="T10" fmla="*/ 20 w 93"/>
                <a:gd name="T11" fmla="*/ 8 h 224"/>
                <a:gd name="T12" fmla="*/ 22 w 93"/>
                <a:gd name="T13" fmla="*/ 11 h 224"/>
                <a:gd name="T14" fmla="*/ 23 w 93"/>
                <a:gd name="T15" fmla="*/ 14 h 224"/>
                <a:gd name="T16" fmla="*/ 23 w 93"/>
                <a:gd name="T17" fmla="*/ 18 h 224"/>
                <a:gd name="T18" fmla="*/ 23 w 93"/>
                <a:gd name="T19" fmla="*/ 22 h 224"/>
                <a:gd name="T20" fmla="*/ 23 w 93"/>
                <a:gd name="T21" fmla="*/ 25 h 224"/>
                <a:gd name="T22" fmla="*/ 22 w 93"/>
                <a:gd name="T23" fmla="*/ 28 h 224"/>
                <a:gd name="T24" fmla="*/ 20 w 93"/>
                <a:gd name="T25" fmla="*/ 31 h 224"/>
                <a:gd name="T26" fmla="*/ 19 w 93"/>
                <a:gd name="T27" fmla="*/ 34 h 224"/>
                <a:gd name="T28" fmla="*/ 17 w 93"/>
                <a:gd name="T29" fmla="*/ 36 h 224"/>
                <a:gd name="T30" fmla="*/ 15 w 93"/>
                <a:gd name="T31" fmla="*/ 37 h 224"/>
                <a:gd name="T32" fmla="*/ 13 w 93"/>
                <a:gd name="T33" fmla="*/ 37 h 224"/>
                <a:gd name="T34" fmla="*/ 11 w 93"/>
                <a:gd name="T35" fmla="*/ 37 h 224"/>
                <a:gd name="T36" fmla="*/ 8 w 93"/>
                <a:gd name="T37" fmla="*/ 36 h 224"/>
                <a:gd name="T38" fmla="*/ 6 w 93"/>
                <a:gd name="T39" fmla="*/ 34 h 224"/>
                <a:gd name="T40" fmla="*/ 4 w 93"/>
                <a:gd name="T41" fmla="*/ 32 h 224"/>
                <a:gd name="T42" fmla="*/ 3 w 93"/>
                <a:gd name="T43" fmla="*/ 29 h 224"/>
                <a:gd name="T44" fmla="*/ 1 w 93"/>
                <a:gd name="T45" fmla="*/ 26 h 224"/>
                <a:gd name="T46" fmla="*/ 0 w 93"/>
                <a:gd name="T47" fmla="*/ 22 h 224"/>
                <a:gd name="T48" fmla="*/ 0 w 93"/>
                <a:gd name="T49" fmla="*/ 19 h 224"/>
                <a:gd name="T50" fmla="*/ 0 w 93"/>
                <a:gd name="T51" fmla="*/ 15 h 224"/>
                <a:gd name="T52" fmla="*/ 0 w 93"/>
                <a:gd name="T53" fmla="*/ 12 h 224"/>
                <a:gd name="T54" fmla="*/ 1 w 93"/>
                <a:gd name="T55" fmla="*/ 8 h 224"/>
                <a:gd name="T56" fmla="*/ 2 w 93"/>
                <a:gd name="T57" fmla="*/ 6 h 224"/>
                <a:gd name="T58" fmla="*/ 4 w 93"/>
                <a:gd name="T59" fmla="*/ 3 h 224"/>
                <a:gd name="T60" fmla="*/ 6 w 93"/>
                <a:gd name="T61" fmla="*/ 1 h 224"/>
                <a:gd name="T62" fmla="*/ 8 w 93"/>
                <a:gd name="T63" fmla="*/ 0 h 224"/>
                <a:gd name="T64" fmla="*/ 10 w 93"/>
                <a:gd name="T65" fmla="*/ 0 h 224"/>
                <a:gd name="T66" fmla="*/ 10 w 93"/>
                <a:gd name="T67" fmla="*/ 0 h 2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3"/>
                <a:gd name="T103" fmla="*/ 0 h 224"/>
                <a:gd name="T104" fmla="*/ 93 w 93"/>
                <a:gd name="T105" fmla="*/ 224 h 2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3" h="224">
                  <a:moveTo>
                    <a:pt x="41" y="0"/>
                  </a:moveTo>
                  <a:lnTo>
                    <a:pt x="50" y="1"/>
                  </a:lnTo>
                  <a:lnTo>
                    <a:pt x="59" y="8"/>
                  </a:lnTo>
                  <a:lnTo>
                    <a:pt x="69" y="17"/>
                  </a:lnTo>
                  <a:lnTo>
                    <a:pt x="75" y="30"/>
                  </a:lnTo>
                  <a:lnTo>
                    <a:pt x="82" y="47"/>
                  </a:lnTo>
                  <a:lnTo>
                    <a:pt x="87" y="66"/>
                  </a:lnTo>
                  <a:lnTo>
                    <a:pt x="91" y="87"/>
                  </a:lnTo>
                  <a:lnTo>
                    <a:pt x="93" y="110"/>
                  </a:lnTo>
                  <a:lnTo>
                    <a:pt x="93" y="132"/>
                  </a:lnTo>
                  <a:lnTo>
                    <a:pt x="91" y="152"/>
                  </a:lnTo>
                  <a:lnTo>
                    <a:pt x="89" y="172"/>
                  </a:lnTo>
                  <a:lnTo>
                    <a:pt x="82" y="189"/>
                  </a:lnTo>
                  <a:lnTo>
                    <a:pt x="77" y="203"/>
                  </a:lnTo>
                  <a:lnTo>
                    <a:pt x="70" y="215"/>
                  </a:lnTo>
                  <a:lnTo>
                    <a:pt x="61" y="221"/>
                  </a:lnTo>
                  <a:lnTo>
                    <a:pt x="52" y="224"/>
                  </a:lnTo>
                  <a:lnTo>
                    <a:pt x="43" y="222"/>
                  </a:lnTo>
                  <a:lnTo>
                    <a:pt x="33" y="216"/>
                  </a:lnTo>
                  <a:lnTo>
                    <a:pt x="25" y="207"/>
                  </a:lnTo>
                  <a:lnTo>
                    <a:pt x="17" y="193"/>
                  </a:lnTo>
                  <a:lnTo>
                    <a:pt x="11" y="177"/>
                  </a:lnTo>
                  <a:lnTo>
                    <a:pt x="5" y="157"/>
                  </a:lnTo>
                  <a:lnTo>
                    <a:pt x="2" y="136"/>
                  </a:lnTo>
                  <a:lnTo>
                    <a:pt x="0" y="114"/>
                  </a:lnTo>
                  <a:lnTo>
                    <a:pt x="0" y="91"/>
                  </a:lnTo>
                  <a:lnTo>
                    <a:pt x="1" y="70"/>
                  </a:lnTo>
                  <a:lnTo>
                    <a:pt x="5" y="51"/>
                  </a:lnTo>
                  <a:lnTo>
                    <a:pt x="10" y="35"/>
                  </a:lnTo>
                  <a:lnTo>
                    <a:pt x="16" y="21"/>
                  </a:lnTo>
                  <a:lnTo>
                    <a:pt x="24" y="9"/>
                  </a:lnTo>
                  <a:lnTo>
                    <a:pt x="32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41" name="Freeform 238"/>
            <p:cNvSpPr>
              <a:spLocks/>
            </p:cNvSpPr>
            <p:nvPr/>
          </p:nvSpPr>
          <p:spPr bwMode="auto">
            <a:xfrm>
              <a:off x="1325" y="2507"/>
              <a:ext cx="21" cy="33"/>
            </a:xfrm>
            <a:custGeom>
              <a:avLst/>
              <a:gdLst>
                <a:gd name="T0" fmla="*/ 9 w 84"/>
                <a:gd name="T1" fmla="*/ 0 h 201"/>
                <a:gd name="T2" fmla="*/ 11 w 84"/>
                <a:gd name="T3" fmla="*/ 0 h 201"/>
                <a:gd name="T4" fmla="*/ 13 w 84"/>
                <a:gd name="T5" fmla="*/ 1 h 201"/>
                <a:gd name="T6" fmla="*/ 15 w 84"/>
                <a:gd name="T7" fmla="*/ 2 h 201"/>
                <a:gd name="T8" fmla="*/ 17 w 84"/>
                <a:gd name="T9" fmla="*/ 5 h 201"/>
                <a:gd name="T10" fmla="*/ 19 w 84"/>
                <a:gd name="T11" fmla="*/ 7 h 201"/>
                <a:gd name="T12" fmla="*/ 20 w 84"/>
                <a:gd name="T13" fmla="*/ 10 h 201"/>
                <a:gd name="T14" fmla="*/ 21 w 84"/>
                <a:gd name="T15" fmla="*/ 13 h 201"/>
                <a:gd name="T16" fmla="*/ 21 w 84"/>
                <a:gd name="T17" fmla="*/ 16 h 201"/>
                <a:gd name="T18" fmla="*/ 21 w 84"/>
                <a:gd name="T19" fmla="*/ 20 h 201"/>
                <a:gd name="T20" fmla="*/ 21 w 84"/>
                <a:gd name="T21" fmla="*/ 23 h 201"/>
                <a:gd name="T22" fmla="*/ 20 w 84"/>
                <a:gd name="T23" fmla="*/ 25 h 201"/>
                <a:gd name="T24" fmla="*/ 19 w 84"/>
                <a:gd name="T25" fmla="*/ 28 h 201"/>
                <a:gd name="T26" fmla="*/ 18 w 84"/>
                <a:gd name="T27" fmla="*/ 30 h 201"/>
                <a:gd name="T28" fmla="*/ 15 w 84"/>
                <a:gd name="T29" fmla="*/ 32 h 201"/>
                <a:gd name="T30" fmla="*/ 14 w 84"/>
                <a:gd name="T31" fmla="*/ 33 h 201"/>
                <a:gd name="T32" fmla="*/ 12 w 84"/>
                <a:gd name="T33" fmla="*/ 33 h 201"/>
                <a:gd name="T34" fmla="*/ 10 w 84"/>
                <a:gd name="T35" fmla="*/ 33 h 201"/>
                <a:gd name="T36" fmla="*/ 7 w 84"/>
                <a:gd name="T37" fmla="*/ 32 h 201"/>
                <a:gd name="T38" fmla="*/ 5 w 84"/>
                <a:gd name="T39" fmla="*/ 30 h 201"/>
                <a:gd name="T40" fmla="*/ 4 w 84"/>
                <a:gd name="T41" fmla="*/ 29 h 201"/>
                <a:gd name="T42" fmla="*/ 3 w 84"/>
                <a:gd name="T43" fmla="*/ 26 h 201"/>
                <a:gd name="T44" fmla="*/ 1 w 84"/>
                <a:gd name="T45" fmla="*/ 23 h 201"/>
                <a:gd name="T46" fmla="*/ 0 w 84"/>
                <a:gd name="T47" fmla="*/ 20 h 201"/>
                <a:gd name="T48" fmla="*/ 0 w 84"/>
                <a:gd name="T49" fmla="*/ 17 h 201"/>
                <a:gd name="T50" fmla="*/ 0 w 84"/>
                <a:gd name="T51" fmla="*/ 13 h 201"/>
                <a:gd name="T52" fmla="*/ 0 w 84"/>
                <a:gd name="T53" fmla="*/ 11 h 201"/>
                <a:gd name="T54" fmla="*/ 1 w 84"/>
                <a:gd name="T55" fmla="*/ 8 h 201"/>
                <a:gd name="T56" fmla="*/ 2 w 84"/>
                <a:gd name="T57" fmla="*/ 5 h 201"/>
                <a:gd name="T58" fmla="*/ 3 w 84"/>
                <a:gd name="T59" fmla="*/ 3 h 201"/>
                <a:gd name="T60" fmla="*/ 5 w 84"/>
                <a:gd name="T61" fmla="*/ 1 h 201"/>
                <a:gd name="T62" fmla="*/ 7 w 84"/>
                <a:gd name="T63" fmla="*/ 0 h 201"/>
                <a:gd name="T64" fmla="*/ 9 w 84"/>
                <a:gd name="T65" fmla="*/ 0 h 201"/>
                <a:gd name="T66" fmla="*/ 9 w 84"/>
                <a:gd name="T67" fmla="*/ 0 h 2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4"/>
                <a:gd name="T103" fmla="*/ 0 h 201"/>
                <a:gd name="T104" fmla="*/ 84 w 84"/>
                <a:gd name="T105" fmla="*/ 201 h 20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4" h="201">
                  <a:moveTo>
                    <a:pt x="37" y="0"/>
                  </a:moveTo>
                  <a:lnTo>
                    <a:pt x="45" y="2"/>
                  </a:lnTo>
                  <a:lnTo>
                    <a:pt x="54" y="6"/>
                  </a:lnTo>
                  <a:lnTo>
                    <a:pt x="61" y="15"/>
                  </a:lnTo>
                  <a:lnTo>
                    <a:pt x="68" y="28"/>
                  </a:lnTo>
                  <a:lnTo>
                    <a:pt x="74" y="43"/>
                  </a:lnTo>
                  <a:lnTo>
                    <a:pt x="78" y="59"/>
                  </a:lnTo>
                  <a:lnTo>
                    <a:pt x="82" y="79"/>
                  </a:lnTo>
                  <a:lnTo>
                    <a:pt x="84" y="99"/>
                  </a:lnTo>
                  <a:lnTo>
                    <a:pt x="84" y="119"/>
                  </a:lnTo>
                  <a:lnTo>
                    <a:pt x="82" y="138"/>
                  </a:lnTo>
                  <a:lnTo>
                    <a:pt x="80" y="155"/>
                  </a:lnTo>
                  <a:lnTo>
                    <a:pt x="75" y="170"/>
                  </a:lnTo>
                  <a:lnTo>
                    <a:pt x="70" y="183"/>
                  </a:lnTo>
                  <a:lnTo>
                    <a:pt x="62" y="192"/>
                  </a:lnTo>
                  <a:lnTo>
                    <a:pt x="55" y="199"/>
                  </a:lnTo>
                  <a:lnTo>
                    <a:pt x="47" y="201"/>
                  </a:lnTo>
                  <a:lnTo>
                    <a:pt x="38" y="200"/>
                  </a:lnTo>
                  <a:lnTo>
                    <a:pt x="30" y="195"/>
                  </a:lnTo>
                  <a:lnTo>
                    <a:pt x="22" y="185"/>
                  </a:lnTo>
                  <a:lnTo>
                    <a:pt x="15" y="174"/>
                  </a:lnTo>
                  <a:lnTo>
                    <a:pt x="10" y="159"/>
                  </a:lnTo>
                  <a:lnTo>
                    <a:pt x="5" y="141"/>
                  </a:lnTo>
                  <a:lnTo>
                    <a:pt x="1" y="123"/>
                  </a:lnTo>
                  <a:lnTo>
                    <a:pt x="0" y="103"/>
                  </a:lnTo>
                  <a:lnTo>
                    <a:pt x="0" y="82"/>
                  </a:lnTo>
                  <a:lnTo>
                    <a:pt x="1" y="64"/>
                  </a:lnTo>
                  <a:lnTo>
                    <a:pt x="5" y="47"/>
                  </a:lnTo>
                  <a:lnTo>
                    <a:pt x="9" y="32"/>
                  </a:lnTo>
                  <a:lnTo>
                    <a:pt x="14" y="19"/>
                  </a:lnTo>
                  <a:lnTo>
                    <a:pt x="21" y="9"/>
                  </a:lnTo>
                  <a:lnTo>
                    <a:pt x="28" y="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2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42" name="Freeform 239"/>
            <p:cNvSpPr>
              <a:spLocks/>
            </p:cNvSpPr>
            <p:nvPr/>
          </p:nvSpPr>
          <p:spPr bwMode="auto">
            <a:xfrm>
              <a:off x="1334" y="2514"/>
              <a:ext cx="12" cy="19"/>
            </a:xfrm>
            <a:custGeom>
              <a:avLst/>
              <a:gdLst>
                <a:gd name="T0" fmla="*/ 5 w 48"/>
                <a:gd name="T1" fmla="*/ 0 h 113"/>
                <a:gd name="T2" fmla="*/ 6 w 48"/>
                <a:gd name="T3" fmla="*/ 0 h 113"/>
                <a:gd name="T4" fmla="*/ 8 w 48"/>
                <a:gd name="T5" fmla="*/ 1 h 113"/>
                <a:gd name="T6" fmla="*/ 9 w 48"/>
                <a:gd name="T7" fmla="*/ 1 h 113"/>
                <a:gd name="T8" fmla="*/ 10 w 48"/>
                <a:gd name="T9" fmla="*/ 3 h 113"/>
                <a:gd name="T10" fmla="*/ 10 w 48"/>
                <a:gd name="T11" fmla="*/ 4 h 113"/>
                <a:gd name="T12" fmla="*/ 11 w 48"/>
                <a:gd name="T13" fmla="*/ 6 h 113"/>
                <a:gd name="T14" fmla="*/ 12 w 48"/>
                <a:gd name="T15" fmla="*/ 7 h 113"/>
                <a:gd name="T16" fmla="*/ 12 w 48"/>
                <a:gd name="T17" fmla="*/ 9 h 113"/>
                <a:gd name="T18" fmla="*/ 12 w 48"/>
                <a:gd name="T19" fmla="*/ 11 h 113"/>
                <a:gd name="T20" fmla="*/ 12 w 48"/>
                <a:gd name="T21" fmla="*/ 13 h 113"/>
                <a:gd name="T22" fmla="*/ 11 w 48"/>
                <a:gd name="T23" fmla="*/ 15 h 113"/>
                <a:gd name="T24" fmla="*/ 10 w 48"/>
                <a:gd name="T25" fmla="*/ 16 h 113"/>
                <a:gd name="T26" fmla="*/ 10 w 48"/>
                <a:gd name="T27" fmla="*/ 17 h 113"/>
                <a:gd name="T28" fmla="*/ 9 w 48"/>
                <a:gd name="T29" fmla="*/ 18 h 113"/>
                <a:gd name="T30" fmla="*/ 8 w 48"/>
                <a:gd name="T31" fmla="*/ 19 h 113"/>
                <a:gd name="T32" fmla="*/ 6 w 48"/>
                <a:gd name="T33" fmla="*/ 19 h 113"/>
                <a:gd name="T34" fmla="*/ 5 w 48"/>
                <a:gd name="T35" fmla="*/ 19 h 113"/>
                <a:gd name="T36" fmla="*/ 4 w 48"/>
                <a:gd name="T37" fmla="*/ 18 h 113"/>
                <a:gd name="T38" fmla="*/ 3 w 48"/>
                <a:gd name="T39" fmla="*/ 18 h 113"/>
                <a:gd name="T40" fmla="*/ 2 w 48"/>
                <a:gd name="T41" fmla="*/ 16 h 113"/>
                <a:gd name="T42" fmla="*/ 1 w 48"/>
                <a:gd name="T43" fmla="*/ 15 h 113"/>
                <a:gd name="T44" fmla="*/ 1 w 48"/>
                <a:gd name="T45" fmla="*/ 13 h 113"/>
                <a:gd name="T46" fmla="*/ 0 w 48"/>
                <a:gd name="T47" fmla="*/ 12 h 113"/>
                <a:gd name="T48" fmla="*/ 0 w 48"/>
                <a:gd name="T49" fmla="*/ 10 h 113"/>
                <a:gd name="T50" fmla="*/ 0 w 48"/>
                <a:gd name="T51" fmla="*/ 8 h 113"/>
                <a:gd name="T52" fmla="*/ 0 w 48"/>
                <a:gd name="T53" fmla="*/ 6 h 113"/>
                <a:gd name="T54" fmla="*/ 1 w 48"/>
                <a:gd name="T55" fmla="*/ 5 h 113"/>
                <a:gd name="T56" fmla="*/ 1 w 48"/>
                <a:gd name="T57" fmla="*/ 3 h 113"/>
                <a:gd name="T58" fmla="*/ 2 w 48"/>
                <a:gd name="T59" fmla="*/ 2 h 113"/>
                <a:gd name="T60" fmla="*/ 3 w 48"/>
                <a:gd name="T61" fmla="*/ 1 h 113"/>
                <a:gd name="T62" fmla="*/ 4 w 48"/>
                <a:gd name="T63" fmla="*/ 0 h 113"/>
                <a:gd name="T64" fmla="*/ 5 w 48"/>
                <a:gd name="T65" fmla="*/ 0 h 113"/>
                <a:gd name="T66" fmla="*/ 5 w 48"/>
                <a:gd name="T67" fmla="*/ 0 h 113"/>
                <a:gd name="T68" fmla="*/ 5 w 48"/>
                <a:gd name="T69" fmla="*/ 0 h 1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"/>
                <a:gd name="T106" fmla="*/ 0 h 113"/>
                <a:gd name="T107" fmla="*/ 48 w 48"/>
                <a:gd name="T108" fmla="*/ 113 h 1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" h="113">
                  <a:moveTo>
                    <a:pt x="21" y="0"/>
                  </a:moveTo>
                  <a:lnTo>
                    <a:pt x="25" y="1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8" y="15"/>
                  </a:lnTo>
                  <a:lnTo>
                    <a:pt x="41" y="23"/>
                  </a:lnTo>
                  <a:lnTo>
                    <a:pt x="45" y="33"/>
                  </a:lnTo>
                  <a:lnTo>
                    <a:pt x="46" y="44"/>
                  </a:lnTo>
                  <a:lnTo>
                    <a:pt x="48" y="56"/>
                  </a:lnTo>
                  <a:lnTo>
                    <a:pt x="48" y="66"/>
                  </a:lnTo>
                  <a:lnTo>
                    <a:pt x="46" y="78"/>
                  </a:lnTo>
                  <a:lnTo>
                    <a:pt x="45" y="87"/>
                  </a:lnTo>
                  <a:lnTo>
                    <a:pt x="41" y="96"/>
                  </a:lnTo>
                  <a:lnTo>
                    <a:pt x="39" y="103"/>
                  </a:lnTo>
                  <a:lnTo>
                    <a:pt x="35" y="109"/>
                  </a:lnTo>
                  <a:lnTo>
                    <a:pt x="31" y="112"/>
                  </a:lnTo>
                  <a:lnTo>
                    <a:pt x="26" y="113"/>
                  </a:lnTo>
                  <a:lnTo>
                    <a:pt x="21" y="112"/>
                  </a:lnTo>
                  <a:lnTo>
                    <a:pt x="17" y="110"/>
                  </a:lnTo>
                  <a:lnTo>
                    <a:pt x="13" y="105"/>
                  </a:lnTo>
                  <a:lnTo>
                    <a:pt x="8" y="97"/>
                  </a:lnTo>
                  <a:lnTo>
                    <a:pt x="5" y="89"/>
                  </a:lnTo>
                  <a:lnTo>
                    <a:pt x="3" y="80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0" y="46"/>
                  </a:lnTo>
                  <a:lnTo>
                    <a:pt x="1" y="36"/>
                  </a:lnTo>
                  <a:lnTo>
                    <a:pt x="3" y="27"/>
                  </a:lnTo>
                  <a:lnTo>
                    <a:pt x="5" y="18"/>
                  </a:lnTo>
                  <a:lnTo>
                    <a:pt x="8" y="11"/>
                  </a:lnTo>
                  <a:lnTo>
                    <a:pt x="11" y="5"/>
                  </a:lnTo>
                  <a:lnTo>
                    <a:pt x="16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43" name="Freeform 240"/>
            <p:cNvSpPr>
              <a:spLocks/>
            </p:cNvSpPr>
            <p:nvPr/>
          </p:nvSpPr>
          <p:spPr bwMode="auto">
            <a:xfrm>
              <a:off x="1733" y="2520"/>
              <a:ext cx="104" cy="103"/>
            </a:xfrm>
            <a:custGeom>
              <a:avLst/>
              <a:gdLst>
                <a:gd name="T0" fmla="*/ 31 w 416"/>
                <a:gd name="T1" fmla="*/ 0 h 618"/>
                <a:gd name="T2" fmla="*/ 35 w 416"/>
                <a:gd name="T3" fmla="*/ 0 h 618"/>
                <a:gd name="T4" fmla="*/ 41 w 416"/>
                <a:gd name="T5" fmla="*/ 0 h 618"/>
                <a:gd name="T6" fmla="*/ 47 w 416"/>
                <a:gd name="T7" fmla="*/ 0 h 618"/>
                <a:gd name="T8" fmla="*/ 54 w 416"/>
                <a:gd name="T9" fmla="*/ 0 h 618"/>
                <a:gd name="T10" fmla="*/ 61 w 416"/>
                <a:gd name="T11" fmla="*/ 0 h 618"/>
                <a:gd name="T12" fmla="*/ 66 w 416"/>
                <a:gd name="T13" fmla="*/ 0 h 618"/>
                <a:gd name="T14" fmla="*/ 70 w 416"/>
                <a:gd name="T15" fmla="*/ 0 h 618"/>
                <a:gd name="T16" fmla="*/ 73 w 416"/>
                <a:gd name="T17" fmla="*/ 0 h 618"/>
                <a:gd name="T18" fmla="*/ 80 w 416"/>
                <a:gd name="T19" fmla="*/ 3 h 618"/>
                <a:gd name="T20" fmla="*/ 86 w 416"/>
                <a:gd name="T21" fmla="*/ 7 h 618"/>
                <a:gd name="T22" fmla="*/ 91 w 416"/>
                <a:gd name="T23" fmla="*/ 13 h 618"/>
                <a:gd name="T24" fmla="*/ 95 w 416"/>
                <a:gd name="T25" fmla="*/ 19 h 618"/>
                <a:gd name="T26" fmla="*/ 99 w 416"/>
                <a:gd name="T27" fmla="*/ 27 h 618"/>
                <a:gd name="T28" fmla="*/ 102 w 416"/>
                <a:gd name="T29" fmla="*/ 36 h 618"/>
                <a:gd name="T30" fmla="*/ 104 w 416"/>
                <a:gd name="T31" fmla="*/ 45 h 618"/>
                <a:gd name="T32" fmla="*/ 104 w 416"/>
                <a:gd name="T33" fmla="*/ 55 h 618"/>
                <a:gd name="T34" fmla="*/ 103 w 416"/>
                <a:gd name="T35" fmla="*/ 64 h 618"/>
                <a:gd name="T36" fmla="*/ 102 w 416"/>
                <a:gd name="T37" fmla="*/ 73 h 618"/>
                <a:gd name="T38" fmla="*/ 99 w 416"/>
                <a:gd name="T39" fmla="*/ 82 h 618"/>
                <a:gd name="T40" fmla="*/ 95 w 416"/>
                <a:gd name="T41" fmla="*/ 89 h 618"/>
                <a:gd name="T42" fmla="*/ 90 w 416"/>
                <a:gd name="T43" fmla="*/ 95 h 618"/>
                <a:gd name="T44" fmla="*/ 84 w 416"/>
                <a:gd name="T45" fmla="*/ 99 h 618"/>
                <a:gd name="T46" fmla="*/ 78 w 416"/>
                <a:gd name="T47" fmla="*/ 102 h 618"/>
                <a:gd name="T48" fmla="*/ 74 w 416"/>
                <a:gd name="T49" fmla="*/ 102 h 618"/>
                <a:gd name="T50" fmla="*/ 71 w 416"/>
                <a:gd name="T51" fmla="*/ 102 h 618"/>
                <a:gd name="T52" fmla="*/ 66 w 416"/>
                <a:gd name="T53" fmla="*/ 102 h 618"/>
                <a:gd name="T54" fmla="*/ 59 w 416"/>
                <a:gd name="T55" fmla="*/ 103 h 618"/>
                <a:gd name="T56" fmla="*/ 52 w 416"/>
                <a:gd name="T57" fmla="*/ 103 h 618"/>
                <a:gd name="T58" fmla="*/ 46 w 416"/>
                <a:gd name="T59" fmla="*/ 103 h 618"/>
                <a:gd name="T60" fmla="*/ 41 w 416"/>
                <a:gd name="T61" fmla="*/ 103 h 618"/>
                <a:gd name="T62" fmla="*/ 38 w 416"/>
                <a:gd name="T63" fmla="*/ 103 h 618"/>
                <a:gd name="T64" fmla="*/ 34 w 416"/>
                <a:gd name="T65" fmla="*/ 103 h 618"/>
                <a:gd name="T66" fmla="*/ 27 w 416"/>
                <a:gd name="T67" fmla="*/ 101 h 618"/>
                <a:gd name="T68" fmla="*/ 21 w 416"/>
                <a:gd name="T69" fmla="*/ 97 h 618"/>
                <a:gd name="T70" fmla="*/ 15 w 416"/>
                <a:gd name="T71" fmla="*/ 92 h 618"/>
                <a:gd name="T72" fmla="*/ 10 w 416"/>
                <a:gd name="T73" fmla="*/ 85 h 618"/>
                <a:gd name="T74" fmla="*/ 6 w 416"/>
                <a:gd name="T75" fmla="*/ 77 h 618"/>
                <a:gd name="T76" fmla="*/ 3 w 416"/>
                <a:gd name="T77" fmla="*/ 68 h 618"/>
                <a:gd name="T78" fmla="*/ 1 w 416"/>
                <a:gd name="T79" fmla="*/ 58 h 618"/>
                <a:gd name="T80" fmla="*/ 0 w 416"/>
                <a:gd name="T81" fmla="*/ 48 h 618"/>
                <a:gd name="T82" fmla="*/ 1 w 416"/>
                <a:gd name="T83" fmla="*/ 37 h 618"/>
                <a:gd name="T84" fmla="*/ 3 w 416"/>
                <a:gd name="T85" fmla="*/ 28 h 618"/>
                <a:gd name="T86" fmla="*/ 6 w 416"/>
                <a:gd name="T87" fmla="*/ 20 h 618"/>
                <a:gd name="T88" fmla="*/ 10 w 416"/>
                <a:gd name="T89" fmla="*/ 13 h 618"/>
                <a:gd name="T90" fmla="*/ 15 w 416"/>
                <a:gd name="T91" fmla="*/ 7 h 618"/>
                <a:gd name="T92" fmla="*/ 21 w 416"/>
                <a:gd name="T93" fmla="*/ 3 h 618"/>
                <a:gd name="T94" fmla="*/ 27 w 416"/>
                <a:gd name="T95" fmla="*/ 1 h 618"/>
                <a:gd name="T96" fmla="*/ 31 w 416"/>
                <a:gd name="T97" fmla="*/ 0 h 6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16"/>
                <a:gd name="T148" fmla="*/ 0 h 618"/>
                <a:gd name="T149" fmla="*/ 416 w 416"/>
                <a:gd name="T150" fmla="*/ 618 h 6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16" h="618">
                  <a:moveTo>
                    <a:pt x="124" y="3"/>
                  </a:moveTo>
                  <a:lnTo>
                    <a:pt x="126" y="3"/>
                  </a:lnTo>
                  <a:lnTo>
                    <a:pt x="132" y="3"/>
                  </a:lnTo>
                  <a:lnTo>
                    <a:pt x="139" y="3"/>
                  </a:lnTo>
                  <a:lnTo>
                    <a:pt x="149" y="3"/>
                  </a:lnTo>
                  <a:lnTo>
                    <a:pt x="162" y="2"/>
                  </a:lnTo>
                  <a:lnTo>
                    <a:pt x="174" y="2"/>
                  </a:lnTo>
                  <a:lnTo>
                    <a:pt x="189" y="1"/>
                  </a:lnTo>
                  <a:lnTo>
                    <a:pt x="202" y="1"/>
                  </a:lnTo>
                  <a:lnTo>
                    <a:pt x="217" y="1"/>
                  </a:lnTo>
                  <a:lnTo>
                    <a:pt x="231" y="0"/>
                  </a:lnTo>
                  <a:lnTo>
                    <a:pt x="243" y="0"/>
                  </a:lnTo>
                  <a:lnTo>
                    <a:pt x="255" y="0"/>
                  </a:lnTo>
                  <a:lnTo>
                    <a:pt x="265" y="0"/>
                  </a:lnTo>
                  <a:lnTo>
                    <a:pt x="273" y="0"/>
                  </a:lnTo>
                  <a:lnTo>
                    <a:pt x="278" y="0"/>
                  </a:lnTo>
                  <a:lnTo>
                    <a:pt x="281" y="0"/>
                  </a:lnTo>
                  <a:lnTo>
                    <a:pt x="293" y="3"/>
                  </a:lnTo>
                  <a:lnTo>
                    <a:pt x="306" y="9"/>
                  </a:lnTo>
                  <a:lnTo>
                    <a:pt x="319" y="18"/>
                  </a:lnTo>
                  <a:lnTo>
                    <a:pt x="330" y="29"/>
                  </a:lnTo>
                  <a:lnTo>
                    <a:pt x="342" y="43"/>
                  </a:lnTo>
                  <a:lnTo>
                    <a:pt x="352" y="58"/>
                  </a:lnTo>
                  <a:lnTo>
                    <a:pt x="363" y="75"/>
                  </a:lnTo>
                  <a:lnTo>
                    <a:pt x="373" y="95"/>
                  </a:lnTo>
                  <a:lnTo>
                    <a:pt x="381" y="116"/>
                  </a:lnTo>
                  <a:lnTo>
                    <a:pt x="389" y="137"/>
                  </a:lnTo>
                  <a:lnTo>
                    <a:pt x="396" y="162"/>
                  </a:lnTo>
                  <a:lnTo>
                    <a:pt x="402" y="187"/>
                  </a:lnTo>
                  <a:lnTo>
                    <a:pt x="408" y="214"/>
                  </a:lnTo>
                  <a:lnTo>
                    <a:pt x="412" y="241"/>
                  </a:lnTo>
                  <a:lnTo>
                    <a:pt x="414" y="270"/>
                  </a:lnTo>
                  <a:lnTo>
                    <a:pt x="416" y="299"/>
                  </a:lnTo>
                  <a:lnTo>
                    <a:pt x="416" y="329"/>
                  </a:lnTo>
                  <a:lnTo>
                    <a:pt x="415" y="359"/>
                  </a:lnTo>
                  <a:lnTo>
                    <a:pt x="413" y="387"/>
                  </a:lnTo>
                  <a:lnTo>
                    <a:pt x="410" y="416"/>
                  </a:lnTo>
                  <a:lnTo>
                    <a:pt x="406" y="441"/>
                  </a:lnTo>
                  <a:lnTo>
                    <a:pt x="400" y="467"/>
                  </a:lnTo>
                  <a:lnTo>
                    <a:pt x="394" y="491"/>
                  </a:lnTo>
                  <a:lnTo>
                    <a:pt x="387" y="513"/>
                  </a:lnTo>
                  <a:lnTo>
                    <a:pt x="378" y="533"/>
                  </a:lnTo>
                  <a:lnTo>
                    <a:pt x="368" y="551"/>
                  </a:lnTo>
                  <a:lnTo>
                    <a:pt x="359" y="567"/>
                  </a:lnTo>
                  <a:lnTo>
                    <a:pt x="349" y="582"/>
                  </a:lnTo>
                  <a:lnTo>
                    <a:pt x="336" y="593"/>
                  </a:lnTo>
                  <a:lnTo>
                    <a:pt x="324" y="602"/>
                  </a:lnTo>
                  <a:lnTo>
                    <a:pt x="313" y="609"/>
                  </a:lnTo>
                  <a:lnTo>
                    <a:pt x="299" y="612"/>
                  </a:lnTo>
                  <a:lnTo>
                    <a:pt x="297" y="612"/>
                  </a:lnTo>
                  <a:lnTo>
                    <a:pt x="292" y="612"/>
                  </a:lnTo>
                  <a:lnTo>
                    <a:pt x="285" y="612"/>
                  </a:lnTo>
                  <a:lnTo>
                    <a:pt x="275" y="613"/>
                  </a:lnTo>
                  <a:lnTo>
                    <a:pt x="265" y="613"/>
                  </a:lnTo>
                  <a:lnTo>
                    <a:pt x="251" y="615"/>
                  </a:lnTo>
                  <a:lnTo>
                    <a:pt x="238" y="615"/>
                  </a:lnTo>
                  <a:lnTo>
                    <a:pt x="224" y="616"/>
                  </a:lnTo>
                  <a:lnTo>
                    <a:pt x="210" y="616"/>
                  </a:lnTo>
                  <a:lnTo>
                    <a:pt x="196" y="616"/>
                  </a:lnTo>
                  <a:lnTo>
                    <a:pt x="184" y="617"/>
                  </a:lnTo>
                  <a:lnTo>
                    <a:pt x="172" y="617"/>
                  </a:lnTo>
                  <a:lnTo>
                    <a:pt x="163" y="618"/>
                  </a:lnTo>
                  <a:lnTo>
                    <a:pt x="155" y="618"/>
                  </a:lnTo>
                  <a:lnTo>
                    <a:pt x="150" y="618"/>
                  </a:lnTo>
                  <a:lnTo>
                    <a:pt x="149" y="618"/>
                  </a:lnTo>
                  <a:lnTo>
                    <a:pt x="135" y="617"/>
                  </a:lnTo>
                  <a:lnTo>
                    <a:pt x="121" y="612"/>
                  </a:lnTo>
                  <a:lnTo>
                    <a:pt x="108" y="606"/>
                  </a:lnTo>
                  <a:lnTo>
                    <a:pt x="95" y="596"/>
                  </a:lnTo>
                  <a:lnTo>
                    <a:pt x="83" y="583"/>
                  </a:lnTo>
                  <a:lnTo>
                    <a:pt x="71" y="568"/>
                  </a:lnTo>
                  <a:lnTo>
                    <a:pt x="60" y="552"/>
                  </a:lnTo>
                  <a:lnTo>
                    <a:pt x="49" y="533"/>
                  </a:lnTo>
                  <a:lnTo>
                    <a:pt x="40" y="512"/>
                  </a:lnTo>
                  <a:lnTo>
                    <a:pt x="31" y="487"/>
                  </a:lnTo>
                  <a:lnTo>
                    <a:pt x="24" y="462"/>
                  </a:lnTo>
                  <a:lnTo>
                    <a:pt x="16" y="437"/>
                  </a:lnTo>
                  <a:lnTo>
                    <a:pt x="11" y="409"/>
                  </a:lnTo>
                  <a:lnTo>
                    <a:pt x="6" y="380"/>
                  </a:lnTo>
                  <a:lnTo>
                    <a:pt x="2" y="349"/>
                  </a:lnTo>
                  <a:lnTo>
                    <a:pt x="1" y="318"/>
                  </a:lnTo>
                  <a:lnTo>
                    <a:pt x="0" y="286"/>
                  </a:lnTo>
                  <a:lnTo>
                    <a:pt x="1" y="255"/>
                  </a:lnTo>
                  <a:lnTo>
                    <a:pt x="3" y="225"/>
                  </a:lnTo>
                  <a:lnTo>
                    <a:pt x="7" y="198"/>
                  </a:lnTo>
                  <a:lnTo>
                    <a:pt x="11" y="171"/>
                  </a:lnTo>
                  <a:lnTo>
                    <a:pt x="17" y="144"/>
                  </a:lnTo>
                  <a:lnTo>
                    <a:pt x="24" y="120"/>
                  </a:lnTo>
                  <a:lnTo>
                    <a:pt x="32" y="98"/>
                  </a:lnTo>
                  <a:lnTo>
                    <a:pt x="41" y="77"/>
                  </a:lnTo>
                  <a:lnTo>
                    <a:pt x="49" y="60"/>
                  </a:lnTo>
                  <a:lnTo>
                    <a:pt x="61" y="44"/>
                  </a:lnTo>
                  <a:lnTo>
                    <a:pt x="72" y="30"/>
                  </a:lnTo>
                  <a:lnTo>
                    <a:pt x="84" y="20"/>
                  </a:lnTo>
                  <a:lnTo>
                    <a:pt x="97" y="10"/>
                  </a:lnTo>
                  <a:lnTo>
                    <a:pt x="109" y="6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44" name="Freeform 241"/>
            <p:cNvSpPr>
              <a:spLocks/>
            </p:cNvSpPr>
            <p:nvPr/>
          </p:nvSpPr>
          <p:spPr bwMode="auto">
            <a:xfrm>
              <a:off x="1742" y="2536"/>
              <a:ext cx="47" cy="70"/>
            </a:xfrm>
            <a:custGeom>
              <a:avLst/>
              <a:gdLst>
                <a:gd name="T0" fmla="*/ 23 w 190"/>
                <a:gd name="T1" fmla="*/ 0 h 423"/>
                <a:gd name="T2" fmla="*/ 28 w 190"/>
                <a:gd name="T3" fmla="*/ 1 h 423"/>
                <a:gd name="T4" fmla="*/ 32 w 190"/>
                <a:gd name="T5" fmla="*/ 4 h 423"/>
                <a:gd name="T6" fmla="*/ 36 w 190"/>
                <a:gd name="T7" fmla="*/ 8 h 423"/>
                <a:gd name="T8" fmla="*/ 40 w 190"/>
                <a:gd name="T9" fmla="*/ 12 h 423"/>
                <a:gd name="T10" fmla="*/ 43 w 190"/>
                <a:gd name="T11" fmla="*/ 18 h 423"/>
                <a:gd name="T12" fmla="*/ 45 w 190"/>
                <a:gd name="T13" fmla="*/ 24 h 423"/>
                <a:gd name="T14" fmla="*/ 47 w 190"/>
                <a:gd name="T15" fmla="*/ 31 h 423"/>
                <a:gd name="T16" fmla="*/ 47 w 190"/>
                <a:gd name="T17" fmla="*/ 38 h 423"/>
                <a:gd name="T18" fmla="*/ 47 w 190"/>
                <a:gd name="T19" fmla="*/ 45 h 423"/>
                <a:gd name="T20" fmla="*/ 45 w 190"/>
                <a:gd name="T21" fmla="*/ 51 h 423"/>
                <a:gd name="T22" fmla="*/ 43 w 190"/>
                <a:gd name="T23" fmla="*/ 57 h 423"/>
                <a:gd name="T24" fmla="*/ 40 w 190"/>
                <a:gd name="T25" fmla="*/ 62 h 423"/>
                <a:gd name="T26" fmla="*/ 37 w 190"/>
                <a:gd name="T27" fmla="*/ 65 h 423"/>
                <a:gd name="T28" fmla="*/ 33 w 190"/>
                <a:gd name="T29" fmla="*/ 68 h 423"/>
                <a:gd name="T30" fmla="*/ 28 w 190"/>
                <a:gd name="T31" fmla="*/ 70 h 423"/>
                <a:gd name="T32" fmla="*/ 24 w 190"/>
                <a:gd name="T33" fmla="*/ 70 h 423"/>
                <a:gd name="T34" fmla="*/ 19 w 190"/>
                <a:gd name="T35" fmla="*/ 69 h 423"/>
                <a:gd name="T36" fmla="*/ 15 w 190"/>
                <a:gd name="T37" fmla="*/ 66 h 423"/>
                <a:gd name="T38" fmla="*/ 10 w 190"/>
                <a:gd name="T39" fmla="*/ 63 h 423"/>
                <a:gd name="T40" fmla="*/ 7 w 190"/>
                <a:gd name="T41" fmla="*/ 58 h 423"/>
                <a:gd name="T42" fmla="*/ 4 w 190"/>
                <a:gd name="T43" fmla="*/ 52 h 423"/>
                <a:gd name="T44" fmla="*/ 2 w 190"/>
                <a:gd name="T45" fmla="*/ 46 h 423"/>
                <a:gd name="T46" fmla="*/ 0 w 190"/>
                <a:gd name="T47" fmla="*/ 39 h 423"/>
                <a:gd name="T48" fmla="*/ 0 w 190"/>
                <a:gd name="T49" fmla="*/ 32 h 423"/>
                <a:gd name="T50" fmla="*/ 0 w 190"/>
                <a:gd name="T51" fmla="*/ 25 h 423"/>
                <a:gd name="T52" fmla="*/ 1 w 190"/>
                <a:gd name="T53" fmla="*/ 19 h 423"/>
                <a:gd name="T54" fmla="*/ 4 w 190"/>
                <a:gd name="T55" fmla="*/ 13 h 423"/>
                <a:gd name="T56" fmla="*/ 6 w 190"/>
                <a:gd name="T57" fmla="*/ 9 h 423"/>
                <a:gd name="T58" fmla="*/ 10 w 190"/>
                <a:gd name="T59" fmla="*/ 5 h 423"/>
                <a:gd name="T60" fmla="*/ 14 w 190"/>
                <a:gd name="T61" fmla="*/ 2 h 423"/>
                <a:gd name="T62" fmla="*/ 18 w 190"/>
                <a:gd name="T63" fmla="*/ 0 h 423"/>
                <a:gd name="T64" fmla="*/ 21 w 190"/>
                <a:gd name="T65" fmla="*/ 0 h 4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0"/>
                <a:gd name="T100" fmla="*/ 0 h 423"/>
                <a:gd name="T101" fmla="*/ 190 w 190"/>
                <a:gd name="T102" fmla="*/ 423 h 4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0" h="423">
                  <a:moveTo>
                    <a:pt x="83" y="0"/>
                  </a:moveTo>
                  <a:lnTo>
                    <a:pt x="93" y="1"/>
                  </a:lnTo>
                  <a:lnTo>
                    <a:pt x="102" y="5"/>
                  </a:lnTo>
                  <a:lnTo>
                    <a:pt x="112" y="8"/>
                  </a:lnTo>
                  <a:lnTo>
                    <a:pt x="122" y="15"/>
                  </a:lnTo>
                  <a:lnTo>
                    <a:pt x="130" y="24"/>
                  </a:lnTo>
                  <a:lnTo>
                    <a:pt x="139" y="35"/>
                  </a:lnTo>
                  <a:lnTo>
                    <a:pt x="146" y="46"/>
                  </a:lnTo>
                  <a:lnTo>
                    <a:pt x="154" y="59"/>
                  </a:lnTo>
                  <a:lnTo>
                    <a:pt x="160" y="74"/>
                  </a:lnTo>
                  <a:lnTo>
                    <a:pt x="167" y="90"/>
                  </a:lnTo>
                  <a:lnTo>
                    <a:pt x="172" y="106"/>
                  </a:lnTo>
                  <a:lnTo>
                    <a:pt x="177" y="125"/>
                  </a:lnTo>
                  <a:lnTo>
                    <a:pt x="182" y="144"/>
                  </a:lnTo>
                  <a:lnTo>
                    <a:pt x="185" y="164"/>
                  </a:lnTo>
                  <a:lnTo>
                    <a:pt x="188" y="185"/>
                  </a:lnTo>
                  <a:lnTo>
                    <a:pt x="189" y="207"/>
                  </a:lnTo>
                  <a:lnTo>
                    <a:pt x="190" y="229"/>
                  </a:lnTo>
                  <a:lnTo>
                    <a:pt x="190" y="249"/>
                  </a:lnTo>
                  <a:lnTo>
                    <a:pt x="188" y="270"/>
                  </a:lnTo>
                  <a:lnTo>
                    <a:pt x="186" y="290"/>
                  </a:lnTo>
                  <a:lnTo>
                    <a:pt x="183" y="308"/>
                  </a:lnTo>
                  <a:lnTo>
                    <a:pt x="179" y="326"/>
                  </a:lnTo>
                  <a:lnTo>
                    <a:pt x="174" y="342"/>
                  </a:lnTo>
                  <a:lnTo>
                    <a:pt x="169" y="357"/>
                  </a:lnTo>
                  <a:lnTo>
                    <a:pt x="163" y="372"/>
                  </a:lnTo>
                  <a:lnTo>
                    <a:pt x="157" y="383"/>
                  </a:lnTo>
                  <a:lnTo>
                    <a:pt x="149" y="395"/>
                  </a:lnTo>
                  <a:lnTo>
                    <a:pt x="141" y="404"/>
                  </a:lnTo>
                  <a:lnTo>
                    <a:pt x="132" y="412"/>
                  </a:lnTo>
                  <a:lnTo>
                    <a:pt x="125" y="417"/>
                  </a:lnTo>
                  <a:lnTo>
                    <a:pt x="115" y="422"/>
                  </a:lnTo>
                  <a:lnTo>
                    <a:pt x="106" y="423"/>
                  </a:lnTo>
                  <a:lnTo>
                    <a:pt x="96" y="423"/>
                  </a:lnTo>
                  <a:lnTo>
                    <a:pt x="86" y="419"/>
                  </a:lnTo>
                  <a:lnTo>
                    <a:pt x="77" y="416"/>
                  </a:lnTo>
                  <a:lnTo>
                    <a:pt x="68" y="409"/>
                  </a:lnTo>
                  <a:lnTo>
                    <a:pt x="60" y="400"/>
                  </a:lnTo>
                  <a:lnTo>
                    <a:pt x="51" y="390"/>
                  </a:lnTo>
                  <a:lnTo>
                    <a:pt x="42" y="379"/>
                  </a:lnTo>
                  <a:lnTo>
                    <a:pt x="36" y="365"/>
                  </a:lnTo>
                  <a:lnTo>
                    <a:pt x="28" y="350"/>
                  </a:lnTo>
                  <a:lnTo>
                    <a:pt x="23" y="334"/>
                  </a:lnTo>
                  <a:lnTo>
                    <a:pt x="17" y="316"/>
                  </a:lnTo>
                  <a:lnTo>
                    <a:pt x="11" y="298"/>
                  </a:lnTo>
                  <a:lnTo>
                    <a:pt x="7" y="279"/>
                  </a:lnTo>
                  <a:lnTo>
                    <a:pt x="4" y="259"/>
                  </a:lnTo>
                  <a:lnTo>
                    <a:pt x="2" y="238"/>
                  </a:lnTo>
                  <a:lnTo>
                    <a:pt x="0" y="217"/>
                  </a:lnTo>
                  <a:lnTo>
                    <a:pt x="0" y="195"/>
                  </a:lnTo>
                  <a:lnTo>
                    <a:pt x="0" y="174"/>
                  </a:lnTo>
                  <a:lnTo>
                    <a:pt x="1" y="154"/>
                  </a:lnTo>
                  <a:lnTo>
                    <a:pt x="3" y="134"/>
                  </a:lnTo>
                  <a:lnTo>
                    <a:pt x="6" y="115"/>
                  </a:lnTo>
                  <a:lnTo>
                    <a:pt x="10" y="98"/>
                  </a:lnTo>
                  <a:lnTo>
                    <a:pt x="15" y="81"/>
                  </a:lnTo>
                  <a:lnTo>
                    <a:pt x="20" y="66"/>
                  </a:lnTo>
                  <a:lnTo>
                    <a:pt x="26" y="52"/>
                  </a:lnTo>
                  <a:lnTo>
                    <a:pt x="33" y="39"/>
                  </a:lnTo>
                  <a:lnTo>
                    <a:pt x="40" y="29"/>
                  </a:lnTo>
                  <a:lnTo>
                    <a:pt x="48" y="20"/>
                  </a:lnTo>
                  <a:lnTo>
                    <a:pt x="56" y="11"/>
                  </a:lnTo>
                  <a:lnTo>
                    <a:pt x="65" y="6"/>
                  </a:lnTo>
                  <a:lnTo>
                    <a:pt x="74" y="2"/>
                  </a:lnTo>
                  <a:lnTo>
                    <a:pt x="84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D2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45" name="Freeform 242"/>
            <p:cNvSpPr>
              <a:spLocks/>
            </p:cNvSpPr>
            <p:nvPr/>
          </p:nvSpPr>
          <p:spPr bwMode="auto">
            <a:xfrm>
              <a:off x="1741" y="2538"/>
              <a:ext cx="45" cy="66"/>
            </a:xfrm>
            <a:custGeom>
              <a:avLst/>
              <a:gdLst>
                <a:gd name="T0" fmla="*/ 22 w 179"/>
                <a:gd name="T1" fmla="*/ 0 h 398"/>
                <a:gd name="T2" fmla="*/ 27 w 179"/>
                <a:gd name="T3" fmla="*/ 2 h 398"/>
                <a:gd name="T4" fmla="*/ 31 w 179"/>
                <a:gd name="T5" fmla="*/ 4 h 398"/>
                <a:gd name="T6" fmla="*/ 35 w 179"/>
                <a:gd name="T7" fmla="*/ 7 h 398"/>
                <a:gd name="T8" fmla="*/ 38 w 179"/>
                <a:gd name="T9" fmla="*/ 12 h 398"/>
                <a:gd name="T10" fmla="*/ 41 w 179"/>
                <a:gd name="T11" fmla="*/ 17 h 398"/>
                <a:gd name="T12" fmla="*/ 43 w 179"/>
                <a:gd name="T13" fmla="*/ 23 h 398"/>
                <a:gd name="T14" fmla="*/ 44 w 179"/>
                <a:gd name="T15" fmla="*/ 29 h 398"/>
                <a:gd name="T16" fmla="*/ 45 w 179"/>
                <a:gd name="T17" fmla="*/ 36 h 398"/>
                <a:gd name="T18" fmla="*/ 45 w 179"/>
                <a:gd name="T19" fmla="*/ 42 h 398"/>
                <a:gd name="T20" fmla="*/ 43 w 179"/>
                <a:gd name="T21" fmla="*/ 48 h 398"/>
                <a:gd name="T22" fmla="*/ 41 w 179"/>
                <a:gd name="T23" fmla="*/ 54 h 398"/>
                <a:gd name="T24" fmla="*/ 39 w 179"/>
                <a:gd name="T25" fmla="*/ 58 h 398"/>
                <a:gd name="T26" fmla="*/ 35 w 179"/>
                <a:gd name="T27" fmla="*/ 62 h 398"/>
                <a:gd name="T28" fmla="*/ 32 w 179"/>
                <a:gd name="T29" fmla="*/ 65 h 398"/>
                <a:gd name="T30" fmla="*/ 28 w 179"/>
                <a:gd name="T31" fmla="*/ 66 h 398"/>
                <a:gd name="T32" fmla="*/ 23 w 179"/>
                <a:gd name="T33" fmla="*/ 66 h 398"/>
                <a:gd name="T34" fmla="*/ 18 w 179"/>
                <a:gd name="T35" fmla="*/ 65 h 398"/>
                <a:gd name="T36" fmla="*/ 14 w 179"/>
                <a:gd name="T37" fmla="*/ 62 h 398"/>
                <a:gd name="T38" fmla="*/ 10 w 179"/>
                <a:gd name="T39" fmla="*/ 59 h 398"/>
                <a:gd name="T40" fmla="*/ 7 w 179"/>
                <a:gd name="T41" fmla="*/ 55 h 398"/>
                <a:gd name="T42" fmla="*/ 4 w 179"/>
                <a:gd name="T43" fmla="*/ 49 h 398"/>
                <a:gd name="T44" fmla="*/ 2 w 179"/>
                <a:gd name="T45" fmla="*/ 44 h 398"/>
                <a:gd name="T46" fmla="*/ 1 w 179"/>
                <a:gd name="T47" fmla="*/ 37 h 398"/>
                <a:gd name="T48" fmla="*/ 0 w 179"/>
                <a:gd name="T49" fmla="*/ 31 h 398"/>
                <a:gd name="T50" fmla="*/ 0 w 179"/>
                <a:gd name="T51" fmla="*/ 24 h 398"/>
                <a:gd name="T52" fmla="*/ 2 w 179"/>
                <a:gd name="T53" fmla="*/ 18 h 398"/>
                <a:gd name="T54" fmla="*/ 4 w 179"/>
                <a:gd name="T55" fmla="*/ 13 h 398"/>
                <a:gd name="T56" fmla="*/ 6 w 179"/>
                <a:gd name="T57" fmla="*/ 8 h 398"/>
                <a:gd name="T58" fmla="*/ 10 w 179"/>
                <a:gd name="T59" fmla="*/ 5 h 398"/>
                <a:gd name="T60" fmla="*/ 14 w 179"/>
                <a:gd name="T61" fmla="*/ 2 h 398"/>
                <a:gd name="T62" fmla="*/ 18 w 179"/>
                <a:gd name="T63" fmla="*/ 0 h 398"/>
                <a:gd name="T64" fmla="*/ 20 w 179"/>
                <a:gd name="T65" fmla="*/ 0 h 3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9"/>
                <a:gd name="T100" fmla="*/ 0 h 398"/>
                <a:gd name="T101" fmla="*/ 179 w 179"/>
                <a:gd name="T102" fmla="*/ 398 h 3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9" h="398">
                  <a:moveTo>
                    <a:pt x="80" y="0"/>
                  </a:moveTo>
                  <a:lnTo>
                    <a:pt x="88" y="2"/>
                  </a:lnTo>
                  <a:lnTo>
                    <a:pt x="98" y="4"/>
                  </a:lnTo>
                  <a:lnTo>
                    <a:pt x="106" y="10"/>
                  </a:lnTo>
                  <a:lnTo>
                    <a:pt x="115" y="14"/>
                  </a:lnTo>
                  <a:lnTo>
                    <a:pt x="122" y="24"/>
                  </a:lnTo>
                  <a:lnTo>
                    <a:pt x="131" y="33"/>
                  </a:lnTo>
                  <a:lnTo>
                    <a:pt x="138" y="44"/>
                  </a:lnTo>
                  <a:lnTo>
                    <a:pt x="145" y="56"/>
                  </a:lnTo>
                  <a:lnTo>
                    <a:pt x="152" y="70"/>
                  </a:lnTo>
                  <a:lnTo>
                    <a:pt x="158" y="85"/>
                  </a:lnTo>
                  <a:lnTo>
                    <a:pt x="163" y="101"/>
                  </a:lnTo>
                  <a:lnTo>
                    <a:pt x="167" y="118"/>
                  </a:lnTo>
                  <a:lnTo>
                    <a:pt x="172" y="136"/>
                  </a:lnTo>
                  <a:lnTo>
                    <a:pt x="175" y="155"/>
                  </a:lnTo>
                  <a:lnTo>
                    <a:pt x="177" y="175"/>
                  </a:lnTo>
                  <a:lnTo>
                    <a:pt x="178" y="194"/>
                  </a:lnTo>
                  <a:lnTo>
                    <a:pt x="179" y="215"/>
                  </a:lnTo>
                  <a:lnTo>
                    <a:pt x="178" y="235"/>
                  </a:lnTo>
                  <a:lnTo>
                    <a:pt x="178" y="255"/>
                  </a:lnTo>
                  <a:lnTo>
                    <a:pt x="176" y="273"/>
                  </a:lnTo>
                  <a:lnTo>
                    <a:pt x="173" y="290"/>
                  </a:lnTo>
                  <a:lnTo>
                    <a:pt x="168" y="307"/>
                  </a:lnTo>
                  <a:lnTo>
                    <a:pt x="164" y="323"/>
                  </a:lnTo>
                  <a:lnTo>
                    <a:pt x="160" y="337"/>
                  </a:lnTo>
                  <a:lnTo>
                    <a:pt x="154" y="350"/>
                  </a:lnTo>
                  <a:lnTo>
                    <a:pt x="148" y="362"/>
                  </a:lnTo>
                  <a:lnTo>
                    <a:pt x="141" y="371"/>
                  </a:lnTo>
                  <a:lnTo>
                    <a:pt x="134" y="380"/>
                  </a:lnTo>
                  <a:lnTo>
                    <a:pt x="126" y="389"/>
                  </a:lnTo>
                  <a:lnTo>
                    <a:pt x="118" y="393"/>
                  </a:lnTo>
                  <a:lnTo>
                    <a:pt x="110" y="397"/>
                  </a:lnTo>
                  <a:lnTo>
                    <a:pt x="101" y="398"/>
                  </a:lnTo>
                  <a:lnTo>
                    <a:pt x="91" y="398"/>
                  </a:lnTo>
                  <a:lnTo>
                    <a:pt x="83" y="395"/>
                  </a:lnTo>
                  <a:lnTo>
                    <a:pt x="73" y="390"/>
                  </a:lnTo>
                  <a:lnTo>
                    <a:pt x="65" y="384"/>
                  </a:lnTo>
                  <a:lnTo>
                    <a:pt x="57" y="376"/>
                  </a:lnTo>
                  <a:lnTo>
                    <a:pt x="50" y="368"/>
                  </a:lnTo>
                  <a:lnTo>
                    <a:pt x="41" y="355"/>
                  </a:lnTo>
                  <a:lnTo>
                    <a:pt x="35" y="344"/>
                  </a:lnTo>
                  <a:lnTo>
                    <a:pt x="28" y="330"/>
                  </a:lnTo>
                  <a:lnTo>
                    <a:pt x="23" y="315"/>
                  </a:lnTo>
                  <a:lnTo>
                    <a:pt x="16" y="298"/>
                  </a:lnTo>
                  <a:lnTo>
                    <a:pt x="13" y="281"/>
                  </a:lnTo>
                  <a:lnTo>
                    <a:pt x="9" y="264"/>
                  </a:lnTo>
                  <a:lnTo>
                    <a:pt x="5" y="244"/>
                  </a:lnTo>
                  <a:lnTo>
                    <a:pt x="3" y="225"/>
                  </a:lnTo>
                  <a:lnTo>
                    <a:pt x="1" y="205"/>
                  </a:lnTo>
                  <a:lnTo>
                    <a:pt x="0" y="184"/>
                  </a:lnTo>
                  <a:lnTo>
                    <a:pt x="1" y="164"/>
                  </a:lnTo>
                  <a:lnTo>
                    <a:pt x="1" y="145"/>
                  </a:lnTo>
                  <a:lnTo>
                    <a:pt x="5" y="127"/>
                  </a:lnTo>
                  <a:lnTo>
                    <a:pt x="7" y="109"/>
                  </a:lnTo>
                  <a:lnTo>
                    <a:pt x="10" y="93"/>
                  </a:lnTo>
                  <a:lnTo>
                    <a:pt x="15" y="78"/>
                  </a:lnTo>
                  <a:lnTo>
                    <a:pt x="21" y="63"/>
                  </a:lnTo>
                  <a:lnTo>
                    <a:pt x="25" y="49"/>
                  </a:lnTo>
                  <a:lnTo>
                    <a:pt x="32" y="39"/>
                  </a:lnTo>
                  <a:lnTo>
                    <a:pt x="39" y="28"/>
                  </a:lnTo>
                  <a:lnTo>
                    <a:pt x="46" y="19"/>
                  </a:lnTo>
                  <a:lnTo>
                    <a:pt x="54" y="12"/>
                  </a:lnTo>
                  <a:lnTo>
                    <a:pt x="61" y="6"/>
                  </a:lnTo>
                  <a:lnTo>
                    <a:pt x="70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46" name="Freeform 243"/>
            <p:cNvSpPr>
              <a:spLocks/>
            </p:cNvSpPr>
            <p:nvPr/>
          </p:nvSpPr>
          <p:spPr bwMode="auto">
            <a:xfrm>
              <a:off x="1743" y="2541"/>
              <a:ext cx="41" cy="60"/>
            </a:xfrm>
            <a:custGeom>
              <a:avLst/>
              <a:gdLst>
                <a:gd name="T0" fmla="*/ 20 w 162"/>
                <a:gd name="T1" fmla="*/ 0 h 357"/>
                <a:gd name="T2" fmla="*/ 24 w 162"/>
                <a:gd name="T3" fmla="*/ 1 h 357"/>
                <a:gd name="T4" fmla="*/ 28 w 162"/>
                <a:gd name="T5" fmla="*/ 3 h 357"/>
                <a:gd name="T6" fmla="*/ 31 w 162"/>
                <a:gd name="T7" fmla="*/ 6 h 357"/>
                <a:gd name="T8" fmla="*/ 35 w 162"/>
                <a:gd name="T9" fmla="*/ 11 h 357"/>
                <a:gd name="T10" fmla="*/ 37 w 162"/>
                <a:gd name="T11" fmla="*/ 15 h 357"/>
                <a:gd name="T12" fmla="*/ 39 w 162"/>
                <a:gd name="T13" fmla="*/ 21 h 357"/>
                <a:gd name="T14" fmla="*/ 40 w 162"/>
                <a:gd name="T15" fmla="*/ 26 h 357"/>
                <a:gd name="T16" fmla="*/ 41 w 162"/>
                <a:gd name="T17" fmla="*/ 32 h 357"/>
                <a:gd name="T18" fmla="*/ 40 w 162"/>
                <a:gd name="T19" fmla="*/ 38 h 357"/>
                <a:gd name="T20" fmla="*/ 39 w 162"/>
                <a:gd name="T21" fmla="*/ 44 h 357"/>
                <a:gd name="T22" fmla="*/ 37 w 162"/>
                <a:gd name="T23" fmla="*/ 49 h 357"/>
                <a:gd name="T24" fmla="*/ 35 w 162"/>
                <a:gd name="T25" fmla="*/ 53 h 357"/>
                <a:gd name="T26" fmla="*/ 32 w 162"/>
                <a:gd name="T27" fmla="*/ 56 h 357"/>
                <a:gd name="T28" fmla="*/ 28 w 162"/>
                <a:gd name="T29" fmla="*/ 58 h 357"/>
                <a:gd name="T30" fmla="*/ 25 w 162"/>
                <a:gd name="T31" fmla="*/ 60 h 357"/>
                <a:gd name="T32" fmla="*/ 21 w 162"/>
                <a:gd name="T33" fmla="*/ 60 h 357"/>
                <a:gd name="T34" fmla="*/ 17 w 162"/>
                <a:gd name="T35" fmla="*/ 59 h 357"/>
                <a:gd name="T36" fmla="*/ 13 w 162"/>
                <a:gd name="T37" fmla="*/ 57 h 357"/>
                <a:gd name="T38" fmla="*/ 9 w 162"/>
                <a:gd name="T39" fmla="*/ 54 h 357"/>
                <a:gd name="T40" fmla="*/ 7 w 162"/>
                <a:gd name="T41" fmla="*/ 50 h 357"/>
                <a:gd name="T42" fmla="*/ 4 w 162"/>
                <a:gd name="T43" fmla="*/ 45 h 357"/>
                <a:gd name="T44" fmla="*/ 2 w 162"/>
                <a:gd name="T45" fmla="*/ 40 h 357"/>
                <a:gd name="T46" fmla="*/ 1 w 162"/>
                <a:gd name="T47" fmla="*/ 34 h 357"/>
                <a:gd name="T48" fmla="*/ 0 w 162"/>
                <a:gd name="T49" fmla="*/ 28 h 357"/>
                <a:gd name="T50" fmla="*/ 1 w 162"/>
                <a:gd name="T51" fmla="*/ 22 h 357"/>
                <a:gd name="T52" fmla="*/ 2 w 162"/>
                <a:gd name="T53" fmla="*/ 16 h 357"/>
                <a:gd name="T54" fmla="*/ 4 w 162"/>
                <a:gd name="T55" fmla="*/ 11 h 357"/>
                <a:gd name="T56" fmla="*/ 6 w 162"/>
                <a:gd name="T57" fmla="*/ 7 h 357"/>
                <a:gd name="T58" fmla="*/ 9 w 162"/>
                <a:gd name="T59" fmla="*/ 4 h 357"/>
                <a:gd name="T60" fmla="*/ 12 w 162"/>
                <a:gd name="T61" fmla="*/ 2 h 357"/>
                <a:gd name="T62" fmla="*/ 16 w 162"/>
                <a:gd name="T63" fmla="*/ 1 h 357"/>
                <a:gd name="T64" fmla="*/ 18 w 162"/>
                <a:gd name="T65" fmla="*/ 0 h 3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2"/>
                <a:gd name="T100" fmla="*/ 0 h 357"/>
                <a:gd name="T101" fmla="*/ 162 w 162"/>
                <a:gd name="T102" fmla="*/ 357 h 3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2" h="357">
                  <a:moveTo>
                    <a:pt x="72" y="0"/>
                  </a:moveTo>
                  <a:lnTo>
                    <a:pt x="79" y="1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13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31" y="50"/>
                  </a:lnTo>
                  <a:lnTo>
                    <a:pt x="137" y="63"/>
                  </a:lnTo>
                  <a:lnTo>
                    <a:pt x="142" y="75"/>
                  </a:lnTo>
                  <a:lnTo>
                    <a:pt x="147" y="89"/>
                  </a:lnTo>
                  <a:lnTo>
                    <a:pt x="151" y="105"/>
                  </a:lnTo>
                  <a:lnTo>
                    <a:pt x="154" y="122"/>
                  </a:lnTo>
                  <a:lnTo>
                    <a:pt x="157" y="139"/>
                  </a:lnTo>
                  <a:lnTo>
                    <a:pt x="158" y="156"/>
                  </a:lnTo>
                  <a:lnTo>
                    <a:pt x="161" y="175"/>
                  </a:lnTo>
                  <a:lnTo>
                    <a:pt x="162" y="192"/>
                  </a:lnTo>
                  <a:lnTo>
                    <a:pt x="161" y="210"/>
                  </a:lnTo>
                  <a:lnTo>
                    <a:pt x="159" y="228"/>
                  </a:lnTo>
                  <a:lnTo>
                    <a:pt x="158" y="244"/>
                  </a:lnTo>
                  <a:lnTo>
                    <a:pt x="155" y="260"/>
                  </a:lnTo>
                  <a:lnTo>
                    <a:pt x="152" y="274"/>
                  </a:lnTo>
                  <a:lnTo>
                    <a:pt x="148" y="289"/>
                  </a:lnTo>
                  <a:lnTo>
                    <a:pt x="143" y="302"/>
                  </a:lnTo>
                  <a:lnTo>
                    <a:pt x="138" y="313"/>
                  </a:lnTo>
                  <a:lnTo>
                    <a:pt x="133" y="324"/>
                  </a:lnTo>
                  <a:lnTo>
                    <a:pt x="126" y="334"/>
                  </a:lnTo>
                  <a:lnTo>
                    <a:pt x="120" y="342"/>
                  </a:lnTo>
                  <a:lnTo>
                    <a:pt x="112" y="348"/>
                  </a:lnTo>
                  <a:lnTo>
                    <a:pt x="106" y="353"/>
                  </a:lnTo>
                  <a:lnTo>
                    <a:pt x="98" y="355"/>
                  </a:lnTo>
                  <a:lnTo>
                    <a:pt x="90" y="357"/>
                  </a:lnTo>
                  <a:lnTo>
                    <a:pt x="82" y="357"/>
                  </a:lnTo>
                  <a:lnTo>
                    <a:pt x="74" y="355"/>
                  </a:lnTo>
                  <a:lnTo>
                    <a:pt x="66" y="350"/>
                  </a:lnTo>
                  <a:lnTo>
                    <a:pt x="59" y="344"/>
                  </a:lnTo>
                  <a:lnTo>
                    <a:pt x="50" y="338"/>
                  </a:lnTo>
                  <a:lnTo>
                    <a:pt x="44" y="329"/>
                  </a:lnTo>
                  <a:lnTo>
                    <a:pt x="37" y="319"/>
                  </a:lnTo>
                  <a:lnTo>
                    <a:pt x="31" y="307"/>
                  </a:lnTo>
                  <a:lnTo>
                    <a:pt x="26" y="295"/>
                  </a:lnTo>
                  <a:lnTo>
                    <a:pt x="19" y="282"/>
                  </a:lnTo>
                  <a:lnTo>
                    <a:pt x="15" y="268"/>
                  </a:lnTo>
                  <a:lnTo>
                    <a:pt x="11" y="252"/>
                  </a:lnTo>
                  <a:lnTo>
                    <a:pt x="7" y="236"/>
                  </a:lnTo>
                  <a:lnTo>
                    <a:pt x="4" y="219"/>
                  </a:lnTo>
                  <a:lnTo>
                    <a:pt x="3" y="201"/>
                  </a:lnTo>
                  <a:lnTo>
                    <a:pt x="1" y="183"/>
                  </a:lnTo>
                  <a:lnTo>
                    <a:pt x="0" y="165"/>
                  </a:lnTo>
                  <a:lnTo>
                    <a:pt x="1" y="147"/>
                  </a:lnTo>
                  <a:lnTo>
                    <a:pt x="2" y="130"/>
                  </a:lnTo>
                  <a:lnTo>
                    <a:pt x="3" y="113"/>
                  </a:lnTo>
                  <a:lnTo>
                    <a:pt x="6" y="97"/>
                  </a:lnTo>
                  <a:lnTo>
                    <a:pt x="10" y="83"/>
                  </a:lnTo>
                  <a:lnTo>
                    <a:pt x="14" y="68"/>
                  </a:lnTo>
                  <a:lnTo>
                    <a:pt x="18" y="56"/>
                  </a:lnTo>
                  <a:lnTo>
                    <a:pt x="24" y="44"/>
                  </a:lnTo>
                  <a:lnTo>
                    <a:pt x="29" y="34"/>
                  </a:lnTo>
                  <a:lnTo>
                    <a:pt x="35" y="23"/>
                  </a:lnTo>
                  <a:lnTo>
                    <a:pt x="42" y="16"/>
                  </a:lnTo>
                  <a:lnTo>
                    <a:pt x="49" y="9"/>
                  </a:lnTo>
                  <a:lnTo>
                    <a:pt x="56" y="5"/>
                  </a:lnTo>
                  <a:lnTo>
                    <a:pt x="63" y="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D2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47" name="Freeform 244"/>
            <p:cNvSpPr>
              <a:spLocks/>
            </p:cNvSpPr>
            <p:nvPr/>
          </p:nvSpPr>
          <p:spPr bwMode="auto">
            <a:xfrm>
              <a:off x="1761" y="2554"/>
              <a:ext cx="22" cy="34"/>
            </a:xfrm>
            <a:custGeom>
              <a:avLst/>
              <a:gdLst>
                <a:gd name="T0" fmla="*/ 10 w 88"/>
                <a:gd name="T1" fmla="*/ 0 h 199"/>
                <a:gd name="T2" fmla="*/ 12 w 88"/>
                <a:gd name="T3" fmla="*/ 0 h 199"/>
                <a:gd name="T4" fmla="*/ 14 w 88"/>
                <a:gd name="T5" fmla="*/ 1 h 199"/>
                <a:gd name="T6" fmla="*/ 16 w 88"/>
                <a:gd name="T7" fmla="*/ 3 h 199"/>
                <a:gd name="T8" fmla="*/ 18 w 88"/>
                <a:gd name="T9" fmla="*/ 4 h 199"/>
                <a:gd name="T10" fmla="*/ 20 w 88"/>
                <a:gd name="T11" fmla="*/ 7 h 199"/>
                <a:gd name="T12" fmla="*/ 21 w 88"/>
                <a:gd name="T13" fmla="*/ 10 h 199"/>
                <a:gd name="T14" fmla="*/ 22 w 88"/>
                <a:gd name="T15" fmla="*/ 13 h 199"/>
                <a:gd name="T16" fmla="*/ 22 w 88"/>
                <a:gd name="T17" fmla="*/ 17 h 199"/>
                <a:gd name="T18" fmla="*/ 22 w 88"/>
                <a:gd name="T19" fmla="*/ 20 h 199"/>
                <a:gd name="T20" fmla="*/ 22 w 88"/>
                <a:gd name="T21" fmla="*/ 23 h 199"/>
                <a:gd name="T22" fmla="*/ 21 w 88"/>
                <a:gd name="T23" fmla="*/ 26 h 199"/>
                <a:gd name="T24" fmla="*/ 20 w 88"/>
                <a:gd name="T25" fmla="*/ 29 h 199"/>
                <a:gd name="T26" fmla="*/ 18 w 88"/>
                <a:gd name="T27" fmla="*/ 31 h 199"/>
                <a:gd name="T28" fmla="*/ 17 w 88"/>
                <a:gd name="T29" fmla="*/ 32 h 199"/>
                <a:gd name="T30" fmla="*/ 14 w 88"/>
                <a:gd name="T31" fmla="*/ 34 h 199"/>
                <a:gd name="T32" fmla="*/ 12 w 88"/>
                <a:gd name="T33" fmla="*/ 34 h 199"/>
                <a:gd name="T34" fmla="*/ 10 w 88"/>
                <a:gd name="T35" fmla="*/ 34 h 199"/>
                <a:gd name="T36" fmla="*/ 8 w 88"/>
                <a:gd name="T37" fmla="*/ 33 h 199"/>
                <a:gd name="T38" fmla="*/ 6 w 88"/>
                <a:gd name="T39" fmla="*/ 31 h 199"/>
                <a:gd name="T40" fmla="*/ 4 w 88"/>
                <a:gd name="T41" fmla="*/ 29 h 199"/>
                <a:gd name="T42" fmla="*/ 2 w 88"/>
                <a:gd name="T43" fmla="*/ 27 h 199"/>
                <a:gd name="T44" fmla="*/ 1 w 88"/>
                <a:gd name="T45" fmla="*/ 24 h 199"/>
                <a:gd name="T46" fmla="*/ 0 w 88"/>
                <a:gd name="T47" fmla="*/ 21 h 199"/>
                <a:gd name="T48" fmla="*/ 0 w 88"/>
                <a:gd name="T49" fmla="*/ 17 h 199"/>
                <a:gd name="T50" fmla="*/ 0 w 88"/>
                <a:gd name="T51" fmla="*/ 14 h 199"/>
                <a:gd name="T52" fmla="*/ 0 w 88"/>
                <a:gd name="T53" fmla="*/ 11 h 199"/>
                <a:gd name="T54" fmla="*/ 1 w 88"/>
                <a:gd name="T55" fmla="*/ 8 h 199"/>
                <a:gd name="T56" fmla="*/ 2 w 88"/>
                <a:gd name="T57" fmla="*/ 5 h 199"/>
                <a:gd name="T58" fmla="*/ 4 w 88"/>
                <a:gd name="T59" fmla="*/ 3 h 199"/>
                <a:gd name="T60" fmla="*/ 6 w 88"/>
                <a:gd name="T61" fmla="*/ 1 h 199"/>
                <a:gd name="T62" fmla="*/ 8 w 88"/>
                <a:gd name="T63" fmla="*/ 0 h 199"/>
                <a:gd name="T64" fmla="*/ 10 w 88"/>
                <a:gd name="T65" fmla="*/ 0 h 199"/>
                <a:gd name="T66" fmla="*/ 10 w 88"/>
                <a:gd name="T67" fmla="*/ 0 h 19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8"/>
                <a:gd name="T103" fmla="*/ 0 h 199"/>
                <a:gd name="T104" fmla="*/ 88 w 88"/>
                <a:gd name="T105" fmla="*/ 199 h 19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8" h="199">
                  <a:moveTo>
                    <a:pt x="39" y="0"/>
                  </a:moveTo>
                  <a:lnTo>
                    <a:pt x="49" y="1"/>
                  </a:lnTo>
                  <a:lnTo>
                    <a:pt x="56" y="5"/>
                  </a:lnTo>
                  <a:lnTo>
                    <a:pt x="65" y="15"/>
                  </a:lnTo>
                  <a:lnTo>
                    <a:pt x="72" y="26"/>
                  </a:lnTo>
                  <a:lnTo>
                    <a:pt x="79" y="41"/>
                  </a:lnTo>
                  <a:lnTo>
                    <a:pt x="84" y="59"/>
                  </a:lnTo>
                  <a:lnTo>
                    <a:pt x="87" y="77"/>
                  </a:lnTo>
                  <a:lnTo>
                    <a:pt x="88" y="97"/>
                  </a:lnTo>
                  <a:lnTo>
                    <a:pt x="88" y="117"/>
                  </a:lnTo>
                  <a:lnTo>
                    <a:pt x="88" y="136"/>
                  </a:lnTo>
                  <a:lnTo>
                    <a:pt x="84" y="153"/>
                  </a:lnTo>
                  <a:lnTo>
                    <a:pt x="80" y="168"/>
                  </a:lnTo>
                  <a:lnTo>
                    <a:pt x="73" y="181"/>
                  </a:lnTo>
                  <a:lnTo>
                    <a:pt x="67" y="190"/>
                  </a:lnTo>
                  <a:lnTo>
                    <a:pt x="58" y="197"/>
                  </a:lnTo>
                  <a:lnTo>
                    <a:pt x="49" y="199"/>
                  </a:lnTo>
                  <a:lnTo>
                    <a:pt x="40" y="198"/>
                  </a:lnTo>
                  <a:lnTo>
                    <a:pt x="32" y="193"/>
                  </a:lnTo>
                  <a:lnTo>
                    <a:pt x="23" y="184"/>
                  </a:lnTo>
                  <a:lnTo>
                    <a:pt x="17" y="172"/>
                  </a:lnTo>
                  <a:lnTo>
                    <a:pt x="9" y="157"/>
                  </a:lnTo>
                  <a:lnTo>
                    <a:pt x="5" y="141"/>
                  </a:lnTo>
                  <a:lnTo>
                    <a:pt x="1" y="122"/>
                  </a:lnTo>
                  <a:lnTo>
                    <a:pt x="0" y="101"/>
                  </a:lnTo>
                  <a:lnTo>
                    <a:pt x="0" y="82"/>
                  </a:lnTo>
                  <a:lnTo>
                    <a:pt x="1" y="63"/>
                  </a:lnTo>
                  <a:lnTo>
                    <a:pt x="5" y="46"/>
                  </a:lnTo>
                  <a:lnTo>
                    <a:pt x="9" y="31"/>
                  </a:lnTo>
                  <a:lnTo>
                    <a:pt x="15" y="18"/>
                  </a:lnTo>
                  <a:lnTo>
                    <a:pt x="22" y="8"/>
                  </a:lnTo>
                  <a:lnTo>
                    <a:pt x="31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48" name="Freeform 245"/>
            <p:cNvSpPr>
              <a:spLocks/>
            </p:cNvSpPr>
            <p:nvPr/>
          </p:nvSpPr>
          <p:spPr bwMode="auto">
            <a:xfrm>
              <a:off x="1561" y="2354"/>
              <a:ext cx="334" cy="234"/>
            </a:xfrm>
            <a:custGeom>
              <a:avLst/>
              <a:gdLst>
                <a:gd name="T0" fmla="*/ 303 w 1339"/>
                <a:gd name="T1" fmla="*/ 85 h 1407"/>
                <a:gd name="T2" fmla="*/ 304 w 1339"/>
                <a:gd name="T3" fmla="*/ 81 h 1407"/>
                <a:gd name="T4" fmla="*/ 305 w 1339"/>
                <a:gd name="T5" fmla="*/ 77 h 1407"/>
                <a:gd name="T6" fmla="*/ 308 w 1339"/>
                <a:gd name="T7" fmla="*/ 74 h 1407"/>
                <a:gd name="T8" fmla="*/ 313 w 1339"/>
                <a:gd name="T9" fmla="*/ 72 h 1407"/>
                <a:gd name="T10" fmla="*/ 323 w 1339"/>
                <a:gd name="T11" fmla="*/ 18 h 1407"/>
                <a:gd name="T12" fmla="*/ 322 w 1339"/>
                <a:gd name="T13" fmla="*/ 13 h 1407"/>
                <a:gd name="T14" fmla="*/ 319 w 1339"/>
                <a:gd name="T15" fmla="*/ 7 h 1407"/>
                <a:gd name="T16" fmla="*/ 315 w 1339"/>
                <a:gd name="T17" fmla="*/ 3 h 1407"/>
                <a:gd name="T18" fmla="*/ 309 w 1339"/>
                <a:gd name="T19" fmla="*/ 1 h 1407"/>
                <a:gd name="T20" fmla="*/ 139 w 1339"/>
                <a:gd name="T21" fmla="*/ 1 h 1407"/>
                <a:gd name="T22" fmla="*/ 49 w 1339"/>
                <a:gd name="T23" fmla="*/ 4 h 1407"/>
                <a:gd name="T24" fmla="*/ 13 w 1339"/>
                <a:gd name="T25" fmla="*/ 4 h 1407"/>
                <a:gd name="T26" fmla="*/ 8 w 1339"/>
                <a:gd name="T27" fmla="*/ 6 h 1407"/>
                <a:gd name="T28" fmla="*/ 3 w 1339"/>
                <a:gd name="T29" fmla="*/ 11 h 1407"/>
                <a:gd name="T30" fmla="*/ 0 w 1339"/>
                <a:gd name="T31" fmla="*/ 16 h 1407"/>
                <a:gd name="T32" fmla="*/ 2 w 1339"/>
                <a:gd name="T33" fmla="*/ 148 h 1407"/>
                <a:gd name="T34" fmla="*/ 3 w 1339"/>
                <a:gd name="T35" fmla="*/ 152 h 1407"/>
                <a:gd name="T36" fmla="*/ 7 w 1339"/>
                <a:gd name="T37" fmla="*/ 155 h 1407"/>
                <a:gd name="T38" fmla="*/ 11 w 1339"/>
                <a:gd name="T39" fmla="*/ 157 h 1407"/>
                <a:gd name="T40" fmla="*/ 16 w 1339"/>
                <a:gd name="T41" fmla="*/ 158 h 1407"/>
                <a:gd name="T42" fmla="*/ 146 w 1339"/>
                <a:gd name="T43" fmla="*/ 169 h 1407"/>
                <a:gd name="T44" fmla="*/ 143 w 1339"/>
                <a:gd name="T45" fmla="*/ 174 h 1407"/>
                <a:gd name="T46" fmla="*/ 141 w 1339"/>
                <a:gd name="T47" fmla="*/ 179 h 1407"/>
                <a:gd name="T48" fmla="*/ 140 w 1339"/>
                <a:gd name="T49" fmla="*/ 185 h 1407"/>
                <a:gd name="T50" fmla="*/ 139 w 1339"/>
                <a:gd name="T51" fmla="*/ 193 h 1407"/>
                <a:gd name="T52" fmla="*/ 139 w 1339"/>
                <a:gd name="T53" fmla="*/ 205 h 1407"/>
                <a:gd name="T54" fmla="*/ 139 w 1339"/>
                <a:gd name="T55" fmla="*/ 216 h 1407"/>
                <a:gd name="T56" fmla="*/ 140 w 1339"/>
                <a:gd name="T57" fmla="*/ 228 h 1407"/>
                <a:gd name="T58" fmla="*/ 173 w 1339"/>
                <a:gd name="T59" fmla="*/ 229 h 1407"/>
                <a:gd name="T60" fmla="*/ 172 w 1339"/>
                <a:gd name="T61" fmla="*/ 215 h 1407"/>
                <a:gd name="T62" fmla="*/ 172 w 1339"/>
                <a:gd name="T63" fmla="*/ 200 h 1407"/>
                <a:gd name="T64" fmla="*/ 174 w 1339"/>
                <a:gd name="T65" fmla="*/ 186 h 1407"/>
                <a:gd name="T66" fmla="*/ 180 w 1339"/>
                <a:gd name="T67" fmla="*/ 175 h 1407"/>
                <a:gd name="T68" fmla="*/ 183 w 1339"/>
                <a:gd name="T69" fmla="*/ 171 h 1407"/>
                <a:gd name="T70" fmla="*/ 187 w 1339"/>
                <a:gd name="T71" fmla="*/ 167 h 1407"/>
                <a:gd name="T72" fmla="*/ 191 w 1339"/>
                <a:gd name="T73" fmla="*/ 164 h 1407"/>
                <a:gd name="T74" fmla="*/ 195 w 1339"/>
                <a:gd name="T75" fmla="*/ 161 h 1407"/>
                <a:gd name="T76" fmla="*/ 199 w 1339"/>
                <a:gd name="T77" fmla="*/ 159 h 1407"/>
                <a:gd name="T78" fmla="*/ 203 w 1339"/>
                <a:gd name="T79" fmla="*/ 158 h 1407"/>
                <a:gd name="T80" fmla="*/ 207 w 1339"/>
                <a:gd name="T81" fmla="*/ 157 h 1407"/>
                <a:gd name="T82" fmla="*/ 211 w 1339"/>
                <a:gd name="T83" fmla="*/ 158 h 1407"/>
                <a:gd name="T84" fmla="*/ 214 w 1339"/>
                <a:gd name="T85" fmla="*/ 159 h 1407"/>
                <a:gd name="T86" fmla="*/ 217 w 1339"/>
                <a:gd name="T87" fmla="*/ 162 h 1407"/>
                <a:gd name="T88" fmla="*/ 219 w 1339"/>
                <a:gd name="T89" fmla="*/ 164 h 1407"/>
                <a:gd name="T90" fmla="*/ 221 w 1339"/>
                <a:gd name="T91" fmla="*/ 167 h 1407"/>
                <a:gd name="T92" fmla="*/ 225 w 1339"/>
                <a:gd name="T93" fmla="*/ 171 h 1407"/>
                <a:gd name="T94" fmla="*/ 228 w 1339"/>
                <a:gd name="T95" fmla="*/ 177 h 1407"/>
                <a:gd name="T96" fmla="*/ 231 w 1339"/>
                <a:gd name="T97" fmla="*/ 183 h 1407"/>
                <a:gd name="T98" fmla="*/ 236 w 1339"/>
                <a:gd name="T99" fmla="*/ 191 h 1407"/>
                <a:gd name="T100" fmla="*/ 303 w 1339"/>
                <a:gd name="T101" fmla="*/ 187 h 140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39"/>
                <a:gd name="T154" fmla="*/ 0 h 1407"/>
                <a:gd name="T155" fmla="*/ 1339 w 1339"/>
                <a:gd name="T156" fmla="*/ 1407 h 140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39" h="1407">
                  <a:moveTo>
                    <a:pt x="1216" y="1124"/>
                  </a:moveTo>
                  <a:lnTo>
                    <a:pt x="1216" y="512"/>
                  </a:lnTo>
                  <a:lnTo>
                    <a:pt x="1216" y="499"/>
                  </a:lnTo>
                  <a:lnTo>
                    <a:pt x="1218" y="487"/>
                  </a:lnTo>
                  <a:lnTo>
                    <a:pt x="1221" y="475"/>
                  </a:lnTo>
                  <a:lnTo>
                    <a:pt x="1224" y="463"/>
                  </a:lnTo>
                  <a:lnTo>
                    <a:pt x="1230" y="453"/>
                  </a:lnTo>
                  <a:lnTo>
                    <a:pt x="1236" y="444"/>
                  </a:lnTo>
                  <a:lnTo>
                    <a:pt x="1245" y="437"/>
                  </a:lnTo>
                  <a:lnTo>
                    <a:pt x="1254" y="432"/>
                  </a:lnTo>
                  <a:lnTo>
                    <a:pt x="1339" y="409"/>
                  </a:lnTo>
                  <a:lnTo>
                    <a:pt x="1295" y="109"/>
                  </a:lnTo>
                  <a:lnTo>
                    <a:pt x="1293" y="94"/>
                  </a:lnTo>
                  <a:lnTo>
                    <a:pt x="1290" y="77"/>
                  </a:lnTo>
                  <a:lnTo>
                    <a:pt x="1284" y="60"/>
                  </a:lnTo>
                  <a:lnTo>
                    <a:pt x="1278" y="43"/>
                  </a:lnTo>
                  <a:lnTo>
                    <a:pt x="1270" y="29"/>
                  </a:lnTo>
                  <a:lnTo>
                    <a:pt x="1261" y="17"/>
                  </a:lnTo>
                  <a:lnTo>
                    <a:pt x="1250" y="9"/>
                  </a:lnTo>
                  <a:lnTo>
                    <a:pt x="1238" y="7"/>
                  </a:lnTo>
                  <a:lnTo>
                    <a:pt x="819" y="0"/>
                  </a:lnTo>
                  <a:lnTo>
                    <a:pt x="557" y="9"/>
                  </a:lnTo>
                  <a:lnTo>
                    <a:pt x="400" y="22"/>
                  </a:lnTo>
                  <a:lnTo>
                    <a:pt x="197" y="22"/>
                  </a:lnTo>
                  <a:lnTo>
                    <a:pt x="66" y="22"/>
                  </a:lnTo>
                  <a:lnTo>
                    <a:pt x="54" y="24"/>
                  </a:lnTo>
                  <a:lnTo>
                    <a:pt x="42" y="31"/>
                  </a:lnTo>
                  <a:lnTo>
                    <a:pt x="31" y="39"/>
                  </a:lnTo>
                  <a:lnTo>
                    <a:pt x="20" y="52"/>
                  </a:lnTo>
                  <a:lnTo>
                    <a:pt x="12" y="66"/>
                  </a:lnTo>
                  <a:lnTo>
                    <a:pt x="5" y="80"/>
                  </a:lnTo>
                  <a:lnTo>
                    <a:pt x="2" y="95"/>
                  </a:lnTo>
                  <a:lnTo>
                    <a:pt x="0" y="109"/>
                  </a:lnTo>
                  <a:lnTo>
                    <a:pt x="8" y="889"/>
                  </a:lnTo>
                  <a:lnTo>
                    <a:pt x="9" y="901"/>
                  </a:lnTo>
                  <a:lnTo>
                    <a:pt x="13" y="913"/>
                  </a:lnTo>
                  <a:lnTo>
                    <a:pt x="19" y="922"/>
                  </a:lnTo>
                  <a:lnTo>
                    <a:pt x="27" y="931"/>
                  </a:lnTo>
                  <a:lnTo>
                    <a:pt x="35" y="939"/>
                  </a:lnTo>
                  <a:lnTo>
                    <a:pt x="45" y="947"/>
                  </a:lnTo>
                  <a:lnTo>
                    <a:pt x="56" y="951"/>
                  </a:lnTo>
                  <a:lnTo>
                    <a:pt x="65" y="953"/>
                  </a:lnTo>
                  <a:lnTo>
                    <a:pt x="590" y="995"/>
                  </a:lnTo>
                  <a:lnTo>
                    <a:pt x="584" y="1014"/>
                  </a:lnTo>
                  <a:lnTo>
                    <a:pt x="578" y="1030"/>
                  </a:lnTo>
                  <a:lnTo>
                    <a:pt x="574" y="1048"/>
                  </a:lnTo>
                  <a:lnTo>
                    <a:pt x="569" y="1063"/>
                  </a:lnTo>
                  <a:lnTo>
                    <a:pt x="565" y="1078"/>
                  </a:lnTo>
                  <a:lnTo>
                    <a:pt x="563" y="1094"/>
                  </a:lnTo>
                  <a:lnTo>
                    <a:pt x="561" y="1110"/>
                  </a:lnTo>
                  <a:lnTo>
                    <a:pt x="560" y="1127"/>
                  </a:lnTo>
                  <a:lnTo>
                    <a:pt x="559" y="1162"/>
                  </a:lnTo>
                  <a:lnTo>
                    <a:pt x="557" y="1197"/>
                  </a:lnTo>
                  <a:lnTo>
                    <a:pt x="556" y="1231"/>
                  </a:lnTo>
                  <a:lnTo>
                    <a:pt x="554" y="1266"/>
                  </a:lnTo>
                  <a:lnTo>
                    <a:pt x="556" y="1301"/>
                  </a:lnTo>
                  <a:lnTo>
                    <a:pt x="558" y="1335"/>
                  </a:lnTo>
                  <a:lnTo>
                    <a:pt x="561" y="1371"/>
                  </a:lnTo>
                  <a:lnTo>
                    <a:pt x="566" y="1407"/>
                  </a:lnTo>
                  <a:lnTo>
                    <a:pt x="693" y="1379"/>
                  </a:lnTo>
                  <a:lnTo>
                    <a:pt x="690" y="1338"/>
                  </a:lnTo>
                  <a:lnTo>
                    <a:pt x="688" y="1293"/>
                  </a:lnTo>
                  <a:lnTo>
                    <a:pt x="687" y="1248"/>
                  </a:lnTo>
                  <a:lnTo>
                    <a:pt x="688" y="1202"/>
                  </a:lnTo>
                  <a:lnTo>
                    <a:pt x="691" y="1159"/>
                  </a:lnTo>
                  <a:lnTo>
                    <a:pt x="697" y="1118"/>
                  </a:lnTo>
                  <a:lnTo>
                    <a:pt x="706" y="1083"/>
                  </a:lnTo>
                  <a:lnTo>
                    <a:pt x="720" y="1053"/>
                  </a:lnTo>
                  <a:lnTo>
                    <a:pt x="727" y="1042"/>
                  </a:lnTo>
                  <a:lnTo>
                    <a:pt x="734" y="1030"/>
                  </a:lnTo>
                  <a:lnTo>
                    <a:pt x="742" y="1019"/>
                  </a:lnTo>
                  <a:lnTo>
                    <a:pt x="749" y="1007"/>
                  </a:lnTo>
                  <a:lnTo>
                    <a:pt x="758" y="997"/>
                  </a:lnTo>
                  <a:lnTo>
                    <a:pt x="765" y="988"/>
                  </a:lnTo>
                  <a:lnTo>
                    <a:pt x="773" y="977"/>
                  </a:lnTo>
                  <a:lnTo>
                    <a:pt x="781" y="969"/>
                  </a:lnTo>
                  <a:lnTo>
                    <a:pt x="790" y="962"/>
                  </a:lnTo>
                  <a:lnTo>
                    <a:pt x="798" y="956"/>
                  </a:lnTo>
                  <a:lnTo>
                    <a:pt x="806" y="952"/>
                  </a:lnTo>
                  <a:lnTo>
                    <a:pt x="815" y="948"/>
                  </a:lnTo>
                  <a:lnTo>
                    <a:pt x="823" y="947"/>
                  </a:lnTo>
                  <a:lnTo>
                    <a:pt x="831" y="946"/>
                  </a:lnTo>
                  <a:lnTo>
                    <a:pt x="839" y="948"/>
                  </a:lnTo>
                  <a:lnTo>
                    <a:pt x="847" y="952"/>
                  </a:lnTo>
                  <a:lnTo>
                    <a:pt x="851" y="954"/>
                  </a:lnTo>
                  <a:lnTo>
                    <a:pt x="856" y="959"/>
                  </a:lnTo>
                  <a:lnTo>
                    <a:pt x="862" y="965"/>
                  </a:lnTo>
                  <a:lnTo>
                    <a:pt x="868" y="973"/>
                  </a:lnTo>
                  <a:lnTo>
                    <a:pt x="873" y="980"/>
                  </a:lnTo>
                  <a:lnTo>
                    <a:pt x="879" y="988"/>
                  </a:lnTo>
                  <a:lnTo>
                    <a:pt x="883" y="995"/>
                  </a:lnTo>
                  <a:lnTo>
                    <a:pt x="887" y="1003"/>
                  </a:lnTo>
                  <a:lnTo>
                    <a:pt x="895" y="1015"/>
                  </a:lnTo>
                  <a:lnTo>
                    <a:pt x="901" y="1030"/>
                  </a:lnTo>
                  <a:lnTo>
                    <a:pt x="908" y="1047"/>
                  </a:lnTo>
                  <a:lnTo>
                    <a:pt x="914" y="1064"/>
                  </a:lnTo>
                  <a:lnTo>
                    <a:pt x="920" y="1083"/>
                  </a:lnTo>
                  <a:lnTo>
                    <a:pt x="928" y="1103"/>
                  </a:lnTo>
                  <a:lnTo>
                    <a:pt x="937" y="1126"/>
                  </a:lnTo>
                  <a:lnTo>
                    <a:pt x="946" y="1150"/>
                  </a:lnTo>
                  <a:lnTo>
                    <a:pt x="1216" y="1124"/>
                  </a:lnTo>
                  <a:close/>
                </a:path>
              </a:pathLst>
            </a:custGeom>
            <a:solidFill>
              <a:srgbClr val="FF61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49" name="Freeform 246"/>
            <p:cNvSpPr>
              <a:spLocks/>
            </p:cNvSpPr>
            <p:nvPr/>
          </p:nvSpPr>
          <p:spPr bwMode="auto">
            <a:xfrm>
              <a:off x="1561" y="2355"/>
              <a:ext cx="304" cy="233"/>
            </a:xfrm>
            <a:custGeom>
              <a:avLst/>
              <a:gdLst>
                <a:gd name="T0" fmla="*/ 304 w 1218"/>
                <a:gd name="T1" fmla="*/ 85 h 1398"/>
                <a:gd name="T2" fmla="*/ 190 w 1218"/>
                <a:gd name="T3" fmla="*/ 72 h 1398"/>
                <a:gd name="T4" fmla="*/ 160 w 1218"/>
                <a:gd name="T5" fmla="*/ 5 h 1398"/>
                <a:gd name="T6" fmla="*/ 100 w 1218"/>
                <a:gd name="T7" fmla="*/ 2 h 1398"/>
                <a:gd name="T8" fmla="*/ 16 w 1218"/>
                <a:gd name="T9" fmla="*/ 2 h 1398"/>
                <a:gd name="T10" fmla="*/ 10 w 1218"/>
                <a:gd name="T11" fmla="*/ 4 h 1398"/>
                <a:gd name="T12" fmla="*/ 5 w 1218"/>
                <a:gd name="T13" fmla="*/ 7 h 1398"/>
                <a:gd name="T14" fmla="*/ 1 w 1218"/>
                <a:gd name="T15" fmla="*/ 12 h 1398"/>
                <a:gd name="T16" fmla="*/ 0 w 1218"/>
                <a:gd name="T17" fmla="*/ 17 h 1398"/>
                <a:gd name="T18" fmla="*/ 2 w 1218"/>
                <a:gd name="T19" fmla="*/ 149 h 1398"/>
                <a:gd name="T20" fmla="*/ 5 w 1218"/>
                <a:gd name="T21" fmla="*/ 152 h 1398"/>
                <a:gd name="T22" fmla="*/ 9 w 1218"/>
                <a:gd name="T23" fmla="*/ 155 h 1398"/>
                <a:gd name="T24" fmla="*/ 14 w 1218"/>
                <a:gd name="T25" fmla="*/ 157 h 1398"/>
                <a:gd name="T26" fmla="*/ 147 w 1218"/>
                <a:gd name="T27" fmla="*/ 164 h 1398"/>
                <a:gd name="T28" fmla="*/ 144 w 1218"/>
                <a:gd name="T29" fmla="*/ 170 h 1398"/>
                <a:gd name="T30" fmla="*/ 142 w 1218"/>
                <a:gd name="T31" fmla="*/ 176 h 1398"/>
                <a:gd name="T32" fmla="*/ 141 w 1218"/>
                <a:gd name="T33" fmla="*/ 181 h 1398"/>
                <a:gd name="T34" fmla="*/ 140 w 1218"/>
                <a:gd name="T35" fmla="*/ 186 h 1398"/>
                <a:gd name="T36" fmla="*/ 139 w 1218"/>
                <a:gd name="T37" fmla="*/ 198 h 1398"/>
                <a:gd name="T38" fmla="*/ 138 w 1218"/>
                <a:gd name="T39" fmla="*/ 210 h 1398"/>
                <a:gd name="T40" fmla="*/ 139 w 1218"/>
                <a:gd name="T41" fmla="*/ 221 h 1398"/>
                <a:gd name="T42" fmla="*/ 141 w 1218"/>
                <a:gd name="T43" fmla="*/ 233 h 1398"/>
                <a:gd name="T44" fmla="*/ 172 w 1218"/>
                <a:gd name="T45" fmla="*/ 222 h 1398"/>
                <a:gd name="T46" fmla="*/ 171 w 1218"/>
                <a:gd name="T47" fmla="*/ 207 h 1398"/>
                <a:gd name="T48" fmla="*/ 172 w 1218"/>
                <a:gd name="T49" fmla="*/ 192 h 1398"/>
                <a:gd name="T50" fmla="*/ 176 w 1218"/>
                <a:gd name="T51" fmla="*/ 179 h 1398"/>
                <a:gd name="T52" fmla="*/ 181 w 1218"/>
                <a:gd name="T53" fmla="*/ 172 h 1398"/>
                <a:gd name="T54" fmla="*/ 185 w 1218"/>
                <a:gd name="T55" fmla="*/ 168 h 1398"/>
                <a:gd name="T56" fmla="*/ 189 w 1218"/>
                <a:gd name="T57" fmla="*/ 165 h 1398"/>
                <a:gd name="T58" fmla="*/ 193 w 1218"/>
                <a:gd name="T59" fmla="*/ 161 h 1398"/>
                <a:gd name="T60" fmla="*/ 197 w 1218"/>
                <a:gd name="T61" fmla="*/ 159 h 1398"/>
                <a:gd name="T62" fmla="*/ 201 w 1218"/>
                <a:gd name="T63" fmla="*/ 157 h 1398"/>
                <a:gd name="T64" fmla="*/ 205 w 1218"/>
                <a:gd name="T65" fmla="*/ 156 h 1398"/>
                <a:gd name="T66" fmla="*/ 209 w 1218"/>
                <a:gd name="T67" fmla="*/ 156 h 1398"/>
                <a:gd name="T68" fmla="*/ 212 w 1218"/>
                <a:gd name="T69" fmla="*/ 157 h 1398"/>
                <a:gd name="T70" fmla="*/ 215 w 1218"/>
                <a:gd name="T71" fmla="*/ 159 h 1398"/>
                <a:gd name="T72" fmla="*/ 218 w 1218"/>
                <a:gd name="T73" fmla="*/ 162 h 1398"/>
                <a:gd name="T74" fmla="*/ 220 w 1218"/>
                <a:gd name="T75" fmla="*/ 164 h 1398"/>
                <a:gd name="T76" fmla="*/ 223 w 1218"/>
                <a:gd name="T77" fmla="*/ 168 h 1398"/>
                <a:gd name="T78" fmla="*/ 227 w 1218"/>
                <a:gd name="T79" fmla="*/ 173 h 1398"/>
                <a:gd name="T80" fmla="*/ 230 w 1218"/>
                <a:gd name="T81" fmla="*/ 179 h 1398"/>
                <a:gd name="T82" fmla="*/ 234 w 1218"/>
                <a:gd name="T83" fmla="*/ 186 h 1398"/>
                <a:gd name="T84" fmla="*/ 304 w 1218"/>
                <a:gd name="T85" fmla="*/ 186 h 13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18"/>
                <a:gd name="T130" fmla="*/ 0 h 1398"/>
                <a:gd name="T131" fmla="*/ 1218 w 1218"/>
                <a:gd name="T132" fmla="*/ 1398 h 13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18" h="1398">
                  <a:moveTo>
                    <a:pt x="1216" y="1115"/>
                  </a:moveTo>
                  <a:lnTo>
                    <a:pt x="1218" y="508"/>
                  </a:lnTo>
                  <a:lnTo>
                    <a:pt x="775" y="498"/>
                  </a:lnTo>
                  <a:lnTo>
                    <a:pt x="762" y="430"/>
                  </a:lnTo>
                  <a:lnTo>
                    <a:pt x="693" y="395"/>
                  </a:lnTo>
                  <a:lnTo>
                    <a:pt x="641" y="31"/>
                  </a:lnTo>
                  <a:lnTo>
                    <a:pt x="557" y="0"/>
                  </a:lnTo>
                  <a:lnTo>
                    <a:pt x="400" y="13"/>
                  </a:lnTo>
                  <a:lnTo>
                    <a:pt x="197" y="13"/>
                  </a:lnTo>
                  <a:lnTo>
                    <a:pt x="66" y="13"/>
                  </a:lnTo>
                  <a:lnTo>
                    <a:pt x="54" y="15"/>
                  </a:lnTo>
                  <a:lnTo>
                    <a:pt x="42" y="22"/>
                  </a:lnTo>
                  <a:lnTo>
                    <a:pt x="31" y="30"/>
                  </a:lnTo>
                  <a:lnTo>
                    <a:pt x="20" y="43"/>
                  </a:lnTo>
                  <a:lnTo>
                    <a:pt x="12" y="57"/>
                  </a:lnTo>
                  <a:lnTo>
                    <a:pt x="5" y="71"/>
                  </a:lnTo>
                  <a:lnTo>
                    <a:pt x="2" y="86"/>
                  </a:lnTo>
                  <a:lnTo>
                    <a:pt x="0" y="100"/>
                  </a:lnTo>
                  <a:lnTo>
                    <a:pt x="8" y="880"/>
                  </a:lnTo>
                  <a:lnTo>
                    <a:pt x="9" y="892"/>
                  </a:lnTo>
                  <a:lnTo>
                    <a:pt x="13" y="904"/>
                  </a:lnTo>
                  <a:lnTo>
                    <a:pt x="19" y="913"/>
                  </a:lnTo>
                  <a:lnTo>
                    <a:pt x="27" y="922"/>
                  </a:lnTo>
                  <a:lnTo>
                    <a:pt x="35" y="930"/>
                  </a:lnTo>
                  <a:lnTo>
                    <a:pt x="45" y="938"/>
                  </a:lnTo>
                  <a:lnTo>
                    <a:pt x="56" y="942"/>
                  </a:lnTo>
                  <a:lnTo>
                    <a:pt x="65" y="944"/>
                  </a:lnTo>
                  <a:lnTo>
                    <a:pt x="590" y="986"/>
                  </a:lnTo>
                  <a:lnTo>
                    <a:pt x="584" y="1005"/>
                  </a:lnTo>
                  <a:lnTo>
                    <a:pt x="578" y="1021"/>
                  </a:lnTo>
                  <a:lnTo>
                    <a:pt x="574" y="1039"/>
                  </a:lnTo>
                  <a:lnTo>
                    <a:pt x="569" y="1054"/>
                  </a:lnTo>
                  <a:lnTo>
                    <a:pt x="565" y="1069"/>
                  </a:lnTo>
                  <a:lnTo>
                    <a:pt x="563" y="1085"/>
                  </a:lnTo>
                  <a:lnTo>
                    <a:pt x="561" y="1101"/>
                  </a:lnTo>
                  <a:lnTo>
                    <a:pt x="560" y="1118"/>
                  </a:lnTo>
                  <a:lnTo>
                    <a:pt x="559" y="1153"/>
                  </a:lnTo>
                  <a:lnTo>
                    <a:pt x="557" y="1188"/>
                  </a:lnTo>
                  <a:lnTo>
                    <a:pt x="556" y="1222"/>
                  </a:lnTo>
                  <a:lnTo>
                    <a:pt x="554" y="1257"/>
                  </a:lnTo>
                  <a:lnTo>
                    <a:pt x="556" y="1292"/>
                  </a:lnTo>
                  <a:lnTo>
                    <a:pt x="558" y="1326"/>
                  </a:lnTo>
                  <a:lnTo>
                    <a:pt x="561" y="1362"/>
                  </a:lnTo>
                  <a:lnTo>
                    <a:pt x="566" y="1398"/>
                  </a:lnTo>
                  <a:lnTo>
                    <a:pt x="693" y="1370"/>
                  </a:lnTo>
                  <a:lnTo>
                    <a:pt x="690" y="1329"/>
                  </a:lnTo>
                  <a:lnTo>
                    <a:pt x="688" y="1284"/>
                  </a:lnTo>
                  <a:lnTo>
                    <a:pt x="687" y="1239"/>
                  </a:lnTo>
                  <a:lnTo>
                    <a:pt x="688" y="1193"/>
                  </a:lnTo>
                  <a:lnTo>
                    <a:pt x="691" y="1150"/>
                  </a:lnTo>
                  <a:lnTo>
                    <a:pt x="697" y="1109"/>
                  </a:lnTo>
                  <a:lnTo>
                    <a:pt x="706" y="1074"/>
                  </a:lnTo>
                  <a:lnTo>
                    <a:pt x="720" y="1044"/>
                  </a:lnTo>
                  <a:lnTo>
                    <a:pt x="727" y="1033"/>
                  </a:lnTo>
                  <a:lnTo>
                    <a:pt x="734" y="1021"/>
                  </a:lnTo>
                  <a:lnTo>
                    <a:pt x="742" y="1010"/>
                  </a:lnTo>
                  <a:lnTo>
                    <a:pt x="749" y="998"/>
                  </a:lnTo>
                  <a:lnTo>
                    <a:pt x="758" y="988"/>
                  </a:lnTo>
                  <a:lnTo>
                    <a:pt x="765" y="979"/>
                  </a:lnTo>
                  <a:lnTo>
                    <a:pt x="773" y="968"/>
                  </a:lnTo>
                  <a:lnTo>
                    <a:pt x="781" y="960"/>
                  </a:lnTo>
                  <a:lnTo>
                    <a:pt x="790" y="953"/>
                  </a:lnTo>
                  <a:lnTo>
                    <a:pt x="798" y="947"/>
                  </a:lnTo>
                  <a:lnTo>
                    <a:pt x="806" y="943"/>
                  </a:lnTo>
                  <a:lnTo>
                    <a:pt x="815" y="939"/>
                  </a:lnTo>
                  <a:lnTo>
                    <a:pt x="823" y="938"/>
                  </a:lnTo>
                  <a:lnTo>
                    <a:pt x="831" y="937"/>
                  </a:lnTo>
                  <a:lnTo>
                    <a:pt x="839" y="939"/>
                  </a:lnTo>
                  <a:lnTo>
                    <a:pt x="847" y="943"/>
                  </a:lnTo>
                  <a:lnTo>
                    <a:pt x="851" y="945"/>
                  </a:lnTo>
                  <a:lnTo>
                    <a:pt x="856" y="950"/>
                  </a:lnTo>
                  <a:lnTo>
                    <a:pt x="862" y="956"/>
                  </a:lnTo>
                  <a:lnTo>
                    <a:pt x="868" y="964"/>
                  </a:lnTo>
                  <a:lnTo>
                    <a:pt x="873" y="971"/>
                  </a:lnTo>
                  <a:lnTo>
                    <a:pt x="879" y="979"/>
                  </a:lnTo>
                  <a:lnTo>
                    <a:pt x="883" y="986"/>
                  </a:lnTo>
                  <a:lnTo>
                    <a:pt x="887" y="994"/>
                  </a:lnTo>
                  <a:lnTo>
                    <a:pt x="895" y="1006"/>
                  </a:lnTo>
                  <a:lnTo>
                    <a:pt x="901" y="1021"/>
                  </a:lnTo>
                  <a:lnTo>
                    <a:pt x="908" y="1038"/>
                  </a:lnTo>
                  <a:lnTo>
                    <a:pt x="914" y="1055"/>
                  </a:lnTo>
                  <a:lnTo>
                    <a:pt x="920" y="1074"/>
                  </a:lnTo>
                  <a:lnTo>
                    <a:pt x="928" y="1094"/>
                  </a:lnTo>
                  <a:lnTo>
                    <a:pt x="937" y="1117"/>
                  </a:lnTo>
                  <a:lnTo>
                    <a:pt x="946" y="1141"/>
                  </a:lnTo>
                  <a:lnTo>
                    <a:pt x="1216" y="1115"/>
                  </a:lnTo>
                  <a:close/>
                </a:path>
              </a:pathLst>
            </a:custGeom>
            <a:solidFill>
              <a:srgbClr val="B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50" name="Freeform 247"/>
            <p:cNvSpPr>
              <a:spLocks/>
            </p:cNvSpPr>
            <p:nvPr/>
          </p:nvSpPr>
          <p:spPr bwMode="auto">
            <a:xfrm>
              <a:off x="1561" y="2420"/>
              <a:ext cx="304" cy="121"/>
            </a:xfrm>
            <a:custGeom>
              <a:avLst/>
              <a:gdLst>
                <a:gd name="T0" fmla="*/ 300 w 1218"/>
                <a:gd name="T1" fmla="*/ 61 h 729"/>
                <a:gd name="T2" fmla="*/ 288 w 1218"/>
                <a:gd name="T3" fmla="*/ 56 h 729"/>
                <a:gd name="T4" fmla="*/ 275 w 1218"/>
                <a:gd name="T5" fmla="*/ 51 h 729"/>
                <a:gd name="T6" fmla="*/ 263 w 1218"/>
                <a:gd name="T7" fmla="*/ 47 h 729"/>
                <a:gd name="T8" fmla="*/ 251 w 1218"/>
                <a:gd name="T9" fmla="*/ 43 h 729"/>
                <a:gd name="T10" fmla="*/ 238 w 1218"/>
                <a:gd name="T11" fmla="*/ 40 h 729"/>
                <a:gd name="T12" fmla="*/ 230 w 1218"/>
                <a:gd name="T13" fmla="*/ 40 h 729"/>
                <a:gd name="T14" fmla="*/ 222 w 1218"/>
                <a:gd name="T15" fmla="*/ 41 h 729"/>
                <a:gd name="T16" fmla="*/ 214 w 1218"/>
                <a:gd name="T17" fmla="*/ 42 h 729"/>
                <a:gd name="T18" fmla="*/ 207 w 1218"/>
                <a:gd name="T19" fmla="*/ 44 h 729"/>
                <a:gd name="T20" fmla="*/ 199 w 1218"/>
                <a:gd name="T21" fmla="*/ 45 h 729"/>
                <a:gd name="T22" fmla="*/ 190 w 1218"/>
                <a:gd name="T23" fmla="*/ 45 h 729"/>
                <a:gd name="T24" fmla="*/ 181 w 1218"/>
                <a:gd name="T25" fmla="*/ 45 h 729"/>
                <a:gd name="T26" fmla="*/ 172 w 1218"/>
                <a:gd name="T27" fmla="*/ 44 h 729"/>
                <a:gd name="T28" fmla="*/ 163 w 1218"/>
                <a:gd name="T29" fmla="*/ 43 h 729"/>
                <a:gd name="T30" fmla="*/ 154 w 1218"/>
                <a:gd name="T31" fmla="*/ 42 h 729"/>
                <a:gd name="T32" fmla="*/ 147 w 1218"/>
                <a:gd name="T33" fmla="*/ 40 h 729"/>
                <a:gd name="T34" fmla="*/ 140 w 1218"/>
                <a:gd name="T35" fmla="*/ 36 h 729"/>
                <a:gd name="T36" fmla="*/ 135 w 1218"/>
                <a:gd name="T37" fmla="*/ 32 h 729"/>
                <a:gd name="T38" fmla="*/ 129 w 1218"/>
                <a:gd name="T39" fmla="*/ 28 h 729"/>
                <a:gd name="T40" fmla="*/ 124 w 1218"/>
                <a:gd name="T41" fmla="*/ 23 h 729"/>
                <a:gd name="T42" fmla="*/ 117 w 1218"/>
                <a:gd name="T43" fmla="*/ 20 h 729"/>
                <a:gd name="T44" fmla="*/ 111 w 1218"/>
                <a:gd name="T45" fmla="*/ 17 h 729"/>
                <a:gd name="T46" fmla="*/ 105 w 1218"/>
                <a:gd name="T47" fmla="*/ 16 h 729"/>
                <a:gd name="T48" fmla="*/ 98 w 1218"/>
                <a:gd name="T49" fmla="*/ 17 h 729"/>
                <a:gd name="T50" fmla="*/ 91 w 1218"/>
                <a:gd name="T51" fmla="*/ 19 h 729"/>
                <a:gd name="T52" fmla="*/ 84 w 1218"/>
                <a:gd name="T53" fmla="*/ 21 h 729"/>
                <a:gd name="T54" fmla="*/ 77 w 1218"/>
                <a:gd name="T55" fmla="*/ 24 h 729"/>
                <a:gd name="T56" fmla="*/ 71 w 1218"/>
                <a:gd name="T57" fmla="*/ 26 h 729"/>
                <a:gd name="T58" fmla="*/ 64 w 1218"/>
                <a:gd name="T59" fmla="*/ 26 h 729"/>
                <a:gd name="T60" fmla="*/ 57 w 1218"/>
                <a:gd name="T61" fmla="*/ 26 h 729"/>
                <a:gd name="T62" fmla="*/ 52 w 1218"/>
                <a:gd name="T63" fmla="*/ 23 h 729"/>
                <a:gd name="T64" fmla="*/ 47 w 1218"/>
                <a:gd name="T65" fmla="*/ 20 h 729"/>
                <a:gd name="T66" fmla="*/ 42 w 1218"/>
                <a:gd name="T67" fmla="*/ 17 h 729"/>
                <a:gd name="T68" fmla="*/ 37 w 1218"/>
                <a:gd name="T69" fmla="*/ 14 h 729"/>
                <a:gd name="T70" fmla="*/ 30 w 1218"/>
                <a:gd name="T71" fmla="*/ 10 h 729"/>
                <a:gd name="T72" fmla="*/ 24 w 1218"/>
                <a:gd name="T73" fmla="*/ 6 h 729"/>
                <a:gd name="T74" fmla="*/ 18 w 1218"/>
                <a:gd name="T75" fmla="*/ 1 h 729"/>
                <a:gd name="T76" fmla="*/ 14 w 1218"/>
                <a:gd name="T77" fmla="*/ 0 h 729"/>
                <a:gd name="T78" fmla="*/ 10 w 1218"/>
                <a:gd name="T79" fmla="*/ 2 h 729"/>
                <a:gd name="T80" fmla="*/ 6 w 1218"/>
                <a:gd name="T81" fmla="*/ 6 h 729"/>
                <a:gd name="T82" fmla="*/ 2 w 1218"/>
                <a:gd name="T83" fmla="*/ 11 h 729"/>
                <a:gd name="T84" fmla="*/ 0 w 1218"/>
                <a:gd name="T85" fmla="*/ 15 h 729"/>
                <a:gd name="T86" fmla="*/ 2 w 1218"/>
                <a:gd name="T87" fmla="*/ 84 h 729"/>
                <a:gd name="T88" fmla="*/ 7 w 1218"/>
                <a:gd name="T89" fmla="*/ 89 h 729"/>
                <a:gd name="T90" fmla="*/ 14 w 1218"/>
                <a:gd name="T91" fmla="*/ 92 h 729"/>
                <a:gd name="T92" fmla="*/ 152 w 1218"/>
                <a:gd name="T93" fmla="*/ 92 h 729"/>
                <a:gd name="T94" fmla="*/ 159 w 1218"/>
                <a:gd name="T95" fmla="*/ 85 h 729"/>
                <a:gd name="T96" fmla="*/ 168 w 1218"/>
                <a:gd name="T97" fmla="*/ 80 h 729"/>
                <a:gd name="T98" fmla="*/ 179 w 1218"/>
                <a:gd name="T99" fmla="*/ 77 h 729"/>
                <a:gd name="T100" fmla="*/ 190 w 1218"/>
                <a:gd name="T101" fmla="*/ 75 h 729"/>
                <a:gd name="T102" fmla="*/ 201 w 1218"/>
                <a:gd name="T103" fmla="*/ 74 h 729"/>
                <a:gd name="T104" fmla="*/ 215 w 1218"/>
                <a:gd name="T105" fmla="*/ 73 h 729"/>
                <a:gd name="T106" fmla="*/ 229 w 1218"/>
                <a:gd name="T107" fmla="*/ 74 h 729"/>
                <a:gd name="T108" fmla="*/ 242 w 1218"/>
                <a:gd name="T109" fmla="*/ 74 h 729"/>
                <a:gd name="T110" fmla="*/ 253 w 1218"/>
                <a:gd name="T111" fmla="*/ 76 h 729"/>
                <a:gd name="T112" fmla="*/ 263 w 1218"/>
                <a:gd name="T113" fmla="*/ 79 h 729"/>
                <a:gd name="T114" fmla="*/ 271 w 1218"/>
                <a:gd name="T115" fmla="*/ 82 h 729"/>
                <a:gd name="T116" fmla="*/ 279 w 1218"/>
                <a:gd name="T117" fmla="*/ 87 h 729"/>
                <a:gd name="T118" fmla="*/ 286 w 1218"/>
                <a:gd name="T119" fmla="*/ 94 h 729"/>
                <a:gd name="T120" fmla="*/ 292 w 1218"/>
                <a:gd name="T121" fmla="*/ 101 h 729"/>
                <a:gd name="T122" fmla="*/ 298 w 1218"/>
                <a:gd name="T123" fmla="*/ 110 h 729"/>
                <a:gd name="T124" fmla="*/ 304 w 1218"/>
                <a:gd name="T125" fmla="*/ 121 h 72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18"/>
                <a:gd name="T190" fmla="*/ 0 h 729"/>
                <a:gd name="T191" fmla="*/ 1218 w 1218"/>
                <a:gd name="T192" fmla="*/ 729 h 72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18" h="729">
                  <a:moveTo>
                    <a:pt x="1216" y="729"/>
                  </a:moveTo>
                  <a:lnTo>
                    <a:pt x="1218" y="372"/>
                  </a:lnTo>
                  <a:lnTo>
                    <a:pt x="1201" y="365"/>
                  </a:lnTo>
                  <a:lnTo>
                    <a:pt x="1184" y="356"/>
                  </a:lnTo>
                  <a:lnTo>
                    <a:pt x="1168" y="348"/>
                  </a:lnTo>
                  <a:lnTo>
                    <a:pt x="1152" y="337"/>
                  </a:lnTo>
                  <a:lnTo>
                    <a:pt x="1136" y="328"/>
                  </a:lnTo>
                  <a:lnTo>
                    <a:pt x="1120" y="319"/>
                  </a:lnTo>
                  <a:lnTo>
                    <a:pt x="1103" y="310"/>
                  </a:lnTo>
                  <a:lnTo>
                    <a:pt x="1086" y="300"/>
                  </a:lnTo>
                  <a:lnTo>
                    <a:pt x="1071" y="291"/>
                  </a:lnTo>
                  <a:lnTo>
                    <a:pt x="1054" y="282"/>
                  </a:lnTo>
                  <a:lnTo>
                    <a:pt x="1037" y="274"/>
                  </a:lnTo>
                  <a:lnTo>
                    <a:pt x="1021" y="266"/>
                  </a:lnTo>
                  <a:lnTo>
                    <a:pt x="1004" y="259"/>
                  </a:lnTo>
                  <a:lnTo>
                    <a:pt x="988" y="252"/>
                  </a:lnTo>
                  <a:lnTo>
                    <a:pt x="970" y="247"/>
                  </a:lnTo>
                  <a:lnTo>
                    <a:pt x="952" y="243"/>
                  </a:lnTo>
                  <a:lnTo>
                    <a:pt x="941" y="241"/>
                  </a:lnTo>
                  <a:lnTo>
                    <a:pt x="931" y="240"/>
                  </a:lnTo>
                  <a:lnTo>
                    <a:pt x="920" y="240"/>
                  </a:lnTo>
                  <a:lnTo>
                    <a:pt x="911" y="243"/>
                  </a:lnTo>
                  <a:lnTo>
                    <a:pt x="900" y="244"/>
                  </a:lnTo>
                  <a:lnTo>
                    <a:pt x="891" y="246"/>
                  </a:lnTo>
                  <a:lnTo>
                    <a:pt x="880" y="248"/>
                  </a:lnTo>
                  <a:lnTo>
                    <a:pt x="869" y="252"/>
                  </a:lnTo>
                  <a:lnTo>
                    <a:pt x="859" y="255"/>
                  </a:lnTo>
                  <a:lnTo>
                    <a:pt x="849" y="259"/>
                  </a:lnTo>
                  <a:lnTo>
                    <a:pt x="839" y="261"/>
                  </a:lnTo>
                  <a:lnTo>
                    <a:pt x="828" y="263"/>
                  </a:lnTo>
                  <a:lnTo>
                    <a:pt x="818" y="267"/>
                  </a:lnTo>
                  <a:lnTo>
                    <a:pt x="808" y="268"/>
                  </a:lnTo>
                  <a:lnTo>
                    <a:pt x="797" y="269"/>
                  </a:lnTo>
                  <a:lnTo>
                    <a:pt x="787" y="269"/>
                  </a:lnTo>
                  <a:lnTo>
                    <a:pt x="775" y="269"/>
                  </a:lnTo>
                  <a:lnTo>
                    <a:pt x="763" y="269"/>
                  </a:lnTo>
                  <a:lnTo>
                    <a:pt x="750" y="269"/>
                  </a:lnTo>
                  <a:lnTo>
                    <a:pt x="739" y="269"/>
                  </a:lnTo>
                  <a:lnTo>
                    <a:pt x="727" y="269"/>
                  </a:lnTo>
                  <a:lnTo>
                    <a:pt x="714" y="268"/>
                  </a:lnTo>
                  <a:lnTo>
                    <a:pt x="702" y="268"/>
                  </a:lnTo>
                  <a:lnTo>
                    <a:pt x="689" y="267"/>
                  </a:lnTo>
                  <a:lnTo>
                    <a:pt x="678" y="265"/>
                  </a:lnTo>
                  <a:lnTo>
                    <a:pt x="666" y="263"/>
                  </a:lnTo>
                  <a:lnTo>
                    <a:pt x="654" y="261"/>
                  </a:lnTo>
                  <a:lnTo>
                    <a:pt x="642" y="259"/>
                  </a:lnTo>
                  <a:lnTo>
                    <a:pt x="632" y="255"/>
                  </a:lnTo>
                  <a:lnTo>
                    <a:pt x="619" y="252"/>
                  </a:lnTo>
                  <a:lnTo>
                    <a:pt x="608" y="247"/>
                  </a:lnTo>
                  <a:lnTo>
                    <a:pt x="597" y="243"/>
                  </a:lnTo>
                  <a:lnTo>
                    <a:pt x="588" y="238"/>
                  </a:lnTo>
                  <a:lnTo>
                    <a:pt x="579" y="232"/>
                  </a:lnTo>
                  <a:lnTo>
                    <a:pt x="571" y="225"/>
                  </a:lnTo>
                  <a:lnTo>
                    <a:pt x="562" y="217"/>
                  </a:lnTo>
                  <a:lnTo>
                    <a:pt x="553" y="209"/>
                  </a:lnTo>
                  <a:lnTo>
                    <a:pt x="547" y="202"/>
                  </a:lnTo>
                  <a:lnTo>
                    <a:pt x="540" y="193"/>
                  </a:lnTo>
                  <a:lnTo>
                    <a:pt x="532" y="184"/>
                  </a:lnTo>
                  <a:lnTo>
                    <a:pt x="525" y="176"/>
                  </a:lnTo>
                  <a:lnTo>
                    <a:pt x="517" y="166"/>
                  </a:lnTo>
                  <a:lnTo>
                    <a:pt x="510" y="158"/>
                  </a:lnTo>
                  <a:lnTo>
                    <a:pt x="503" y="149"/>
                  </a:lnTo>
                  <a:lnTo>
                    <a:pt x="495" y="141"/>
                  </a:lnTo>
                  <a:lnTo>
                    <a:pt x="487" y="133"/>
                  </a:lnTo>
                  <a:lnTo>
                    <a:pt x="478" y="125"/>
                  </a:lnTo>
                  <a:lnTo>
                    <a:pt x="470" y="119"/>
                  </a:lnTo>
                  <a:lnTo>
                    <a:pt x="462" y="113"/>
                  </a:lnTo>
                  <a:lnTo>
                    <a:pt x="454" y="109"/>
                  </a:lnTo>
                  <a:lnTo>
                    <a:pt x="445" y="105"/>
                  </a:lnTo>
                  <a:lnTo>
                    <a:pt x="437" y="102"/>
                  </a:lnTo>
                  <a:lnTo>
                    <a:pt x="428" y="99"/>
                  </a:lnTo>
                  <a:lnTo>
                    <a:pt x="419" y="98"/>
                  </a:lnTo>
                  <a:lnTo>
                    <a:pt x="409" y="97"/>
                  </a:lnTo>
                  <a:lnTo>
                    <a:pt x="400" y="98"/>
                  </a:lnTo>
                  <a:lnTo>
                    <a:pt x="391" y="101"/>
                  </a:lnTo>
                  <a:lnTo>
                    <a:pt x="381" y="104"/>
                  </a:lnTo>
                  <a:lnTo>
                    <a:pt x="373" y="107"/>
                  </a:lnTo>
                  <a:lnTo>
                    <a:pt x="363" y="112"/>
                  </a:lnTo>
                  <a:lnTo>
                    <a:pt x="354" y="118"/>
                  </a:lnTo>
                  <a:lnTo>
                    <a:pt x="346" y="122"/>
                  </a:lnTo>
                  <a:lnTo>
                    <a:pt x="336" y="128"/>
                  </a:lnTo>
                  <a:lnTo>
                    <a:pt x="328" y="134"/>
                  </a:lnTo>
                  <a:lnTo>
                    <a:pt x="319" y="139"/>
                  </a:lnTo>
                  <a:lnTo>
                    <a:pt x="310" y="144"/>
                  </a:lnTo>
                  <a:lnTo>
                    <a:pt x="302" y="149"/>
                  </a:lnTo>
                  <a:lnTo>
                    <a:pt x="292" y="153"/>
                  </a:lnTo>
                  <a:lnTo>
                    <a:pt x="283" y="156"/>
                  </a:lnTo>
                  <a:lnTo>
                    <a:pt x="274" y="159"/>
                  </a:lnTo>
                  <a:lnTo>
                    <a:pt x="264" y="159"/>
                  </a:lnTo>
                  <a:lnTo>
                    <a:pt x="255" y="159"/>
                  </a:lnTo>
                  <a:lnTo>
                    <a:pt x="246" y="159"/>
                  </a:lnTo>
                  <a:lnTo>
                    <a:pt x="239" y="156"/>
                  </a:lnTo>
                  <a:lnTo>
                    <a:pt x="230" y="154"/>
                  </a:lnTo>
                  <a:lnTo>
                    <a:pt x="223" y="150"/>
                  </a:lnTo>
                  <a:lnTo>
                    <a:pt x="215" y="146"/>
                  </a:lnTo>
                  <a:lnTo>
                    <a:pt x="209" y="140"/>
                  </a:lnTo>
                  <a:lnTo>
                    <a:pt x="201" y="135"/>
                  </a:lnTo>
                  <a:lnTo>
                    <a:pt x="194" y="129"/>
                  </a:lnTo>
                  <a:lnTo>
                    <a:pt x="187" y="122"/>
                  </a:lnTo>
                  <a:lnTo>
                    <a:pt x="181" y="117"/>
                  </a:lnTo>
                  <a:lnTo>
                    <a:pt x="173" y="110"/>
                  </a:lnTo>
                  <a:lnTo>
                    <a:pt x="167" y="103"/>
                  </a:lnTo>
                  <a:lnTo>
                    <a:pt x="161" y="96"/>
                  </a:lnTo>
                  <a:lnTo>
                    <a:pt x="154" y="90"/>
                  </a:lnTo>
                  <a:lnTo>
                    <a:pt x="148" y="83"/>
                  </a:lnTo>
                  <a:lnTo>
                    <a:pt x="140" y="77"/>
                  </a:lnTo>
                  <a:lnTo>
                    <a:pt x="132" y="69"/>
                  </a:lnTo>
                  <a:lnTo>
                    <a:pt x="122" y="61"/>
                  </a:lnTo>
                  <a:lnTo>
                    <a:pt x="114" y="52"/>
                  </a:lnTo>
                  <a:lnTo>
                    <a:pt x="106" y="43"/>
                  </a:lnTo>
                  <a:lnTo>
                    <a:pt x="98" y="34"/>
                  </a:lnTo>
                  <a:lnTo>
                    <a:pt x="89" y="23"/>
                  </a:lnTo>
                  <a:lnTo>
                    <a:pt x="81" y="14"/>
                  </a:lnTo>
                  <a:lnTo>
                    <a:pt x="72" y="5"/>
                  </a:lnTo>
                  <a:lnTo>
                    <a:pt x="68" y="1"/>
                  </a:lnTo>
                  <a:lnTo>
                    <a:pt x="62" y="0"/>
                  </a:lnTo>
                  <a:lnTo>
                    <a:pt x="57" y="1"/>
                  </a:lnTo>
                  <a:lnTo>
                    <a:pt x="51" y="5"/>
                  </a:lnTo>
                  <a:lnTo>
                    <a:pt x="45" y="9"/>
                  </a:lnTo>
                  <a:lnTo>
                    <a:pt x="39" y="14"/>
                  </a:lnTo>
                  <a:lnTo>
                    <a:pt x="33" y="22"/>
                  </a:lnTo>
                  <a:lnTo>
                    <a:pt x="28" y="29"/>
                  </a:lnTo>
                  <a:lnTo>
                    <a:pt x="23" y="38"/>
                  </a:lnTo>
                  <a:lnTo>
                    <a:pt x="16" y="47"/>
                  </a:lnTo>
                  <a:lnTo>
                    <a:pt x="12" y="57"/>
                  </a:lnTo>
                  <a:lnTo>
                    <a:pt x="8" y="65"/>
                  </a:lnTo>
                  <a:lnTo>
                    <a:pt x="5" y="74"/>
                  </a:lnTo>
                  <a:lnTo>
                    <a:pt x="2" y="83"/>
                  </a:lnTo>
                  <a:lnTo>
                    <a:pt x="1" y="91"/>
                  </a:lnTo>
                  <a:lnTo>
                    <a:pt x="0" y="98"/>
                  </a:lnTo>
                  <a:lnTo>
                    <a:pt x="8" y="494"/>
                  </a:lnTo>
                  <a:lnTo>
                    <a:pt x="9" y="505"/>
                  </a:lnTo>
                  <a:lnTo>
                    <a:pt x="13" y="516"/>
                  </a:lnTo>
                  <a:lnTo>
                    <a:pt x="19" y="527"/>
                  </a:lnTo>
                  <a:lnTo>
                    <a:pt x="27" y="536"/>
                  </a:lnTo>
                  <a:lnTo>
                    <a:pt x="35" y="544"/>
                  </a:lnTo>
                  <a:lnTo>
                    <a:pt x="46" y="551"/>
                  </a:lnTo>
                  <a:lnTo>
                    <a:pt x="56" y="556"/>
                  </a:lnTo>
                  <a:lnTo>
                    <a:pt x="65" y="558"/>
                  </a:lnTo>
                  <a:lnTo>
                    <a:pt x="590" y="600"/>
                  </a:lnTo>
                  <a:lnTo>
                    <a:pt x="610" y="554"/>
                  </a:lnTo>
                  <a:lnTo>
                    <a:pt x="619" y="539"/>
                  </a:lnTo>
                  <a:lnTo>
                    <a:pt x="628" y="524"/>
                  </a:lnTo>
                  <a:lnTo>
                    <a:pt x="638" y="512"/>
                  </a:lnTo>
                  <a:lnTo>
                    <a:pt x="650" y="500"/>
                  </a:lnTo>
                  <a:lnTo>
                    <a:pt x="662" y="490"/>
                  </a:lnTo>
                  <a:lnTo>
                    <a:pt x="674" y="481"/>
                  </a:lnTo>
                  <a:lnTo>
                    <a:pt x="688" y="474"/>
                  </a:lnTo>
                  <a:lnTo>
                    <a:pt x="702" y="467"/>
                  </a:lnTo>
                  <a:lnTo>
                    <a:pt x="717" y="461"/>
                  </a:lnTo>
                  <a:lnTo>
                    <a:pt x="731" y="456"/>
                  </a:lnTo>
                  <a:lnTo>
                    <a:pt x="747" y="453"/>
                  </a:lnTo>
                  <a:lnTo>
                    <a:pt x="761" y="449"/>
                  </a:lnTo>
                  <a:lnTo>
                    <a:pt x="776" y="447"/>
                  </a:lnTo>
                  <a:lnTo>
                    <a:pt x="791" y="445"/>
                  </a:lnTo>
                  <a:lnTo>
                    <a:pt x="806" y="444"/>
                  </a:lnTo>
                  <a:lnTo>
                    <a:pt x="821" y="444"/>
                  </a:lnTo>
                  <a:lnTo>
                    <a:pt x="841" y="442"/>
                  </a:lnTo>
                  <a:lnTo>
                    <a:pt x="863" y="442"/>
                  </a:lnTo>
                  <a:lnTo>
                    <a:pt x="882" y="442"/>
                  </a:lnTo>
                  <a:lnTo>
                    <a:pt x="901" y="442"/>
                  </a:lnTo>
                  <a:lnTo>
                    <a:pt x="919" y="444"/>
                  </a:lnTo>
                  <a:lnTo>
                    <a:pt x="937" y="445"/>
                  </a:lnTo>
                  <a:lnTo>
                    <a:pt x="954" y="447"/>
                  </a:lnTo>
                  <a:lnTo>
                    <a:pt x="970" y="448"/>
                  </a:lnTo>
                  <a:lnTo>
                    <a:pt x="985" y="452"/>
                  </a:lnTo>
                  <a:lnTo>
                    <a:pt x="1000" y="454"/>
                  </a:lnTo>
                  <a:lnTo>
                    <a:pt x="1014" y="459"/>
                  </a:lnTo>
                  <a:lnTo>
                    <a:pt x="1028" y="463"/>
                  </a:lnTo>
                  <a:lnTo>
                    <a:pt x="1040" y="469"/>
                  </a:lnTo>
                  <a:lnTo>
                    <a:pt x="1053" y="475"/>
                  </a:lnTo>
                  <a:lnTo>
                    <a:pt x="1065" y="482"/>
                  </a:lnTo>
                  <a:lnTo>
                    <a:pt x="1077" y="489"/>
                  </a:lnTo>
                  <a:lnTo>
                    <a:pt x="1087" y="497"/>
                  </a:lnTo>
                  <a:lnTo>
                    <a:pt x="1098" y="506"/>
                  </a:lnTo>
                  <a:lnTo>
                    <a:pt x="1108" y="515"/>
                  </a:lnTo>
                  <a:lnTo>
                    <a:pt x="1118" y="527"/>
                  </a:lnTo>
                  <a:lnTo>
                    <a:pt x="1128" y="538"/>
                  </a:lnTo>
                  <a:lnTo>
                    <a:pt x="1137" y="550"/>
                  </a:lnTo>
                  <a:lnTo>
                    <a:pt x="1145" y="564"/>
                  </a:lnTo>
                  <a:lnTo>
                    <a:pt x="1155" y="578"/>
                  </a:lnTo>
                  <a:lnTo>
                    <a:pt x="1162" y="593"/>
                  </a:lnTo>
                  <a:lnTo>
                    <a:pt x="1171" y="609"/>
                  </a:lnTo>
                  <a:lnTo>
                    <a:pt x="1178" y="626"/>
                  </a:lnTo>
                  <a:lnTo>
                    <a:pt x="1186" y="645"/>
                  </a:lnTo>
                  <a:lnTo>
                    <a:pt x="1193" y="664"/>
                  </a:lnTo>
                  <a:lnTo>
                    <a:pt x="1202" y="685"/>
                  </a:lnTo>
                  <a:lnTo>
                    <a:pt x="1208" y="706"/>
                  </a:lnTo>
                  <a:lnTo>
                    <a:pt x="1216" y="729"/>
                  </a:lnTo>
                  <a:close/>
                </a:path>
              </a:pathLst>
            </a:custGeom>
            <a:solidFill>
              <a:srgbClr val="6C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51" name="Freeform 248"/>
            <p:cNvSpPr>
              <a:spLocks/>
            </p:cNvSpPr>
            <p:nvPr/>
          </p:nvSpPr>
          <p:spPr bwMode="auto">
            <a:xfrm>
              <a:off x="1704" y="2504"/>
              <a:ext cx="79" cy="83"/>
            </a:xfrm>
            <a:custGeom>
              <a:avLst/>
              <a:gdLst>
                <a:gd name="T0" fmla="*/ 78 w 315"/>
                <a:gd name="T1" fmla="*/ 15 h 502"/>
                <a:gd name="T2" fmla="*/ 75 w 315"/>
                <a:gd name="T3" fmla="*/ 12 h 502"/>
                <a:gd name="T4" fmla="*/ 72 w 315"/>
                <a:gd name="T5" fmla="*/ 10 h 502"/>
                <a:gd name="T6" fmla="*/ 67 w 315"/>
                <a:gd name="T7" fmla="*/ 7 h 502"/>
                <a:gd name="T8" fmla="*/ 63 w 315"/>
                <a:gd name="T9" fmla="*/ 5 h 502"/>
                <a:gd name="T10" fmla="*/ 58 w 315"/>
                <a:gd name="T11" fmla="*/ 3 h 502"/>
                <a:gd name="T12" fmla="*/ 54 w 315"/>
                <a:gd name="T13" fmla="*/ 1 h 502"/>
                <a:gd name="T14" fmla="*/ 48 w 315"/>
                <a:gd name="T15" fmla="*/ 0 h 502"/>
                <a:gd name="T16" fmla="*/ 44 w 315"/>
                <a:gd name="T17" fmla="*/ 0 h 502"/>
                <a:gd name="T18" fmla="*/ 40 w 315"/>
                <a:gd name="T19" fmla="*/ 0 h 502"/>
                <a:gd name="T20" fmla="*/ 36 w 315"/>
                <a:gd name="T21" fmla="*/ 1 h 502"/>
                <a:gd name="T22" fmla="*/ 32 w 315"/>
                <a:gd name="T23" fmla="*/ 2 h 502"/>
                <a:gd name="T24" fmla="*/ 29 w 315"/>
                <a:gd name="T25" fmla="*/ 3 h 502"/>
                <a:gd name="T26" fmla="*/ 25 w 315"/>
                <a:gd name="T27" fmla="*/ 5 h 502"/>
                <a:gd name="T28" fmla="*/ 23 w 315"/>
                <a:gd name="T29" fmla="*/ 7 h 502"/>
                <a:gd name="T30" fmla="*/ 20 w 315"/>
                <a:gd name="T31" fmla="*/ 10 h 502"/>
                <a:gd name="T32" fmla="*/ 16 w 315"/>
                <a:gd name="T33" fmla="*/ 13 h 502"/>
                <a:gd name="T34" fmla="*/ 12 w 315"/>
                <a:gd name="T35" fmla="*/ 18 h 502"/>
                <a:gd name="T36" fmla="*/ 8 w 315"/>
                <a:gd name="T37" fmla="*/ 23 h 502"/>
                <a:gd name="T38" fmla="*/ 6 w 315"/>
                <a:gd name="T39" fmla="*/ 28 h 502"/>
                <a:gd name="T40" fmla="*/ 4 w 315"/>
                <a:gd name="T41" fmla="*/ 36 h 502"/>
                <a:gd name="T42" fmla="*/ 2 w 315"/>
                <a:gd name="T43" fmla="*/ 47 h 502"/>
                <a:gd name="T44" fmla="*/ 1 w 315"/>
                <a:gd name="T45" fmla="*/ 59 h 502"/>
                <a:gd name="T46" fmla="*/ 0 w 315"/>
                <a:gd name="T47" fmla="*/ 70 h 502"/>
                <a:gd name="T48" fmla="*/ 0 w 315"/>
                <a:gd name="T49" fmla="*/ 78 h 502"/>
                <a:gd name="T50" fmla="*/ 1 w 315"/>
                <a:gd name="T51" fmla="*/ 81 h 502"/>
                <a:gd name="T52" fmla="*/ 3 w 315"/>
                <a:gd name="T53" fmla="*/ 83 h 502"/>
                <a:gd name="T54" fmla="*/ 7 w 315"/>
                <a:gd name="T55" fmla="*/ 83 h 502"/>
                <a:gd name="T56" fmla="*/ 10 w 315"/>
                <a:gd name="T57" fmla="*/ 82 h 502"/>
                <a:gd name="T58" fmla="*/ 14 w 315"/>
                <a:gd name="T59" fmla="*/ 81 h 502"/>
                <a:gd name="T60" fmla="*/ 18 w 315"/>
                <a:gd name="T61" fmla="*/ 81 h 502"/>
                <a:gd name="T62" fmla="*/ 21 w 315"/>
                <a:gd name="T63" fmla="*/ 80 h 502"/>
                <a:gd name="T64" fmla="*/ 25 w 315"/>
                <a:gd name="T65" fmla="*/ 80 h 502"/>
                <a:gd name="T66" fmla="*/ 29 w 315"/>
                <a:gd name="T67" fmla="*/ 79 h 502"/>
                <a:gd name="T68" fmla="*/ 30 w 315"/>
                <a:gd name="T69" fmla="*/ 74 h 502"/>
                <a:gd name="T70" fmla="*/ 30 w 315"/>
                <a:gd name="T71" fmla="*/ 63 h 502"/>
                <a:gd name="T72" fmla="*/ 31 w 315"/>
                <a:gd name="T73" fmla="*/ 53 h 502"/>
                <a:gd name="T74" fmla="*/ 34 w 315"/>
                <a:gd name="T75" fmla="*/ 42 h 502"/>
                <a:gd name="T76" fmla="*/ 36 w 315"/>
                <a:gd name="T77" fmla="*/ 35 h 502"/>
                <a:gd name="T78" fmla="*/ 39 w 315"/>
                <a:gd name="T79" fmla="*/ 31 h 502"/>
                <a:gd name="T80" fmla="*/ 42 w 315"/>
                <a:gd name="T81" fmla="*/ 27 h 502"/>
                <a:gd name="T82" fmla="*/ 47 w 315"/>
                <a:gd name="T83" fmla="*/ 23 h 502"/>
                <a:gd name="T84" fmla="*/ 50 w 315"/>
                <a:gd name="T85" fmla="*/ 21 h 502"/>
                <a:gd name="T86" fmla="*/ 53 w 315"/>
                <a:gd name="T87" fmla="*/ 19 h 502"/>
                <a:gd name="T88" fmla="*/ 56 w 315"/>
                <a:gd name="T89" fmla="*/ 18 h 502"/>
                <a:gd name="T90" fmla="*/ 59 w 315"/>
                <a:gd name="T91" fmla="*/ 18 h 502"/>
                <a:gd name="T92" fmla="*/ 63 w 315"/>
                <a:gd name="T93" fmla="*/ 17 h 502"/>
                <a:gd name="T94" fmla="*/ 68 w 315"/>
                <a:gd name="T95" fmla="*/ 17 h 502"/>
                <a:gd name="T96" fmla="*/ 72 w 315"/>
                <a:gd name="T97" fmla="*/ 17 h 502"/>
                <a:gd name="T98" fmla="*/ 77 w 315"/>
                <a:gd name="T99" fmla="*/ 17 h 502"/>
                <a:gd name="T100" fmla="*/ 79 w 315"/>
                <a:gd name="T101" fmla="*/ 17 h 5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15"/>
                <a:gd name="T154" fmla="*/ 0 h 502"/>
                <a:gd name="T155" fmla="*/ 315 w 315"/>
                <a:gd name="T156" fmla="*/ 502 h 5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15" h="502">
                  <a:moveTo>
                    <a:pt x="315" y="103"/>
                  </a:moveTo>
                  <a:lnTo>
                    <a:pt x="311" y="93"/>
                  </a:lnTo>
                  <a:lnTo>
                    <a:pt x="306" y="84"/>
                  </a:lnTo>
                  <a:lnTo>
                    <a:pt x="300" y="75"/>
                  </a:lnTo>
                  <a:lnTo>
                    <a:pt x="293" y="66"/>
                  </a:lnTo>
                  <a:lnTo>
                    <a:pt x="286" y="58"/>
                  </a:lnTo>
                  <a:lnTo>
                    <a:pt x="278" y="49"/>
                  </a:lnTo>
                  <a:lnTo>
                    <a:pt x="269" y="43"/>
                  </a:lnTo>
                  <a:lnTo>
                    <a:pt x="261" y="34"/>
                  </a:lnTo>
                  <a:lnTo>
                    <a:pt x="252" y="29"/>
                  </a:lnTo>
                  <a:lnTo>
                    <a:pt x="243" y="23"/>
                  </a:lnTo>
                  <a:lnTo>
                    <a:pt x="233" y="17"/>
                  </a:lnTo>
                  <a:lnTo>
                    <a:pt x="223" y="13"/>
                  </a:lnTo>
                  <a:lnTo>
                    <a:pt x="214" y="8"/>
                  </a:lnTo>
                  <a:lnTo>
                    <a:pt x="204" y="4"/>
                  </a:lnTo>
                  <a:lnTo>
                    <a:pt x="193" y="2"/>
                  </a:lnTo>
                  <a:lnTo>
                    <a:pt x="184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0"/>
                  </a:lnTo>
                  <a:lnTo>
                    <a:pt x="153" y="2"/>
                  </a:lnTo>
                  <a:lnTo>
                    <a:pt x="145" y="4"/>
                  </a:lnTo>
                  <a:lnTo>
                    <a:pt x="137" y="8"/>
                  </a:lnTo>
                  <a:lnTo>
                    <a:pt x="129" y="13"/>
                  </a:lnTo>
                  <a:lnTo>
                    <a:pt x="122" y="16"/>
                  </a:lnTo>
                  <a:lnTo>
                    <a:pt x="115" y="21"/>
                  </a:lnTo>
                  <a:lnTo>
                    <a:pt x="108" y="26"/>
                  </a:lnTo>
                  <a:lnTo>
                    <a:pt x="101" y="32"/>
                  </a:lnTo>
                  <a:lnTo>
                    <a:pt x="96" y="38"/>
                  </a:lnTo>
                  <a:lnTo>
                    <a:pt x="90" y="45"/>
                  </a:lnTo>
                  <a:lnTo>
                    <a:pt x="84" y="52"/>
                  </a:lnTo>
                  <a:lnTo>
                    <a:pt x="79" y="59"/>
                  </a:lnTo>
                  <a:lnTo>
                    <a:pt x="73" y="66"/>
                  </a:lnTo>
                  <a:lnTo>
                    <a:pt x="65" y="80"/>
                  </a:lnTo>
                  <a:lnTo>
                    <a:pt x="56" y="95"/>
                  </a:lnTo>
                  <a:lnTo>
                    <a:pt x="49" y="108"/>
                  </a:lnTo>
                  <a:lnTo>
                    <a:pt x="40" y="123"/>
                  </a:lnTo>
                  <a:lnTo>
                    <a:pt x="33" y="138"/>
                  </a:lnTo>
                  <a:lnTo>
                    <a:pt x="26" y="155"/>
                  </a:lnTo>
                  <a:lnTo>
                    <a:pt x="22" y="170"/>
                  </a:lnTo>
                  <a:lnTo>
                    <a:pt x="18" y="186"/>
                  </a:lnTo>
                  <a:lnTo>
                    <a:pt x="14" y="219"/>
                  </a:lnTo>
                  <a:lnTo>
                    <a:pt x="9" y="253"/>
                  </a:lnTo>
                  <a:lnTo>
                    <a:pt x="7" y="287"/>
                  </a:lnTo>
                  <a:lnTo>
                    <a:pt x="5" y="321"/>
                  </a:lnTo>
                  <a:lnTo>
                    <a:pt x="4" y="354"/>
                  </a:lnTo>
                  <a:lnTo>
                    <a:pt x="2" y="389"/>
                  </a:lnTo>
                  <a:lnTo>
                    <a:pt x="1" y="424"/>
                  </a:lnTo>
                  <a:lnTo>
                    <a:pt x="0" y="457"/>
                  </a:lnTo>
                  <a:lnTo>
                    <a:pt x="0" y="469"/>
                  </a:lnTo>
                  <a:lnTo>
                    <a:pt x="2" y="479"/>
                  </a:lnTo>
                  <a:lnTo>
                    <a:pt x="4" y="491"/>
                  </a:lnTo>
                  <a:lnTo>
                    <a:pt x="5" y="502"/>
                  </a:lnTo>
                  <a:lnTo>
                    <a:pt x="12" y="501"/>
                  </a:lnTo>
                  <a:lnTo>
                    <a:pt x="19" y="499"/>
                  </a:lnTo>
                  <a:lnTo>
                    <a:pt x="26" y="499"/>
                  </a:lnTo>
                  <a:lnTo>
                    <a:pt x="34" y="497"/>
                  </a:lnTo>
                  <a:lnTo>
                    <a:pt x="41" y="495"/>
                  </a:lnTo>
                  <a:lnTo>
                    <a:pt x="49" y="494"/>
                  </a:lnTo>
                  <a:lnTo>
                    <a:pt x="56" y="492"/>
                  </a:lnTo>
                  <a:lnTo>
                    <a:pt x="63" y="491"/>
                  </a:lnTo>
                  <a:lnTo>
                    <a:pt x="70" y="490"/>
                  </a:lnTo>
                  <a:lnTo>
                    <a:pt x="78" y="488"/>
                  </a:lnTo>
                  <a:lnTo>
                    <a:pt x="85" y="486"/>
                  </a:lnTo>
                  <a:lnTo>
                    <a:pt x="93" y="485"/>
                  </a:lnTo>
                  <a:lnTo>
                    <a:pt x="99" y="484"/>
                  </a:lnTo>
                  <a:lnTo>
                    <a:pt x="107" y="482"/>
                  </a:lnTo>
                  <a:lnTo>
                    <a:pt x="114" y="480"/>
                  </a:lnTo>
                  <a:lnTo>
                    <a:pt x="121" y="479"/>
                  </a:lnTo>
                  <a:lnTo>
                    <a:pt x="118" y="446"/>
                  </a:lnTo>
                  <a:lnTo>
                    <a:pt x="117" y="415"/>
                  </a:lnTo>
                  <a:lnTo>
                    <a:pt x="118" y="382"/>
                  </a:lnTo>
                  <a:lnTo>
                    <a:pt x="121" y="351"/>
                  </a:lnTo>
                  <a:lnTo>
                    <a:pt x="125" y="320"/>
                  </a:lnTo>
                  <a:lnTo>
                    <a:pt x="129" y="289"/>
                  </a:lnTo>
                  <a:lnTo>
                    <a:pt x="134" y="257"/>
                  </a:lnTo>
                  <a:lnTo>
                    <a:pt x="140" y="225"/>
                  </a:lnTo>
                  <a:lnTo>
                    <a:pt x="143" y="211"/>
                  </a:lnTo>
                  <a:lnTo>
                    <a:pt x="148" y="199"/>
                  </a:lnTo>
                  <a:lnTo>
                    <a:pt x="154" y="186"/>
                  </a:lnTo>
                  <a:lnTo>
                    <a:pt x="161" y="173"/>
                  </a:lnTo>
                  <a:lnTo>
                    <a:pt x="169" y="162"/>
                  </a:lnTo>
                  <a:lnTo>
                    <a:pt x="176" y="150"/>
                  </a:lnTo>
                  <a:lnTo>
                    <a:pt x="186" y="140"/>
                  </a:lnTo>
                  <a:lnTo>
                    <a:pt x="193" y="129"/>
                  </a:lnTo>
                  <a:lnTo>
                    <a:pt x="199" y="125"/>
                  </a:lnTo>
                  <a:lnTo>
                    <a:pt x="204" y="120"/>
                  </a:lnTo>
                  <a:lnTo>
                    <a:pt x="210" y="115"/>
                  </a:lnTo>
                  <a:lnTo>
                    <a:pt x="217" y="113"/>
                  </a:lnTo>
                  <a:lnTo>
                    <a:pt x="223" y="111"/>
                  </a:lnTo>
                  <a:lnTo>
                    <a:pt x="231" y="108"/>
                  </a:lnTo>
                  <a:lnTo>
                    <a:pt x="237" y="107"/>
                  </a:lnTo>
                  <a:lnTo>
                    <a:pt x="245" y="106"/>
                  </a:lnTo>
                  <a:lnTo>
                    <a:pt x="252" y="105"/>
                  </a:lnTo>
                  <a:lnTo>
                    <a:pt x="261" y="104"/>
                  </a:lnTo>
                  <a:lnTo>
                    <a:pt x="270" y="103"/>
                  </a:lnTo>
                  <a:lnTo>
                    <a:pt x="280" y="103"/>
                  </a:lnTo>
                  <a:lnTo>
                    <a:pt x="289" y="103"/>
                  </a:lnTo>
                  <a:lnTo>
                    <a:pt x="298" y="103"/>
                  </a:lnTo>
                  <a:lnTo>
                    <a:pt x="307" y="103"/>
                  </a:lnTo>
                  <a:lnTo>
                    <a:pt x="315" y="103"/>
                  </a:lnTo>
                  <a:close/>
                </a:path>
              </a:pathLst>
            </a:custGeom>
            <a:solidFill>
              <a:srgbClr val="55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52" name="Freeform 249"/>
            <p:cNvSpPr>
              <a:spLocks/>
            </p:cNvSpPr>
            <p:nvPr/>
          </p:nvSpPr>
          <p:spPr bwMode="auto">
            <a:xfrm>
              <a:off x="1865" y="2420"/>
              <a:ext cx="156" cy="123"/>
            </a:xfrm>
            <a:custGeom>
              <a:avLst/>
              <a:gdLst>
                <a:gd name="T0" fmla="*/ 0 w 624"/>
                <a:gd name="T1" fmla="*/ 19 h 737"/>
                <a:gd name="T2" fmla="*/ 0 w 624"/>
                <a:gd name="T3" fmla="*/ 14 h 737"/>
                <a:gd name="T4" fmla="*/ 1 w 624"/>
                <a:gd name="T5" fmla="*/ 10 h 737"/>
                <a:gd name="T6" fmla="*/ 3 w 624"/>
                <a:gd name="T7" fmla="*/ 6 h 737"/>
                <a:gd name="T8" fmla="*/ 7 w 624"/>
                <a:gd name="T9" fmla="*/ 4 h 737"/>
                <a:gd name="T10" fmla="*/ 11 w 624"/>
                <a:gd name="T11" fmla="*/ 3 h 737"/>
                <a:gd name="T12" fmla="*/ 16 w 624"/>
                <a:gd name="T13" fmla="*/ 2 h 737"/>
                <a:gd name="T14" fmla="*/ 20 w 624"/>
                <a:gd name="T15" fmla="*/ 2 h 737"/>
                <a:gd name="T16" fmla="*/ 25 w 624"/>
                <a:gd name="T17" fmla="*/ 1 h 737"/>
                <a:gd name="T18" fmla="*/ 30 w 624"/>
                <a:gd name="T19" fmla="*/ 1 h 737"/>
                <a:gd name="T20" fmla="*/ 35 w 624"/>
                <a:gd name="T21" fmla="*/ 1 h 737"/>
                <a:gd name="T22" fmla="*/ 39 w 624"/>
                <a:gd name="T23" fmla="*/ 0 h 737"/>
                <a:gd name="T24" fmla="*/ 44 w 624"/>
                <a:gd name="T25" fmla="*/ 0 h 737"/>
                <a:gd name="T26" fmla="*/ 49 w 624"/>
                <a:gd name="T27" fmla="*/ 0 h 737"/>
                <a:gd name="T28" fmla="*/ 54 w 624"/>
                <a:gd name="T29" fmla="*/ 0 h 737"/>
                <a:gd name="T30" fmla="*/ 58 w 624"/>
                <a:gd name="T31" fmla="*/ 0 h 737"/>
                <a:gd name="T32" fmla="*/ 63 w 624"/>
                <a:gd name="T33" fmla="*/ 0 h 737"/>
                <a:gd name="T34" fmla="*/ 68 w 624"/>
                <a:gd name="T35" fmla="*/ 0 h 737"/>
                <a:gd name="T36" fmla="*/ 73 w 624"/>
                <a:gd name="T37" fmla="*/ 0 h 737"/>
                <a:gd name="T38" fmla="*/ 77 w 624"/>
                <a:gd name="T39" fmla="*/ 0 h 737"/>
                <a:gd name="T40" fmla="*/ 81 w 624"/>
                <a:gd name="T41" fmla="*/ 0 h 737"/>
                <a:gd name="T42" fmla="*/ 90 w 624"/>
                <a:gd name="T43" fmla="*/ 0 h 737"/>
                <a:gd name="T44" fmla="*/ 98 w 624"/>
                <a:gd name="T45" fmla="*/ 0 h 737"/>
                <a:gd name="T46" fmla="*/ 107 w 624"/>
                <a:gd name="T47" fmla="*/ 1 h 737"/>
                <a:gd name="T48" fmla="*/ 115 w 624"/>
                <a:gd name="T49" fmla="*/ 1 h 737"/>
                <a:gd name="T50" fmla="*/ 123 w 624"/>
                <a:gd name="T51" fmla="*/ 2 h 737"/>
                <a:gd name="T52" fmla="*/ 131 w 624"/>
                <a:gd name="T53" fmla="*/ 2 h 737"/>
                <a:gd name="T54" fmla="*/ 139 w 624"/>
                <a:gd name="T55" fmla="*/ 4 h 737"/>
                <a:gd name="T56" fmla="*/ 147 w 624"/>
                <a:gd name="T57" fmla="*/ 5 h 737"/>
                <a:gd name="T58" fmla="*/ 151 w 624"/>
                <a:gd name="T59" fmla="*/ 7 h 737"/>
                <a:gd name="T60" fmla="*/ 154 w 624"/>
                <a:gd name="T61" fmla="*/ 10 h 737"/>
                <a:gd name="T62" fmla="*/ 156 w 624"/>
                <a:gd name="T63" fmla="*/ 14 h 737"/>
                <a:gd name="T64" fmla="*/ 156 w 624"/>
                <a:gd name="T65" fmla="*/ 18 h 737"/>
                <a:gd name="T66" fmla="*/ 16 w 624"/>
                <a:gd name="T67" fmla="*/ 123 h 737"/>
                <a:gd name="T68" fmla="*/ 0 w 624"/>
                <a:gd name="T69" fmla="*/ 121 h 73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24"/>
                <a:gd name="T106" fmla="*/ 0 h 737"/>
                <a:gd name="T107" fmla="*/ 624 w 624"/>
                <a:gd name="T108" fmla="*/ 737 h 73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24" h="737">
                  <a:moveTo>
                    <a:pt x="0" y="724"/>
                  </a:moveTo>
                  <a:lnTo>
                    <a:pt x="0" y="112"/>
                  </a:lnTo>
                  <a:lnTo>
                    <a:pt x="0" y="99"/>
                  </a:lnTo>
                  <a:lnTo>
                    <a:pt x="1" y="86"/>
                  </a:lnTo>
                  <a:lnTo>
                    <a:pt x="2" y="74"/>
                  </a:lnTo>
                  <a:lnTo>
                    <a:pt x="4" y="60"/>
                  </a:lnTo>
                  <a:lnTo>
                    <a:pt x="8" y="48"/>
                  </a:lnTo>
                  <a:lnTo>
                    <a:pt x="13" y="38"/>
                  </a:lnTo>
                  <a:lnTo>
                    <a:pt x="19" y="30"/>
                  </a:lnTo>
                  <a:lnTo>
                    <a:pt x="29" y="24"/>
                  </a:lnTo>
                  <a:lnTo>
                    <a:pt x="37" y="22"/>
                  </a:lnTo>
                  <a:lnTo>
                    <a:pt x="46" y="19"/>
                  </a:lnTo>
                  <a:lnTo>
                    <a:pt x="54" y="17"/>
                  </a:lnTo>
                  <a:lnTo>
                    <a:pt x="64" y="14"/>
                  </a:lnTo>
                  <a:lnTo>
                    <a:pt x="73" y="12"/>
                  </a:lnTo>
                  <a:lnTo>
                    <a:pt x="82" y="10"/>
                  </a:lnTo>
                  <a:lnTo>
                    <a:pt x="91" y="9"/>
                  </a:lnTo>
                  <a:lnTo>
                    <a:pt x="99" y="8"/>
                  </a:lnTo>
                  <a:lnTo>
                    <a:pt x="109" y="5"/>
                  </a:lnTo>
                  <a:lnTo>
                    <a:pt x="119" y="4"/>
                  </a:lnTo>
                  <a:lnTo>
                    <a:pt x="127" y="3"/>
                  </a:lnTo>
                  <a:lnTo>
                    <a:pt x="138" y="3"/>
                  </a:lnTo>
                  <a:lnTo>
                    <a:pt x="148" y="2"/>
                  </a:lnTo>
                  <a:lnTo>
                    <a:pt x="157" y="2"/>
                  </a:lnTo>
                  <a:lnTo>
                    <a:pt x="167" y="1"/>
                  </a:lnTo>
                  <a:lnTo>
                    <a:pt x="176" y="0"/>
                  </a:lnTo>
                  <a:lnTo>
                    <a:pt x="186" y="0"/>
                  </a:lnTo>
                  <a:lnTo>
                    <a:pt x="195" y="0"/>
                  </a:lnTo>
                  <a:lnTo>
                    <a:pt x="205" y="0"/>
                  </a:lnTo>
                  <a:lnTo>
                    <a:pt x="215" y="0"/>
                  </a:lnTo>
                  <a:lnTo>
                    <a:pt x="224" y="0"/>
                  </a:lnTo>
                  <a:lnTo>
                    <a:pt x="233" y="0"/>
                  </a:lnTo>
                  <a:lnTo>
                    <a:pt x="243" y="0"/>
                  </a:lnTo>
                  <a:lnTo>
                    <a:pt x="252" y="0"/>
                  </a:lnTo>
                  <a:lnTo>
                    <a:pt x="262" y="0"/>
                  </a:lnTo>
                  <a:lnTo>
                    <a:pt x="272" y="0"/>
                  </a:lnTo>
                  <a:lnTo>
                    <a:pt x="281" y="0"/>
                  </a:lnTo>
                  <a:lnTo>
                    <a:pt x="291" y="1"/>
                  </a:lnTo>
                  <a:lnTo>
                    <a:pt x="300" y="1"/>
                  </a:lnTo>
                  <a:lnTo>
                    <a:pt x="309" y="1"/>
                  </a:lnTo>
                  <a:lnTo>
                    <a:pt x="318" y="2"/>
                  </a:lnTo>
                  <a:lnTo>
                    <a:pt x="326" y="2"/>
                  </a:lnTo>
                  <a:lnTo>
                    <a:pt x="344" y="2"/>
                  </a:lnTo>
                  <a:lnTo>
                    <a:pt x="362" y="2"/>
                  </a:lnTo>
                  <a:lnTo>
                    <a:pt x="378" y="2"/>
                  </a:lnTo>
                  <a:lnTo>
                    <a:pt x="394" y="2"/>
                  </a:lnTo>
                  <a:lnTo>
                    <a:pt x="410" y="2"/>
                  </a:lnTo>
                  <a:lnTo>
                    <a:pt x="427" y="3"/>
                  </a:lnTo>
                  <a:lnTo>
                    <a:pt x="443" y="4"/>
                  </a:lnTo>
                  <a:lnTo>
                    <a:pt x="459" y="5"/>
                  </a:lnTo>
                  <a:lnTo>
                    <a:pt x="475" y="7"/>
                  </a:lnTo>
                  <a:lnTo>
                    <a:pt x="491" y="9"/>
                  </a:lnTo>
                  <a:lnTo>
                    <a:pt x="507" y="11"/>
                  </a:lnTo>
                  <a:lnTo>
                    <a:pt x="523" y="14"/>
                  </a:lnTo>
                  <a:lnTo>
                    <a:pt x="539" y="18"/>
                  </a:lnTo>
                  <a:lnTo>
                    <a:pt x="555" y="22"/>
                  </a:lnTo>
                  <a:lnTo>
                    <a:pt x="571" y="26"/>
                  </a:lnTo>
                  <a:lnTo>
                    <a:pt x="588" y="32"/>
                  </a:lnTo>
                  <a:lnTo>
                    <a:pt x="596" y="37"/>
                  </a:lnTo>
                  <a:lnTo>
                    <a:pt x="605" y="44"/>
                  </a:lnTo>
                  <a:lnTo>
                    <a:pt x="610" y="53"/>
                  </a:lnTo>
                  <a:lnTo>
                    <a:pt x="615" y="62"/>
                  </a:lnTo>
                  <a:lnTo>
                    <a:pt x="619" y="74"/>
                  </a:lnTo>
                  <a:lnTo>
                    <a:pt x="622" y="85"/>
                  </a:lnTo>
                  <a:lnTo>
                    <a:pt x="624" y="97"/>
                  </a:lnTo>
                  <a:lnTo>
                    <a:pt x="624" y="107"/>
                  </a:lnTo>
                  <a:lnTo>
                    <a:pt x="613" y="693"/>
                  </a:lnTo>
                  <a:lnTo>
                    <a:pt x="64" y="737"/>
                  </a:lnTo>
                  <a:lnTo>
                    <a:pt x="0" y="724"/>
                  </a:lnTo>
                  <a:close/>
                </a:path>
              </a:pathLst>
            </a:custGeom>
            <a:solidFill>
              <a:srgbClr val="AC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53" name="Freeform 250"/>
            <p:cNvSpPr>
              <a:spLocks/>
            </p:cNvSpPr>
            <p:nvPr/>
          </p:nvSpPr>
          <p:spPr bwMode="auto">
            <a:xfrm>
              <a:off x="1881" y="2421"/>
              <a:ext cx="140" cy="122"/>
            </a:xfrm>
            <a:custGeom>
              <a:avLst/>
              <a:gdLst>
                <a:gd name="T0" fmla="*/ 0 w 560"/>
                <a:gd name="T1" fmla="*/ 122 h 733"/>
                <a:gd name="T2" fmla="*/ 0 w 560"/>
                <a:gd name="T3" fmla="*/ 17 h 733"/>
                <a:gd name="T4" fmla="*/ 0 w 560"/>
                <a:gd name="T5" fmla="*/ 15 h 733"/>
                <a:gd name="T6" fmla="*/ 0 w 560"/>
                <a:gd name="T7" fmla="*/ 13 h 733"/>
                <a:gd name="T8" fmla="*/ 0 w 560"/>
                <a:gd name="T9" fmla="*/ 12 h 733"/>
                <a:gd name="T10" fmla="*/ 1 w 560"/>
                <a:gd name="T11" fmla="*/ 10 h 733"/>
                <a:gd name="T12" fmla="*/ 2 w 560"/>
                <a:gd name="T13" fmla="*/ 9 h 733"/>
                <a:gd name="T14" fmla="*/ 3 w 560"/>
                <a:gd name="T15" fmla="*/ 8 h 733"/>
                <a:gd name="T16" fmla="*/ 5 w 560"/>
                <a:gd name="T17" fmla="*/ 7 h 733"/>
                <a:gd name="T18" fmla="*/ 7 w 560"/>
                <a:gd name="T19" fmla="*/ 6 h 733"/>
                <a:gd name="T20" fmla="*/ 11 w 560"/>
                <a:gd name="T21" fmla="*/ 5 h 733"/>
                <a:gd name="T22" fmla="*/ 15 w 560"/>
                <a:gd name="T23" fmla="*/ 4 h 733"/>
                <a:gd name="T24" fmla="*/ 19 w 560"/>
                <a:gd name="T25" fmla="*/ 3 h 733"/>
                <a:gd name="T26" fmla="*/ 22 w 560"/>
                <a:gd name="T27" fmla="*/ 3 h 733"/>
                <a:gd name="T28" fmla="*/ 26 w 560"/>
                <a:gd name="T29" fmla="*/ 2 h 733"/>
                <a:gd name="T30" fmla="*/ 29 w 560"/>
                <a:gd name="T31" fmla="*/ 2 h 733"/>
                <a:gd name="T32" fmla="*/ 33 w 560"/>
                <a:gd name="T33" fmla="*/ 1 h 733"/>
                <a:gd name="T34" fmla="*/ 36 w 560"/>
                <a:gd name="T35" fmla="*/ 1 h 733"/>
                <a:gd name="T36" fmla="*/ 39 w 560"/>
                <a:gd name="T37" fmla="*/ 0 h 733"/>
                <a:gd name="T38" fmla="*/ 42 w 560"/>
                <a:gd name="T39" fmla="*/ 0 h 733"/>
                <a:gd name="T40" fmla="*/ 46 w 560"/>
                <a:gd name="T41" fmla="*/ 0 h 733"/>
                <a:gd name="T42" fmla="*/ 49 w 560"/>
                <a:gd name="T43" fmla="*/ 0 h 733"/>
                <a:gd name="T44" fmla="*/ 53 w 560"/>
                <a:gd name="T45" fmla="*/ 0 h 733"/>
                <a:gd name="T46" fmla="*/ 57 w 560"/>
                <a:gd name="T47" fmla="*/ 0 h 733"/>
                <a:gd name="T48" fmla="*/ 61 w 560"/>
                <a:gd name="T49" fmla="*/ 0 h 733"/>
                <a:gd name="T50" fmla="*/ 66 w 560"/>
                <a:gd name="T51" fmla="*/ 0 h 733"/>
                <a:gd name="T52" fmla="*/ 70 w 560"/>
                <a:gd name="T53" fmla="*/ 0 h 733"/>
                <a:gd name="T54" fmla="*/ 74 w 560"/>
                <a:gd name="T55" fmla="*/ 0 h 733"/>
                <a:gd name="T56" fmla="*/ 78 w 560"/>
                <a:gd name="T57" fmla="*/ 0 h 733"/>
                <a:gd name="T58" fmla="*/ 82 w 560"/>
                <a:gd name="T59" fmla="*/ 0 h 733"/>
                <a:gd name="T60" fmla="*/ 86 w 560"/>
                <a:gd name="T61" fmla="*/ 0 h 733"/>
                <a:gd name="T62" fmla="*/ 91 w 560"/>
                <a:gd name="T63" fmla="*/ 0 h 733"/>
                <a:gd name="T64" fmla="*/ 95 w 560"/>
                <a:gd name="T65" fmla="*/ 0 h 733"/>
                <a:gd name="T66" fmla="*/ 99 w 560"/>
                <a:gd name="T67" fmla="*/ 0 h 733"/>
                <a:gd name="T68" fmla="*/ 103 w 560"/>
                <a:gd name="T69" fmla="*/ 1 h 733"/>
                <a:gd name="T70" fmla="*/ 107 w 560"/>
                <a:gd name="T71" fmla="*/ 1 h 733"/>
                <a:gd name="T72" fmla="*/ 111 w 560"/>
                <a:gd name="T73" fmla="*/ 1 h 733"/>
                <a:gd name="T74" fmla="*/ 115 w 560"/>
                <a:gd name="T75" fmla="*/ 2 h 733"/>
                <a:gd name="T76" fmla="*/ 119 w 560"/>
                <a:gd name="T77" fmla="*/ 3 h 733"/>
                <a:gd name="T78" fmla="*/ 123 w 560"/>
                <a:gd name="T79" fmla="*/ 3 h 733"/>
                <a:gd name="T80" fmla="*/ 127 w 560"/>
                <a:gd name="T81" fmla="*/ 4 h 733"/>
                <a:gd name="T82" fmla="*/ 131 w 560"/>
                <a:gd name="T83" fmla="*/ 5 h 733"/>
                <a:gd name="T84" fmla="*/ 133 w 560"/>
                <a:gd name="T85" fmla="*/ 6 h 733"/>
                <a:gd name="T86" fmla="*/ 135 w 560"/>
                <a:gd name="T87" fmla="*/ 7 h 733"/>
                <a:gd name="T88" fmla="*/ 137 w 560"/>
                <a:gd name="T89" fmla="*/ 8 h 733"/>
                <a:gd name="T90" fmla="*/ 138 w 560"/>
                <a:gd name="T91" fmla="*/ 10 h 733"/>
                <a:gd name="T92" fmla="*/ 139 w 560"/>
                <a:gd name="T93" fmla="*/ 12 h 733"/>
                <a:gd name="T94" fmla="*/ 140 w 560"/>
                <a:gd name="T95" fmla="*/ 14 h 733"/>
                <a:gd name="T96" fmla="*/ 140 w 560"/>
                <a:gd name="T97" fmla="*/ 16 h 733"/>
                <a:gd name="T98" fmla="*/ 140 w 560"/>
                <a:gd name="T99" fmla="*/ 17 h 733"/>
                <a:gd name="T100" fmla="*/ 137 w 560"/>
                <a:gd name="T101" fmla="*/ 115 h 733"/>
                <a:gd name="T102" fmla="*/ 0 w 560"/>
                <a:gd name="T103" fmla="*/ 122 h 733"/>
                <a:gd name="T104" fmla="*/ 0 w 560"/>
                <a:gd name="T105" fmla="*/ 122 h 733"/>
                <a:gd name="T106" fmla="*/ 0 w 560"/>
                <a:gd name="T107" fmla="*/ 122 h 7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0"/>
                <a:gd name="T163" fmla="*/ 0 h 733"/>
                <a:gd name="T164" fmla="*/ 560 w 560"/>
                <a:gd name="T165" fmla="*/ 733 h 7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0" h="733">
                  <a:moveTo>
                    <a:pt x="0" y="732"/>
                  </a:moveTo>
                  <a:lnTo>
                    <a:pt x="0" y="103"/>
                  </a:lnTo>
                  <a:lnTo>
                    <a:pt x="0" y="91"/>
                  </a:lnTo>
                  <a:lnTo>
                    <a:pt x="0" y="81"/>
                  </a:lnTo>
                  <a:lnTo>
                    <a:pt x="1" y="70"/>
                  </a:lnTo>
                  <a:lnTo>
                    <a:pt x="3" y="61"/>
                  </a:lnTo>
                  <a:lnTo>
                    <a:pt x="8" y="53"/>
                  </a:lnTo>
                  <a:lnTo>
                    <a:pt x="12" y="46"/>
                  </a:lnTo>
                  <a:lnTo>
                    <a:pt x="19" y="40"/>
                  </a:lnTo>
                  <a:lnTo>
                    <a:pt x="28" y="36"/>
                  </a:lnTo>
                  <a:lnTo>
                    <a:pt x="44" y="30"/>
                  </a:lnTo>
                  <a:lnTo>
                    <a:pt x="60" y="24"/>
                  </a:lnTo>
                  <a:lnTo>
                    <a:pt x="75" y="20"/>
                  </a:lnTo>
                  <a:lnTo>
                    <a:pt x="90" y="16"/>
                  </a:lnTo>
                  <a:lnTo>
                    <a:pt x="103" y="13"/>
                  </a:lnTo>
                  <a:lnTo>
                    <a:pt x="117" y="10"/>
                  </a:lnTo>
                  <a:lnTo>
                    <a:pt x="131" y="7"/>
                  </a:lnTo>
                  <a:lnTo>
                    <a:pt x="143" y="5"/>
                  </a:lnTo>
                  <a:lnTo>
                    <a:pt x="156" y="3"/>
                  </a:lnTo>
                  <a:lnTo>
                    <a:pt x="170" y="2"/>
                  </a:lnTo>
                  <a:lnTo>
                    <a:pt x="184" y="1"/>
                  </a:lnTo>
                  <a:lnTo>
                    <a:pt x="198" y="0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6" y="0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98" y="0"/>
                  </a:lnTo>
                  <a:lnTo>
                    <a:pt x="314" y="0"/>
                  </a:lnTo>
                  <a:lnTo>
                    <a:pt x="330" y="0"/>
                  </a:lnTo>
                  <a:lnTo>
                    <a:pt x="346" y="0"/>
                  </a:lnTo>
                  <a:lnTo>
                    <a:pt x="363" y="1"/>
                  </a:lnTo>
                  <a:lnTo>
                    <a:pt x="379" y="2"/>
                  </a:lnTo>
                  <a:lnTo>
                    <a:pt x="395" y="3"/>
                  </a:lnTo>
                  <a:lnTo>
                    <a:pt x="411" y="5"/>
                  </a:lnTo>
                  <a:lnTo>
                    <a:pt x="427" y="7"/>
                  </a:lnTo>
                  <a:lnTo>
                    <a:pt x="443" y="9"/>
                  </a:lnTo>
                  <a:lnTo>
                    <a:pt x="459" y="12"/>
                  </a:lnTo>
                  <a:lnTo>
                    <a:pt x="475" y="16"/>
                  </a:lnTo>
                  <a:lnTo>
                    <a:pt x="491" y="20"/>
                  </a:lnTo>
                  <a:lnTo>
                    <a:pt x="507" y="24"/>
                  </a:lnTo>
                  <a:lnTo>
                    <a:pt x="524" y="30"/>
                  </a:lnTo>
                  <a:lnTo>
                    <a:pt x="532" y="35"/>
                  </a:lnTo>
                  <a:lnTo>
                    <a:pt x="541" y="42"/>
                  </a:lnTo>
                  <a:lnTo>
                    <a:pt x="546" y="51"/>
                  </a:lnTo>
                  <a:lnTo>
                    <a:pt x="551" y="60"/>
                  </a:lnTo>
                  <a:lnTo>
                    <a:pt x="555" y="72"/>
                  </a:lnTo>
                  <a:lnTo>
                    <a:pt x="558" y="83"/>
                  </a:lnTo>
                  <a:lnTo>
                    <a:pt x="560" y="95"/>
                  </a:lnTo>
                  <a:lnTo>
                    <a:pt x="560" y="105"/>
                  </a:lnTo>
                  <a:lnTo>
                    <a:pt x="549" y="691"/>
                  </a:lnTo>
                  <a:lnTo>
                    <a:pt x="0" y="733"/>
                  </a:lnTo>
                  <a:lnTo>
                    <a:pt x="0" y="732"/>
                  </a:lnTo>
                  <a:close/>
                </a:path>
              </a:pathLst>
            </a:custGeom>
            <a:solidFill>
              <a:srgbClr val="5F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54" name="Freeform 251"/>
            <p:cNvSpPr>
              <a:spLocks/>
            </p:cNvSpPr>
            <p:nvPr/>
          </p:nvSpPr>
          <p:spPr bwMode="auto">
            <a:xfrm>
              <a:off x="1798" y="2536"/>
              <a:ext cx="295" cy="54"/>
            </a:xfrm>
            <a:custGeom>
              <a:avLst/>
              <a:gdLst>
                <a:gd name="T0" fmla="*/ 289 w 1182"/>
                <a:gd name="T1" fmla="*/ 0 h 328"/>
                <a:gd name="T2" fmla="*/ 292 w 1182"/>
                <a:gd name="T3" fmla="*/ 0 h 328"/>
                <a:gd name="T4" fmla="*/ 293 w 1182"/>
                <a:gd name="T5" fmla="*/ 1 h 328"/>
                <a:gd name="T6" fmla="*/ 295 w 1182"/>
                <a:gd name="T7" fmla="*/ 3 h 328"/>
                <a:gd name="T8" fmla="*/ 295 w 1182"/>
                <a:gd name="T9" fmla="*/ 4 h 328"/>
                <a:gd name="T10" fmla="*/ 295 w 1182"/>
                <a:gd name="T11" fmla="*/ 29 h 328"/>
                <a:gd name="T12" fmla="*/ 294 w 1182"/>
                <a:gd name="T13" fmla="*/ 30 h 328"/>
                <a:gd name="T14" fmla="*/ 292 w 1182"/>
                <a:gd name="T15" fmla="*/ 32 h 328"/>
                <a:gd name="T16" fmla="*/ 289 w 1182"/>
                <a:gd name="T17" fmla="*/ 33 h 328"/>
                <a:gd name="T18" fmla="*/ 285 w 1182"/>
                <a:gd name="T19" fmla="*/ 34 h 328"/>
                <a:gd name="T20" fmla="*/ 278 w 1182"/>
                <a:gd name="T21" fmla="*/ 36 h 328"/>
                <a:gd name="T22" fmla="*/ 272 w 1182"/>
                <a:gd name="T23" fmla="*/ 37 h 328"/>
                <a:gd name="T24" fmla="*/ 266 w 1182"/>
                <a:gd name="T25" fmla="*/ 39 h 328"/>
                <a:gd name="T26" fmla="*/ 259 w 1182"/>
                <a:gd name="T27" fmla="*/ 41 h 328"/>
                <a:gd name="T28" fmla="*/ 253 w 1182"/>
                <a:gd name="T29" fmla="*/ 42 h 328"/>
                <a:gd name="T30" fmla="*/ 246 w 1182"/>
                <a:gd name="T31" fmla="*/ 43 h 328"/>
                <a:gd name="T32" fmla="*/ 239 w 1182"/>
                <a:gd name="T33" fmla="*/ 44 h 328"/>
                <a:gd name="T34" fmla="*/ 93 w 1182"/>
                <a:gd name="T35" fmla="*/ 54 h 328"/>
                <a:gd name="T36" fmla="*/ 87 w 1182"/>
                <a:gd name="T37" fmla="*/ 54 h 328"/>
                <a:gd name="T38" fmla="*/ 83 w 1182"/>
                <a:gd name="T39" fmla="*/ 54 h 328"/>
                <a:gd name="T40" fmla="*/ 78 w 1182"/>
                <a:gd name="T41" fmla="*/ 54 h 328"/>
                <a:gd name="T42" fmla="*/ 72 w 1182"/>
                <a:gd name="T43" fmla="*/ 54 h 328"/>
                <a:gd name="T44" fmla="*/ 67 w 1182"/>
                <a:gd name="T45" fmla="*/ 54 h 328"/>
                <a:gd name="T46" fmla="*/ 62 w 1182"/>
                <a:gd name="T47" fmla="*/ 53 h 328"/>
                <a:gd name="T48" fmla="*/ 57 w 1182"/>
                <a:gd name="T49" fmla="*/ 53 h 328"/>
                <a:gd name="T50" fmla="*/ 52 w 1182"/>
                <a:gd name="T51" fmla="*/ 53 h 328"/>
                <a:gd name="T52" fmla="*/ 46 w 1182"/>
                <a:gd name="T53" fmla="*/ 52 h 328"/>
                <a:gd name="T54" fmla="*/ 41 w 1182"/>
                <a:gd name="T55" fmla="*/ 52 h 328"/>
                <a:gd name="T56" fmla="*/ 36 w 1182"/>
                <a:gd name="T57" fmla="*/ 51 h 328"/>
                <a:gd name="T58" fmla="*/ 31 w 1182"/>
                <a:gd name="T59" fmla="*/ 51 h 328"/>
                <a:gd name="T60" fmla="*/ 26 w 1182"/>
                <a:gd name="T61" fmla="*/ 50 h 328"/>
                <a:gd name="T62" fmla="*/ 21 w 1182"/>
                <a:gd name="T63" fmla="*/ 50 h 328"/>
                <a:gd name="T64" fmla="*/ 16 w 1182"/>
                <a:gd name="T65" fmla="*/ 49 h 328"/>
                <a:gd name="T66" fmla="*/ 11 w 1182"/>
                <a:gd name="T67" fmla="*/ 48 h 328"/>
                <a:gd name="T68" fmla="*/ 8 w 1182"/>
                <a:gd name="T69" fmla="*/ 48 h 328"/>
                <a:gd name="T70" fmla="*/ 5 w 1182"/>
                <a:gd name="T71" fmla="*/ 47 h 328"/>
                <a:gd name="T72" fmla="*/ 3 w 1182"/>
                <a:gd name="T73" fmla="*/ 45 h 328"/>
                <a:gd name="T74" fmla="*/ 2 w 1182"/>
                <a:gd name="T75" fmla="*/ 43 h 328"/>
                <a:gd name="T76" fmla="*/ 0 w 1182"/>
                <a:gd name="T77" fmla="*/ 17 h 328"/>
                <a:gd name="T78" fmla="*/ 0 w 1182"/>
                <a:gd name="T79" fmla="*/ 15 h 328"/>
                <a:gd name="T80" fmla="*/ 1 w 1182"/>
                <a:gd name="T81" fmla="*/ 13 h 328"/>
                <a:gd name="T82" fmla="*/ 3 w 1182"/>
                <a:gd name="T83" fmla="*/ 12 h 328"/>
                <a:gd name="T84" fmla="*/ 4 w 1182"/>
                <a:gd name="T85" fmla="*/ 12 h 3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82"/>
                <a:gd name="T130" fmla="*/ 0 h 328"/>
                <a:gd name="T131" fmla="*/ 1182 w 1182"/>
                <a:gd name="T132" fmla="*/ 328 h 3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82" h="328">
                  <a:moveTo>
                    <a:pt x="15" y="72"/>
                  </a:moveTo>
                  <a:lnTo>
                    <a:pt x="1159" y="0"/>
                  </a:lnTo>
                  <a:lnTo>
                    <a:pt x="1164" y="1"/>
                  </a:lnTo>
                  <a:lnTo>
                    <a:pt x="1168" y="2"/>
                  </a:lnTo>
                  <a:lnTo>
                    <a:pt x="1171" y="6"/>
                  </a:lnTo>
                  <a:lnTo>
                    <a:pt x="1174" y="9"/>
                  </a:lnTo>
                  <a:lnTo>
                    <a:pt x="1177" y="14"/>
                  </a:lnTo>
                  <a:lnTo>
                    <a:pt x="1181" y="18"/>
                  </a:lnTo>
                  <a:lnTo>
                    <a:pt x="1182" y="23"/>
                  </a:lnTo>
                  <a:lnTo>
                    <a:pt x="1182" y="27"/>
                  </a:lnTo>
                  <a:lnTo>
                    <a:pt x="1182" y="171"/>
                  </a:lnTo>
                  <a:lnTo>
                    <a:pt x="1182" y="175"/>
                  </a:lnTo>
                  <a:lnTo>
                    <a:pt x="1180" y="181"/>
                  </a:lnTo>
                  <a:lnTo>
                    <a:pt x="1176" y="185"/>
                  </a:lnTo>
                  <a:lnTo>
                    <a:pt x="1173" y="189"/>
                  </a:lnTo>
                  <a:lnTo>
                    <a:pt x="1169" y="193"/>
                  </a:lnTo>
                  <a:lnTo>
                    <a:pt x="1165" y="196"/>
                  </a:lnTo>
                  <a:lnTo>
                    <a:pt x="1159" y="198"/>
                  </a:lnTo>
                  <a:lnTo>
                    <a:pt x="1155" y="200"/>
                  </a:lnTo>
                  <a:lnTo>
                    <a:pt x="1142" y="205"/>
                  </a:lnTo>
                  <a:lnTo>
                    <a:pt x="1128" y="211"/>
                  </a:lnTo>
                  <a:lnTo>
                    <a:pt x="1115" y="217"/>
                  </a:lnTo>
                  <a:lnTo>
                    <a:pt x="1103" y="222"/>
                  </a:lnTo>
                  <a:lnTo>
                    <a:pt x="1090" y="227"/>
                  </a:lnTo>
                  <a:lnTo>
                    <a:pt x="1077" y="233"/>
                  </a:lnTo>
                  <a:lnTo>
                    <a:pt x="1064" y="238"/>
                  </a:lnTo>
                  <a:lnTo>
                    <a:pt x="1052" y="242"/>
                  </a:lnTo>
                  <a:lnTo>
                    <a:pt x="1038" y="248"/>
                  </a:lnTo>
                  <a:lnTo>
                    <a:pt x="1025" y="253"/>
                  </a:lnTo>
                  <a:lnTo>
                    <a:pt x="1013" y="256"/>
                  </a:lnTo>
                  <a:lnTo>
                    <a:pt x="1000" y="260"/>
                  </a:lnTo>
                  <a:lnTo>
                    <a:pt x="987" y="263"/>
                  </a:lnTo>
                  <a:lnTo>
                    <a:pt x="973" y="267"/>
                  </a:lnTo>
                  <a:lnTo>
                    <a:pt x="959" y="268"/>
                  </a:lnTo>
                  <a:lnTo>
                    <a:pt x="945" y="270"/>
                  </a:lnTo>
                  <a:lnTo>
                    <a:pt x="371" y="325"/>
                  </a:lnTo>
                  <a:lnTo>
                    <a:pt x="361" y="327"/>
                  </a:lnTo>
                  <a:lnTo>
                    <a:pt x="350" y="327"/>
                  </a:lnTo>
                  <a:lnTo>
                    <a:pt x="341" y="328"/>
                  </a:lnTo>
                  <a:lnTo>
                    <a:pt x="331" y="328"/>
                  </a:lnTo>
                  <a:lnTo>
                    <a:pt x="320" y="328"/>
                  </a:lnTo>
                  <a:lnTo>
                    <a:pt x="311" y="328"/>
                  </a:lnTo>
                  <a:lnTo>
                    <a:pt x="300" y="328"/>
                  </a:lnTo>
                  <a:lnTo>
                    <a:pt x="289" y="328"/>
                  </a:lnTo>
                  <a:lnTo>
                    <a:pt x="280" y="327"/>
                  </a:lnTo>
                  <a:lnTo>
                    <a:pt x="269" y="327"/>
                  </a:lnTo>
                  <a:lnTo>
                    <a:pt x="258" y="325"/>
                  </a:lnTo>
                  <a:lnTo>
                    <a:pt x="249" y="324"/>
                  </a:lnTo>
                  <a:lnTo>
                    <a:pt x="238" y="323"/>
                  </a:lnTo>
                  <a:lnTo>
                    <a:pt x="228" y="322"/>
                  </a:lnTo>
                  <a:lnTo>
                    <a:pt x="217" y="321"/>
                  </a:lnTo>
                  <a:lnTo>
                    <a:pt x="208" y="320"/>
                  </a:lnTo>
                  <a:lnTo>
                    <a:pt x="197" y="319"/>
                  </a:lnTo>
                  <a:lnTo>
                    <a:pt x="186" y="317"/>
                  </a:lnTo>
                  <a:lnTo>
                    <a:pt x="176" y="315"/>
                  </a:lnTo>
                  <a:lnTo>
                    <a:pt x="166" y="314"/>
                  </a:lnTo>
                  <a:lnTo>
                    <a:pt x="155" y="313"/>
                  </a:lnTo>
                  <a:lnTo>
                    <a:pt x="145" y="310"/>
                  </a:lnTo>
                  <a:lnTo>
                    <a:pt x="135" y="309"/>
                  </a:lnTo>
                  <a:lnTo>
                    <a:pt x="124" y="307"/>
                  </a:lnTo>
                  <a:lnTo>
                    <a:pt x="115" y="306"/>
                  </a:lnTo>
                  <a:lnTo>
                    <a:pt x="104" y="305"/>
                  </a:lnTo>
                  <a:lnTo>
                    <a:pt x="93" y="302"/>
                  </a:lnTo>
                  <a:lnTo>
                    <a:pt x="84" y="301"/>
                  </a:lnTo>
                  <a:lnTo>
                    <a:pt x="73" y="299"/>
                  </a:lnTo>
                  <a:lnTo>
                    <a:pt x="63" y="298"/>
                  </a:lnTo>
                  <a:lnTo>
                    <a:pt x="53" y="295"/>
                  </a:lnTo>
                  <a:lnTo>
                    <a:pt x="43" y="294"/>
                  </a:lnTo>
                  <a:lnTo>
                    <a:pt x="38" y="292"/>
                  </a:lnTo>
                  <a:lnTo>
                    <a:pt x="31" y="291"/>
                  </a:lnTo>
                  <a:lnTo>
                    <a:pt x="26" y="287"/>
                  </a:lnTo>
                  <a:lnTo>
                    <a:pt x="21" y="284"/>
                  </a:lnTo>
                  <a:lnTo>
                    <a:pt x="15" y="279"/>
                  </a:lnTo>
                  <a:lnTo>
                    <a:pt x="11" y="275"/>
                  </a:lnTo>
                  <a:lnTo>
                    <a:pt x="9" y="269"/>
                  </a:lnTo>
                  <a:lnTo>
                    <a:pt x="8" y="263"/>
                  </a:lnTo>
                  <a:lnTo>
                    <a:pt x="0" y="112"/>
                  </a:lnTo>
                  <a:lnTo>
                    <a:pt x="0" y="106"/>
                  </a:lnTo>
                  <a:lnTo>
                    <a:pt x="0" y="100"/>
                  </a:lnTo>
                  <a:lnTo>
                    <a:pt x="1" y="93"/>
                  </a:lnTo>
                  <a:lnTo>
                    <a:pt x="2" y="86"/>
                  </a:lnTo>
                  <a:lnTo>
                    <a:pt x="5" y="82"/>
                  </a:lnTo>
                  <a:lnTo>
                    <a:pt x="8" y="77"/>
                  </a:lnTo>
                  <a:lnTo>
                    <a:pt x="11" y="75"/>
                  </a:lnTo>
                  <a:lnTo>
                    <a:pt x="15" y="72"/>
                  </a:lnTo>
                  <a:close/>
                </a:path>
              </a:pathLst>
            </a:custGeom>
            <a:solidFill>
              <a:srgbClr val="D2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55" name="Freeform 252"/>
            <p:cNvSpPr>
              <a:spLocks/>
            </p:cNvSpPr>
            <p:nvPr/>
          </p:nvSpPr>
          <p:spPr bwMode="auto">
            <a:xfrm>
              <a:off x="1725" y="2371"/>
              <a:ext cx="168" cy="50"/>
            </a:xfrm>
            <a:custGeom>
              <a:avLst/>
              <a:gdLst>
                <a:gd name="T0" fmla="*/ 9 w 671"/>
                <a:gd name="T1" fmla="*/ 48 h 302"/>
                <a:gd name="T2" fmla="*/ 0 w 671"/>
                <a:gd name="T3" fmla="*/ 2 h 302"/>
                <a:gd name="T4" fmla="*/ 0 w 671"/>
                <a:gd name="T5" fmla="*/ 2 h 302"/>
                <a:gd name="T6" fmla="*/ 0 w 671"/>
                <a:gd name="T7" fmla="*/ 1 h 302"/>
                <a:gd name="T8" fmla="*/ 1 w 671"/>
                <a:gd name="T9" fmla="*/ 1 h 302"/>
                <a:gd name="T10" fmla="*/ 2 w 671"/>
                <a:gd name="T11" fmla="*/ 1 h 302"/>
                <a:gd name="T12" fmla="*/ 2 w 671"/>
                <a:gd name="T13" fmla="*/ 0 h 302"/>
                <a:gd name="T14" fmla="*/ 3 w 671"/>
                <a:gd name="T15" fmla="*/ 0 h 302"/>
                <a:gd name="T16" fmla="*/ 4 w 671"/>
                <a:gd name="T17" fmla="*/ 0 h 302"/>
                <a:gd name="T18" fmla="*/ 5 w 671"/>
                <a:gd name="T19" fmla="*/ 0 h 302"/>
                <a:gd name="T20" fmla="*/ 153 w 671"/>
                <a:gd name="T21" fmla="*/ 0 h 302"/>
                <a:gd name="T22" fmla="*/ 154 w 671"/>
                <a:gd name="T23" fmla="*/ 0 h 302"/>
                <a:gd name="T24" fmla="*/ 155 w 671"/>
                <a:gd name="T25" fmla="*/ 0 h 302"/>
                <a:gd name="T26" fmla="*/ 156 w 671"/>
                <a:gd name="T27" fmla="*/ 0 h 302"/>
                <a:gd name="T28" fmla="*/ 156 w 671"/>
                <a:gd name="T29" fmla="*/ 1 h 302"/>
                <a:gd name="T30" fmla="*/ 157 w 671"/>
                <a:gd name="T31" fmla="*/ 1 h 302"/>
                <a:gd name="T32" fmla="*/ 158 w 671"/>
                <a:gd name="T33" fmla="*/ 1 h 302"/>
                <a:gd name="T34" fmla="*/ 158 w 671"/>
                <a:gd name="T35" fmla="*/ 2 h 302"/>
                <a:gd name="T36" fmla="*/ 158 w 671"/>
                <a:gd name="T37" fmla="*/ 2 h 302"/>
                <a:gd name="T38" fmla="*/ 168 w 671"/>
                <a:gd name="T39" fmla="*/ 46 h 302"/>
                <a:gd name="T40" fmla="*/ 168 w 671"/>
                <a:gd name="T41" fmla="*/ 46 h 302"/>
                <a:gd name="T42" fmla="*/ 168 w 671"/>
                <a:gd name="T43" fmla="*/ 46 h 302"/>
                <a:gd name="T44" fmla="*/ 167 w 671"/>
                <a:gd name="T45" fmla="*/ 47 h 302"/>
                <a:gd name="T46" fmla="*/ 167 w 671"/>
                <a:gd name="T47" fmla="*/ 47 h 302"/>
                <a:gd name="T48" fmla="*/ 166 w 671"/>
                <a:gd name="T49" fmla="*/ 47 h 302"/>
                <a:gd name="T50" fmla="*/ 165 w 671"/>
                <a:gd name="T51" fmla="*/ 47 h 302"/>
                <a:gd name="T52" fmla="*/ 164 w 671"/>
                <a:gd name="T53" fmla="*/ 48 h 302"/>
                <a:gd name="T54" fmla="*/ 164 w 671"/>
                <a:gd name="T55" fmla="*/ 48 h 302"/>
                <a:gd name="T56" fmla="*/ 14 w 671"/>
                <a:gd name="T57" fmla="*/ 50 h 302"/>
                <a:gd name="T58" fmla="*/ 13 w 671"/>
                <a:gd name="T59" fmla="*/ 50 h 302"/>
                <a:gd name="T60" fmla="*/ 12 w 671"/>
                <a:gd name="T61" fmla="*/ 50 h 302"/>
                <a:gd name="T62" fmla="*/ 11 w 671"/>
                <a:gd name="T63" fmla="*/ 50 h 302"/>
                <a:gd name="T64" fmla="*/ 11 w 671"/>
                <a:gd name="T65" fmla="*/ 50 h 302"/>
                <a:gd name="T66" fmla="*/ 10 w 671"/>
                <a:gd name="T67" fmla="*/ 49 h 302"/>
                <a:gd name="T68" fmla="*/ 10 w 671"/>
                <a:gd name="T69" fmla="*/ 49 h 302"/>
                <a:gd name="T70" fmla="*/ 9 w 671"/>
                <a:gd name="T71" fmla="*/ 49 h 302"/>
                <a:gd name="T72" fmla="*/ 9 w 671"/>
                <a:gd name="T73" fmla="*/ 48 h 302"/>
                <a:gd name="T74" fmla="*/ 9 w 671"/>
                <a:gd name="T75" fmla="*/ 48 h 302"/>
                <a:gd name="T76" fmla="*/ 9 w 671"/>
                <a:gd name="T77" fmla="*/ 48 h 3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71"/>
                <a:gd name="T118" fmla="*/ 0 h 302"/>
                <a:gd name="T119" fmla="*/ 671 w 671"/>
                <a:gd name="T120" fmla="*/ 302 h 30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71" h="302">
                  <a:moveTo>
                    <a:pt x="35" y="291"/>
                  </a:move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5"/>
                  </a:lnTo>
                  <a:lnTo>
                    <a:pt x="6" y="4"/>
                  </a:lnTo>
                  <a:lnTo>
                    <a:pt x="9" y="2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0" y="1"/>
                  </a:lnTo>
                  <a:lnTo>
                    <a:pt x="623" y="2"/>
                  </a:lnTo>
                  <a:lnTo>
                    <a:pt x="625" y="4"/>
                  </a:lnTo>
                  <a:lnTo>
                    <a:pt x="628" y="5"/>
                  </a:lnTo>
                  <a:lnTo>
                    <a:pt x="630" y="9"/>
                  </a:lnTo>
                  <a:lnTo>
                    <a:pt x="632" y="12"/>
                  </a:lnTo>
                  <a:lnTo>
                    <a:pt x="633" y="15"/>
                  </a:lnTo>
                  <a:lnTo>
                    <a:pt x="671" y="275"/>
                  </a:lnTo>
                  <a:lnTo>
                    <a:pt x="671" y="277"/>
                  </a:lnTo>
                  <a:lnTo>
                    <a:pt x="670" y="280"/>
                  </a:lnTo>
                  <a:lnTo>
                    <a:pt x="668" y="281"/>
                  </a:lnTo>
                  <a:lnTo>
                    <a:pt x="667" y="284"/>
                  </a:lnTo>
                  <a:lnTo>
                    <a:pt x="663" y="285"/>
                  </a:lnTo>
                  <a:lnTo>
                    <a:pt x="660" y="286"/>
                  </a:lnTo>
                  <a:lnTo>
                    <a:pt x="657" y="287"/>
                  </a:lnTo>
                  <a:lnTo>
                    <a:pt x="655" y="287"/>
                  </a:lnTo>
                  <a:lnTo>
                    <a:pt x="55" y="302"/>
                  </a:lnTo>
                  <a:lnTo>
                    <a:pt x="52" y="302"/>
                  </a:lnTo>
                  <a:lnTo>
                    <a:pt x="48" y="302"/>
                  </a:lnTo>
                  <a:lnTo>
                    <a:pt x="45" y="301"/>
                  </a:lnTo>
                  <a:lnTo>
                    <a:pt x="43" y="300"/>
                  </a:lnTo>
                  <a:lnTo>
                    <a:pt x="41" y="298"/>
                  </a:lnTo>
                  <a:lnTo>
                    <a:pt x="38" y="296"/>
                  </a:lnTo>
                  <a:lnTo>
                    <a:pt x="37" y="293"/>
                  </a:lnTo>
                  <a:lnTo>
                    <a:pt x="37" y="291"/>
                  </a:lnTo>
                  <a:lnTo>
                    <a:pt x="35" y="291"/>
                  </a:lnTo>
                  <a:close/>
                </a:path>
              </a:pathLst>
            </a:custGeom>
            <a:solidFill>
              <a:srgbClr val="13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56" name="Freeform 253"/>
            <p:cNvSpPr>
              <a:spLocks/>
            </p:cNvSpPr>
            <p:nvPr/>
          </p:nvSpPr>
          <p:spPr bwMode="auto">
            <a:xfrm>
              <a:off x="1728" y="2373"/>
              <a:ext cx="162" cy="46"/>
            </a:xfrm>
            <a:custGeom>
              <a:avLst/>
              <a:gdLst>
                <a:gd name="T0" fmla="*/ 9 w 646"/>
                <a:gd name="T1" fmla="*/ 44 h 280"/>
                <a:gd name="T2" fmla="*/ 0 w 646"/>
                <a:gd name="T3" fmla="*/ 2 h 280"/>
                <a:gd name="T4" fmla="*/ 0 w 646"/>
                <a:gd name="T5" fmla="*/ 2 h 280"/>
                <a:gd name="T6" fmla="*/ 0 w 646"/>
                <a:gd name="T7" fmla="*/ 2 h 280"/>
                <a:gd name="T8" fmla="*/ 1 w 646"/>
                <a:gd name="T9" fmla="*/ 1 h 280"/>
                <a:gd name="T10" fmla="*/ 1 w 646"/>
                <a:gd name="T11" fmla="*/ 1 h 280"/>
                <a:gd name="T12" fmla="*/ 2 w 646"/>
                <a:gd name="T13" fmla="*/ 1 h 280"/>
                <a:gd name="T14" fmla="*/ 3 w 646"/>
                <a:gd name="T15" fmla="*/ 0 h 280"/>
                <a:gd name="T16" fmla="*/ 4 w 646"/>
                <a:gd name="T17" fmla="*/ 0 h 280"/>
                <a:gd name="T18" fmla="*/ 4 w 646"/>
                <a:gd name="T19" fmla="*/ 0 h 280"/>
                <a:gd name="T20" fmla="*/ 148 w 646"/>
                <a:gd name="T21" fmla="*/ 0 h 280"/>
                <a:gd name="T22" fmla="*/ 149 w 646"/>
                <a:gd name="T23" fmla="*/ 0 h 280"/>
                <a:gd name="T24" fmla="*/ 149 w 646"/>
                <a:gd name="T25" fmla="*/ 0 h 280"/>
                <a:gd name="T26" fmla="*/ 150 w 646"/>
                <a:gd name="T27" fmla="*/ 1 h 280"/>
                <a:gd name="T28" fmla="*/ 151 w 646"/>
                <a:gd name="T29" fmla="*/ 1 h 280"/>
                <a:gd name="T30" fmla="*/ 152 w 646"/>
                <a:gd name="T31" fmla="*/ 1 h 280"/>
                <a:gd name="T32" fmla="*/ 152 w 646"/>
                <a:gd name="T33" fmla="*/ 2 h 280"/>
                <a:gd name="T34" fmla="*/ 152 w 646"/>
                <a:gd name="T35" fmla="*/ 2 h 280"/>
                <a:gd name="T36" fmla="*/ 153 w 646"/>
                <a:gd name="T37" fmla="*/ 2 h 280"/>
                <a:gd name="T38" fmla="*/ 162 w 646"/>
                <a:gd name="T39" fmla="*/ 42 h 280"/>
                <a:gd name="T40" fmla="*/ 162 w 646"/>
                <a:gd name="T41" fmla="*/ 42 h 280"/>
                <a:gd name="T42" fmla="*/ 161 w 646"/>
                <a:gd name="T43" fmla="*/ 42 h 280"/>
                <a:gd name="T44" fmla="*/ 161 w 646"/>
                <a:gd name="T45" fmla="*/ 43 h 280"/>
                <a:gd name="T46" fmla="*/ 160 w 646"/>
                <a:gd name="T47" fmla="*/ 43 h 280"/>
                <a:gd name="T48" fmla="*/ 160 w 646"/>
                <a:gd name="T49" fmla="*/ 43 h 280"/>
                <a:gd name="T50" fmla="*/ 159 w 646"/>
                <a:gd name="T51" fmla="*/ 43 h 280"/>
                <a:gd name="T52" fmla="*/ 158 w 646"/>
                <a:gd name="T53" fmla="*/ 44 h 280"/>
                <a:gd name="T54" fmla="*/ 158 w 646"/>
                <a:gd name="T55" fmla="*/ 44 h 280"/>
                <a:gd name="T56" fmla="*/ 13 w 646"/>
                <a:gd name="T57" fmla="*/ 46 h 280"/>
                <a:gd name="T58" fmla="*/ 13 w 646"/>
                <a:gd name="T59" fmla="*/ 46 h 280"/>
                <a:gd name="T60" fmla="*/ 12 w 646"/>
                <a:gd name="T61" fmla="*/ 46 h 280"/>
                <a:gd name="T62" fmla="*/ 11 w 646"/>
                <a:gd name="T63" fmla="*/ 46 h 280"/>
                <a:gd name="T64" fmla="*/ 11 w 646"/>
                <a:gd name="T65" fmla="*/ 46 h 280"/>
                <a:gd name="T66" fmla="*/ 10 w 646"/>
                <a:gd name="T67" fmla="*/ 45 h 280"/>
                <a:gd name="T68" fmla="*/ 9 w 646"/>
                <a:gd name="T69" fmla="*/ 45 h 280"/>
                <a:gd name="T70" fmla="*/ 9 w 646"/>
                <a:gd name="T71" fmla="*/ 45 h 280"/>
                <a:gd name="T72" fmla="*/ 9 w 646"/>
                <a:gd name="T73" fmla="*/ 44 h 280"/>
                <a:gd name="T74" fmla="*/ 9 w 646"/>
                <a:gd name="T75" fmla="*/ 44 h 280"/>
                <a:gd name="T76" fmla="*/ 9 w 646"/>
                <a:gd name="T77" fmla="*/ 44 h 2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6"/>
                <a:gd name="T118" fmla="*/ 0 h 280"/>
                <a:gd name="T119" fmla="*/ 646 w 646"/>
                <a:gd name="T120" fmla="*/ 280 h 28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6" h="280">
                  <a:moveTo>
                    <a:pt x="34" y="268"/>
                  </a:moveTo>
                  <a:lnTo>
                    <a:pt x="0" y="15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6"/>
                  </a:lnTo>
                  <a:lnTo>
                    <a:pt x="9" y="4"/>
                  </a:lnTo>
                  <a:lnTo>
                    <a:pt x="12" y="3"/>
                  </a:lnTo>
                  <a:lnTo>
                    <a:pt x="15" y="1"/>
                  </a:lnTo>
                  <a:lnTo>
                    <a:pt x="17" y="0"/>
                  </a:lnTo>
                  <a:lnTo>
                    <a:pt x="590" y="0"/>
                  </a:lnTo>
                  <a:lnTo>
                    <a:pt x="593" y="1"/>
                  </a:lnTo>
                  <a:lnTo>
                    <a:pt x="595" y="3"/>
                  </a:lnTo>
                  <a:lnTo>
                    <a:pt x="598" y="4"/>
                  </a:lnTo>
                  <a:lnTo>
                    <a:pt x="601" y="6"/>
                  </a:lnTo>
                  <a:lnTo>
                    <a:pt x="605" y="8"/>
                  </a:lnTo>
                  <a:lnTo>
                    <a:pt x="607" y="11"/>
                  </a:lnTo>
                  <a:lnTo>
                    <a:pt x="608" y="13"/>
                  </a:lnTo>
                  <a:lnTo>
                    <a:pt x="609" y="15"/>
                  </a:lnTo>
                  <a:lnTo>
                    <a:pt x="646" y="253"/>
                  </a:lnTo>
                  <a:lnTo>
                    <a:pt x="646" y="256"/>
                  </a:lnTo>
                  <a:lnTo>
                    <a:pt x="644" y="258"/>
                  </a:lnTo>
                  <a:lnTo>
                    <a:pt x="643" y="259"/>
                  </a:lnTo>
                  <a:lnTo>
                    <a:pt x="640" y="261"/>
                  </a:lnTo>
                  <a:lnTo>
                    <a:pt x="638" y="263"/>
                  </a:lnTo>
                  <a:lnTo>
                    <a:pt x="635" y="264"/>
                  </a:lnTo>
                  <a:lnTo>
                    <a:pt x="632" y="265"/>
                  </a:lnTo>
                  <a:lnTo>
                    <a:pt x="630" y="265"/>
                  </a:lnTo>
                  <a:lnTo>
                    <a:pt x="52" y="280"/>
                  </a:lnTo>
                  <a:lnTo>
                    <a:pt x="50" y="280"/>
                  </a:lnTo>
                  <a:lnTo>
                    <a:pt x="47" y="279"/>
                  </a:lnTo>
                  <a:lnTo>
                    <a:pt x="45" y="278"/>
                  </a:lnTo>
                  <a:lnTo>
                    <a:pt x="42" y="278"/>
                  </a:lnTo>
                  <a:lnTo>
                    <a:pt x="39" y="275"/>
                  </a:lnTo>
                  <a:lnTo>
                    <a:pt x="37" y="273"/>
                  </a:lnTo>
                  <a:lnTo>
                    <a:pt x="36" y="271"/>
                  </a:lnTo>
                  <a:lnTo>
                    <a:pt x="35" y="268"/>
                  </a:lnTo>
                  <a:lnTo>
                    <a:pt x="34" y="268"/>
                  </a:lnTo>
                  <a:close/>
                </a:path>
              </a:pathLst>
            </a:custGeom>
            <a:solidFill>
              <a:srgbClr val="AC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57" name="Freeform 254"/>
            <p:cNvSpPr>
              <a:spLocks/>
            </p:cNvSpPr>
            <p:nvPr/>
          </p:nvSpPr>
          <p:spPr bwMode="auto">
            <a:xfrm>
              <a:off x="1814" y="2371"/>
              <a:ext cx="18" cy="49"/>
            </a:xfrm>
            <a:custGeom>
              <a:avLst/>
              <a:gdLst>
                <a:gd name="T0" fmla="*/ 0 w 69"/>
                <a:gd name="T1" fmla="*/ 0 h 294"/>
                <a:gd name="T2" fmla="*/ 8 w 69"/>
                <a:gd name="T3" fmla="*/ 0 h 294"/>
                <a:gd name="T4" fmla="*/ 18 w 69"/>
                <a:gd name="T5" fmla="*/ 49 h 294"/>
                <a:gd name="T6" fmla="*/ 10 w 69"/>
                <a:gd name="T7" fmla="*/ 49 h 294"/>
                <a:gd name="T8" fmla="*/ 0 w 69"/>
                <a:gd name="T9" fmla="*/ 0 h 294"/>
                <a:gd name="T10" fmla="*/ 0 w 69"/>
                <a:gd name="T11" fmla="*/ 0 h 2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294"/>
                <a:gd name="T20" fmla="*/ 69 w 69"/>
                <a:gd name="T21" fmla="*/ 294 h 2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294">
                  <a:moveTo>
                    <a:pt x="0" y="0"/>
                  </a:moveTo>
                  <a:lnTo>
                    <a:pt x="31" y="0"/>
                  </a:lnTo>
                  <a:lnTo>
                    <a:pt x="69" y="294"/>
                  </a:lnTo>
                  <a:lnTo>
                    <a:pt x="37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58" name="Freeform 255"/>
            <p:cNvSpPr>
              <a:spLocks/>
            </p:cNvSpPr>
            <p:nvPr/>
          </p:nvSpPr>
          <p:spPr bwMode="auto">
            <a:xfrm>
              <a:off x="1816" y="2371"/>
              <a:ext cx="16" cy="49"/>
            </a:xfrm>
            <a:custGeom>
              <a:avLst/>
              <a:gdLst>
                <a:gd name="T0" fmla="*/ 0 w 61"/>
                <a:gd name="T1" fmla="*/ 0 h 294"/>
                <a:gd name="T2" fmla="*/ 6 w 61"/>
                <a:gd name="T3" fmla="*/ 0 h 294"/>
                <a:gd name="T4" fmla="*/ 16 w 61"/>
                <a:gd name="T5" fmla="*/ 49 h 294"/>
                <a:gd name="T6" fmla="*/ 10 w 61"/>
                <a:gd name="T7" fmla="*/ 49 h 294"/>
                <a:gd name="T8" fmla="*/ 0 w 61"/>
                <a:gd name="T9" fmla="*/ 0 h 294"/>
                <a:gd name="T10" fmla="*/ 0 w 61"/>
                <a:gd name="T11" fmla="*/ 0 h 294"/>
                <a:gd name="T12" fmla="*/ 0 w 61"/>
                <a:gd name="T13" fmla="*/ 0 h 2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"/>
                <a:gd name="T22" fmla="*/ 0 h 294"/>
                <a:gd name="T23" fmla="*/ 61 w 61"/>
                <a:gd name="T24" fmla="*/ 294 h 2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" h="294">
                  <a:moveTo>
                    <a:pt x="0" y="0"/>
                  </a:moveTo>
                  <a:lnTo>
                    <a:pt x="23" y="0"/>
                  </a:lnTo>
                  <a:lnTo>
                    <a:pt x="61" y="294"/>
                  </a:lnTo>
                  <a:lnTo>
                    <a:pt x="39" y="294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59" name="Freeform 256"/>
            <p:cNvSpPr>
              <a:spLocks/>
            </p:cNvSpPr>
            <p:nvPr/>
          </p:nvSpPr>
          <p:spPr bwMode="auto">
            <a:xfrm>
              <a:off x="1818" y="2371"/>
              <a:ext cx="12" cy="49"/>
            </a:xfrm>
            <a:custGeom>
              <a:avLst/>
              <a:gdLst>
                <a:gd name="T0" fmla="*/ 0 w 46"/>
                <a:gd name="T1" fmla="*/ 0 h 294"/>
                <a:gd name="T2" fmla="*/ 2 w 46"/>
                <a:gd name="T3" fmla="*/ 0 h 294"/>
                <a:gd name="T4" fmla="*/ 12 w 46"/>
                <a:gd name="T5" fmla="*/ 49 h 294"/>
                <a:gd name="T6" fmla="*/ 10 w 46"/>
                <a:gd name="T7" fmla="*/ 49 h 294"/>
                <a:gd name="T8" fmla="*/ 0 w 46"/>
                <a:gd name="T9" fmla="*/ 0 h 294"/>
                <a:gd name="T10" fmla="*/ 0 w 46"/>
                <a:gd name="T11" fmla="*/ 0 h 2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294"/>
                <a:gd name="T20" fmla="*/ 46 w 46"/>
                <a:gd name="T21" fmla="*/ 294 h 2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294">
                  <a:moveTo>
                    <a:pt x="0" y="0"/>
                  </a:moveTo>
                  <a:lnTo>
                    <a:pt x="7" y="0"/>
                  </a:lnTo>
                  <a:lnTo>
                    <a:pt x="46" y="294"/>
                  </a:lnTo>
                  <a:lnTo>
                    <a:pt x="37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60" name="Freeform 257"/>
            <p:cNvSpPr>
              <a:spLocks/>
            </p:cNvSpPr>
            <p:nvPr/>
          </p:nvSpPr>
          <p:spPr bwMode="auto">
            <a:xfrm>
              <a:off x="1650" y="2371"/>
              <a:ext cx="70" cy="50"/>
            </a:xfrm>
            <a:custGeom>
              <a:avLst/>
              <a:gdLst>
                <a:gd name="T0" fmla="*/ 70 w 279"/>
                <a:gd name="T1" fmla="*/ 46 h 300"/>
                <a:gd name="T2" fmla="*/ 62 w 279"/>
                <a:gd name="T3" fmla="*/ 5 h 300"/>
                <a:gd name="T4" fmla="*/ 61 w 279"/>
                <a:gd name="T5" fmla="*/ 4 h 300"/>
                <a:gd name="T6" fmla="*/ 61 w 279"/>
                <a:gd name="T7" fmla="*/ 3 h 300"/>
                <a:gd name="T8" fmla="*/ 60 w 279"/>
                <a:gd name="T9" fmla="*/ 2 h 300"/>
                <a:gd name="T10" fmla="*/ 59 w 279"/>
                <a:gd name="T11" fmla="*/ 2 h 300"/>
                <a:gd name="T12" fmla="*/ 58 w 279"/>
                <a:gd name="T13" fmla="*/ 1 h 300"/>
                <a:gd name="T14" fmla="*/ 57 w 279"/>
                <a:gd name="T15" fmla="*/ 0 h 300"/>
                <a:gd name="T16" fmla="*/ 56 w 279"/>
                <a:gd name="T17" fmla="*/ 0 h 300"/>
                <a:gd name="T18" fmla="*/ 55 w 279"/>
                <a:gd name="T19" fmla="*/ 0 h 300"/>
                <a:gd name="T20" fmla="*/ 4 w 279"/>
                <a:gd name="T21" fmla="*/ 2 h 300"/>
                <a:gd name="T22" fmla="*/ 3 w 279"/>
                <a:gd name="T23" fmla="*/ 2 h 300"/>
                <a:gd name="T24" fmla="*/ 2 w 279"/>
                <a:gd name="T25" fmla="*/ 2 h 300"/>
                <a:gd name="T26" fmla="*/ 2 w 279"/>
                <a:gd name="T27" fmla="*/ 3 h 300"/>
                <a:gd name="T28" fmla="*/ 1 w 279"/>
                <a:gd name="T29" fmla="*/ 3 h 300"/>
                <a:gd name="T30" fmla="*/ 1 w 279"/>
                <a:gd name="T31" fmla="*/ 4 h 300"/>
                <a:gd name="T32" fmla="*/ 0 w 279"/>
                <a:gd name="T33" fmla="*/ 5 h 300"/>
                <a:gd name="T34" fmla="*/ 0 w 279"/>
                <a:gd name="T35" fmla="*/ 5 h 300"/>
                <a:gd name="T36" fmla="*/ 0 w 279"/>
                <a:gd name="T37" fmla="*/ 6 h 300"/>
                <a:gd name="T38" fmla="*/ 0 w 279"/>
                <a:gd name="T39" fmla="*/ 46 h 300"/>
                <a:gd name="T40" fmla="*/ 0 w 279"/>
                <a:gd name="T41" fmla="*/ 47 h 300"/>
                <a:gd name="T42" fmla="*/ 1 w 279"/>
                <a:gd name="T43" fmla="*/ 47 h 300"/>
                <a:gd name="T44" fmla="*/ 1 w 279"/>
                <a:gd name="T45" fmla="*/ 48 h 300"/>
                <a:gd name="T46" fmla="*/ 2 w 279"/>
                <a:gd name="T47" fmla="*/ 49 h 300"/>
                <a:gd name="T48" fmla="*/ 3 w 279"/>
                <a:gd name="T49" fmla="*/ 49 h 300"/>
                <a:gd name="T50" fmla="*/ 4 w 279"/>
                <a:gd name="T51" fmla="*/ 50 h 300"/>
                <a:gd name="T52" fmla="*/ 5 w 279"/>
                <a:gd name="T53" fmla="*/ 50 h 300"/>
                <a:gd name="T54" fmla="*/ 6 w 279"/>
                <a:gd name="T55" fmla="*/ 50 h 300"/>
                <a:gd name="T56" fmla="*/ 65 w 279"/>
                <a:gd name="T57" fmla="*/ 50 h 300"/>
                <a:gd name="T58" fmla="*/ 65 w 279"/>
                <a:gd name="T59" fmla="*/ 50 h 300"/>
                <a:gd name="T60" fmla="*/ 66 w 279"/>
                <a:gd name="T61" fmla="*/ 50 h 300"/>
                <a:gd name="T62" fmla="*/ 67 w 279"/>
                <a:gd name="T63" fmla="*/ 49 h 300"/>
                <a:gd name="T64" fmla="*/ 68 w 279"/>
                <a:gd name="T65" fmla="*/ 49 h 300"/>
                <a:gd name="T66" fmla="*/ 69 w 279"/>
                <a:gd name="T67" fmla="*/ 48 h 300"/>
                <a:gd name="T68" fmla="*/ 70 w 279"/>
                <a:gd name="T69" fmla="*/ 47 h 300"/>
                <a:gd name="T70" fmla="*/ 70 w 279"/>
                <a:gd name="T71" fmla="*/ 46 h 300"/>
                <a:gd name="T72" fmla="*/ 70 w 279"/>
                <a:gd name="T73" fmla="*/ 46 h 300"/>
                <a:gd name="T74" fmla="*/ 70 w 279"/>
                <a:gd name="T75" fmla="*/ 46 h 300"/>
                <a:gd name="T76" fmla="*/ 70 w 279"/>
                <a:gd name="T77" fmla="*/ 46 h 3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79"/>
                <a:gd name="T118" fmla="*/ 0 h 300"/>
                <a:gd name="T119" fmla="*/ 279 w 279"/>
                <a:gd name="T120" fmla="*/ 300 h 3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79" h="300">
                  <a:moveTo>
                    <a:pt x="279" y="274"/>
                  </a:moveTo>
                  <a:lnTo>
                    <a:pt x="246" y="29"/>
                  </a:lnTo>
                  <a:lnTo>
                    <a:pt x="245" y="23"/>
                  </a:lnTo>
                  <a:lnTo>
                    <a:pt x="243" y="18"/>
                  </a:lnTo>
                  <a:lnTo>
                    <a:pt x="239" y="14"/>
                  </a:lnTo>
                  <a:lnTo>
                    <a:pt x="236" y="9"/>
                  </a:lnTo>
                  <a:lnTo>
                    <a:pt x="232" y="6"/>
                  </a:lnTo>
                  <a:lnTo>
                    <a:pt x="227" y="3"/>
                  </a:lnTo>
                  <a:lnTo>
                    <a:pt x="222" y="0"/>
                  </a:lnTo>
                  <a:lnTo>
                    <a:pt x="218" y="0"/>
                  </a:lnTo>
                  <a:lnTo>
                    <a:pt x="16" y="13"/>
                  </a:lnTo>
                  <a:lnTo>
                    <a:pt x="12" y="13"/>
                  </a:lnTo>
                  <a:lnTo>
                    <a:pt x="9" y="15"/>
                  </a:lnTo>
                  <a:lnTo>
                    <a:pt x="7" y="17"/>
                  </a:lnTo>
                  <a:lnTo>
                    <a:pt x="5" y="21"/>
                  </a:lnTo>
                  <a:lnTo>
                    <a:pt x="3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275"/>
                  </a:lnTo>
                  <a:lnTo>
                    <a:pt x="0" y="279"/>
                  </a:lnTo>
                  <a:lnTo>
                    <a:pt x="2" y="284"/>
                  </a:lnTo>
                  <a:lnTo>
                    <a:pt x="5" y="288"/>
                  </a:lnTo>
                  <a:lnTo>
                    <a:pt x="8" y="291"/>
                  </a:lnTo>
                  <a:lnTo>
                    <a:pt x="11" y="294"/>
                  </a:lnTo>
                  <a:lnTo>
                    <a:pt x="16" y="298"/>
                  </a:lnTo>
                  <a:lnTo>
                    <a:pt x="20" y="299"/>
                  </a:lnTo>
                  <a:lnTo>
                    <a:pt x="24" y="300"/>
                  </a:lnTo>
                  <a:lnTo>
                    <a:pt x="258" y="300"/>
                  </a:lnTo>
                  <a:lnTo>
                    <a:pt x="261" y="299"/>
                  </a:lnTo>
                  <a:lnTo>
                    <a:pt x="265" y="298"/>
                  </a:lnTo>
                  <a:lnTo>
                    <a:pt x="269" y="294"/>
                  </a:lnTo>
                  <a:lnTo>
                    <a:pt x="273" y="291"/>
                  </a:lnTo>
                  <a:lnTo>
                    <a:pt x="276" y="288"/>
                  </a:lnTo>
                  <a:lnTo>
                    <a:pt x="278" y="283"/>
                  </a:lnTo>
                  <a:lnTo>
                    <a:pt x="279" y="278"/>
                  </a:lnTo>
                  <a:lnTo>
                    <a:pt x="279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61" name="Freeform 258"/>
            <p:cNvSpPr>
              <a:spLocks/>
            </p:cNvSpPr>
            <p:nvPr/>
          </p:nvSpPr>
          <p:spPr bwMode="auto">
            <a:xfrm>
              <a:off x="1653" y="2373"/>
              <a:ext cx="64" cy="46"/>
            </a:xfrm>
            <a:custGeom>
              <a:avLst/>
              <a:gdLst>
                <a:gd name="T0" fmla="*/ 64 w 255"/>
                <a:gd name="T1" fmla="*/ 42 h 274"/>
                <a:gd name="T2" fmla="*/ 56 w 255"/>
                <a:gd name="T3" fmla="*/ 4 h 274"/>
                <a:gd name="T4" fmla="*/ 56 w 255"/>
                <a:gd name="T5" fmla="*/ 4 h 274"/>
                <a:gd name="T6" fmla="*/ 56 w 255"/>
                <a:gd name="T7" fmla="*/ 3 h 274"/>
                <a:gd name="T8" fmla="*/ 55 w 255"/>
                <a:gd name="T9" fmla="*/ 2 h 274"/>
                <a:gd name="T10" fmla="*/ 54 w 255"/>
                <a:gd name="T11" fmla="*/ 1 h 274"/>
                <a:gd name="T12" fmla="*/ 53 w 255"/>
                <a:gd name="T13" fmla="*/ 1 h 274"/>
                <a:gd name="T14" fmla="*/ 52 w 255"/>
                <a:gd name="T15" fmla="*/ 0 h 274"/>
                <a:gd name="T16" fmla="*/ 51 w 255"/>
                <a:gd name="T17" fmla="*/ 0 h 274"/>
                <a:gd name="T18" fmla="*/ 50 w 255"/>
                <a:gd name="T19" fmla="*/ 0 h 274"/>
                <a:gd name="T20" fmla="*/ 4 w 255"/>
                <a:gd name="T21" fmla="*/ 2 h 274"/>
                <a:gd name="T22" fmla="*/ 3 w 255"/>
                <a:gd name="T23" fmla="*/ 2 h 274"/>
                <a:gd name="T24" fmla="*/ 3 w 255"/>
                <a:gd name="T25" fmla="*/ 2 h 274"/>
                <a:gd name="T26" fmla="*/ 2 w 255"/>
                <a:gd name="T27" fmla="*/ 3 h 274"/>
                <a:gd name="T28" fmla="*/ 1 w 255"/>
                <a:gd name="T29" fmla="*/ 3 h 274"/>
                <a:gd name="T30" fmla="*/ 1 w 255"/>
                <a:gd name="T31" fmla="*/ 4 h 274"/>
                <a:gd name="T32" fmla="*/ 0 w 255"/>
                <a:gd name="T33" fmla="*/ 4 h 274"/>
                <a:gd name="T34" fmla="*/ 0 w 255"/>
                <a:gd name="T35" fmla="*/ 5 h 274"/>
                <a:gd name="T36" fmla="*/ 0 w 255"/>
                <a:gd name="T37" fmla="*/ 5 h 274"/>
                <a:gd name="T38" fmla="*/ 0 w 255"/>
                <a:gd name="T39" fmla="*/ 42 h 274"/>
                <a:gd name="T40" fmla="*/ 0 w 255"/>
                <a:gd name="T41" fmla="*/ 43 h 274"/>
                <a:gd name="T42" fmla="*/ 1 w 255"/>
                <a:gd name="T43" fmla="*/ 43 h 274"/>
                <a:gd name="T44" fmla="*/ 1 w 255"/>
                <a:gd name="T45" fmla="*/ 44 h 274"/>
                <a:gd name="T46" fmla="*/ 2 w 255"/>
                <a:gd name="T47" fmla="*/ 44 h 274"/>
                <a:gd name="T48" fmla="*/ 3 w 255"/>
                <a:gd name="T49" fmla="*/ 45 h 274"/>
                <a:gd name="T50" fmla="*/ 4 w 255"/>
                <a:gd name="T51" fmla="*/ 45 h 274"/>
                <a:gd name="T52" fmla="*/ 5 w 255"/>
                <a:gd name="T53" fmla="*/ 46 h 274"/>
                <a:gd name="T54" fmla="*/ 6 w 255"/>
                <a:gd name="T55" fmla="*/ 46 h 274"/>
                <a:gd name="T56" fmla="*/ 59 w 255"/>
                <a:gd name="T57" fmla="*/ 46 h 274"/>
                <a:gd name="T58" fmla="*/ 60 w 255"/>
                <a:gd name="T59" fmla="*/ 46 h 274"/>
                <a:gd name="T60" fmla="*/ 61 w 255"/>
                <a:gd name="T61" fmla="*/ 45 h 274"/>
                <a:gd name="T62" fmla="*/ 62 w 255"/>
                <a:gd name="T63" fmla="*/ 45 h 274"/>
                <a:gd name="T64" fmla="*/ 63 w 255"/>
                <a:gd name="T65" fmla="*/ 44 h 274"/>
                <a:gd name="T66" fmla="*/ 63 w 255"/>
                <a:gd name="T67" fmla="*/ 44 h 274"/>
                <a:gd name="T68" fmla="*/ 64 w 255"/>
                <a:gd name="T69" fmla="*/ 43 h 274"/>
                <a:gd name="T70" fmla="*/ 64 w 255"/>
                <a:gd name="T71" fmla="*/ 42 h 274"/>
                <a:gd name="T72" fmla="*/ 64 w 255"/>
                <a:gd name="T73" fmla="*/ 42 h 274"/>
                <a:gd name="T74" fmla="*/ 64 w 255"/>
                <a:gd name="T75" fmla="*/ 42 h 27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5"/>
                <a:gd name="T115" fmla="*/ 0 h 274"/>
                <a:gd name="T116" fmla="*/ 255 w 255"/>
                <a:gd name="T117" fmla="*/ 274 h 27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5" h="274">
                  <a:moveTo>
                    <a:pt x="255" y="248"/>
                  </a:moveTo>
                  <a:lnTo>
                    <a:pt x="225" y="25"/>
                  </a:lnTo>
                  <a:lnTo>
                    <a:pt x="224" y="21"/>
                  </a:lnTo>
                  <a:lnTo>
                    <a:pt x="222" y="16"/>
                  </a:lnTo>
                  <a:lnTo>
                    <a:pt x="220" y="11"/>
                  </a:lnTo>
                  <a:lnTo>
                    <a:pt x="216" y="8"/>
                  </a:lnTo>
                  <a:lnTo>
                    <a:pt x="212" y="4"/>
                  </a:lnTo>
                  <a:lnTo>
                    <a:pt x="208" y="1"/>
                  </a:lnTo>
                  <a:lnTo>
                    <a:pt x="204" y="0"/>
                  </a:lnTo>
                  <a:lnTo>
                    <a:pt x="199" y="0"/>
                  </a:lnTo>
                  <a:lnTo>
                    <a:pt x="15" y="10"/>
                  </a:lnTo>
                  <a:lnTo>
                    <a:pt x="12" y="11"/>
                  </a:lnTo>
                  <a:lnTo>
                    <a:pt x="10" y="13"/>
                  </a:lnTo>
                  <a:lnTo>
                    <a:pt x="8" y="15"/>
                  </a:lnTo>
                  <a:lnTo>
                    <a:pt x="5" y="17"/>
                  </a:lnTo>
                  <a:lnTo>
                    <a:pt x="4" y="21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250"/>
                  </a:lnTo>
                  <a:lnTo>
                    <a:pt x="1" y="254"/>
                  </a:lnTo>
                  <a:lnTo>
                    <a:pt x="3" y="259"/>
                  </a:lnTo>
                  <a:lnTo>
                    <a:pt x="5" y="262"/>
                  </a:lnTo>
                  <a:lnTo>
                    <a:pt x="8" y="265"/>
                  </a:lnTo>
                  <a:lnTo>
                    <a:pt x="12" y="269"/>
                  </a:lnTo>
                  <a:lnTo>
                    <a:pt x="15" y="270"/>
                  </a:lnTo>
                  <a:lnTo>
                    <a:pt x="20" y="272"/>
                  </a:lnTo>
                  <a:lnTo>
                    <a:pt x="23" y="274"/>
                  </a:lnTo>
                  <a:lnTo>
                    <a:pt x="235" y="274"/>
                  </a:lnTo>
                  <a:lnTo>
                    <a:pt x="239" y="272"/>
                  </a:lnTo>
                  <a:lnTo>
                    <a:pt x="243" y="270"/>
                  </a:lnTo>
                  <a:lnTo>
                    <a:pt x="247" y="268"/>
                  </a:lnTo>
                  <a:lnTo>
                    <a:pt x="250" y="264"/>
                  </a:lnTo>
                  <a:lnTo>
                    <a:pt x="252" y="261"/>
                  </a:lnTo>
                  <a:lnTo>
                    <a:pt x="254" y="256"/>
                  </a:lnTo>
                  <a:lnTo>
                    <a:pt x="255" y="253"/>
                  </a:lnTo>
                  <a:lnTo>
                    <a:pt x="255" y="248"/>
                  </a:lnTo>
                  <a:close/>
                </a:path>
              </a:pathLst>
            </a:custGeom>
            <a:solidFill>
              <a:srgbClr val="46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62" name="Freeform 259"/>
            <p:cNvSpPr>
              <a:spLocks/>
            </p:cNvSpPr>
            <p:nvPr/>
          </p:nvSpPr>
          <p:spPr bwMode="auto">
            <a:xfrm>
              <a:off x="1596" y="2357"/>
              <a:ext cx="65" cy="157"/>
            </a:xfrm>
            <a:custGeom>
              <a:avLst/>
              <a:gdLst>
                <a:gd name="T0" fmla="*/ 45 w 261"/>
                <a:gd name="T1" fmla="*/ 136 h 938"/>
                <a:gd name="T2" fmla="*/ 45 w 261"/>
                <a:gd name="T3" fmla="*/ 14 h 938"/>
                <a:gd name="T4" fmla="*/ 45 w 261"/>
                <a:gd name="T5" fmla="*/ 12 h 938"/>
                <a:gd name="T6" fmla="*/ 45 w 261"/>
                <a:gd name="T7" fmla="*/ 11 h 938"/>
                <a:gd name="T8" fmla="*/ 45 w 261"/>
                <a:gd name="T9" fmla="*/ 10 h 938"/>
                <a:gd name="T10" fmla="*/ 46 w 261"/>
                <a:gd name="T11" fmla="*/ 9 h 938"/>
                <a:gd name="T12" fmla="*/ 46 w 261"/>
                <a:gd name="T13" fmla="*/ 7 h 938"/>
                <a:gd name="T14" fmla="*/ 47 w 261"/>
                <a:gd name="T15" fmla="*/ 6 h 938"/>
                <a:gd name="T16" fmla="*/ 48 w 261"/>
                <a:gd name="T17" fmla="*/ 5 h 938"/>
                <a:gd name="T18" fmla="*/ 49 w 261"/>
                <a:gd name="T19" fmla="*/ 4 h 938"/>
                <a:gd name="T20" fmla="*/ 50 w 261"/>
                <a:gd name="T21" fmla="*/ 4 h 938"/>
                <a:gd name="T22" fmla="*/ 52 w 261"/>
                <a:gd name="T23" fmla="*/ 3 h 938"/>
                <a:gd name="T24" fmla="*/ 53 w 261"/>
                <a:gd name="T25" fmla="*/ 2 h 938"/>
                <a:gd name="T26" fmla="*/ 55 w 261"/>
                <a:gd name="T27" fmla="*/ 2 h 938"/>
                <a:gd name="T28" fmla="*/ 57 w 261"/>
                <a:gd name="T29" fmla="*/ 1 h 938"/>
                <a:gd name="T30" fmla="*/ 60 w 261"/>
                <a:gd name="T31" fmla="*/ 0 h 938"/>
                <a:gd name="T32" fmla="*/ 63 w 261"/>
                <a:gd name="T33" fmla="*/ 0 h 938"/>
                <a:gd name="T34" fmla="*/ 65 w 261"/>
                <a:gd name="T35" fmla="*/ 0 h 938"/>
                <a:gd name="T36" fmla="*/ 49 w 261"/>
                <a:gd name="T37" fmla="*/ 0 h 938"/>
                <a:gd name="T38" fmla="*/ 16 w 261"/>
                <a:gd name="T39" fmla="*/ 0 h 938"/>
                <a:gd name="T40" fmla="*/ 13 w 261"/>
                <a:gd name="T41" fmla="*/ 0 h 938"/>
                <a:gd name="T42" fmla="*/ 10 w 261"/>
                <a:gd name="T43" fmla="*/ 2 h 938"/>
                <a:gd name="T44" fmla="*/ 8 w 261"/>
                <a:gd name="T45" fmla="*/ 3 h 938"/>
                <a:gd name="T46" fmla="*/ 5 w 261"/>
                <a:gd name="T47" fmla="*/ 5 h 938"/>
                <a:gd name="T48" fmla="*/ 3 w 261"/>
                <a:gd name="T49" fmla="*/ 7 h 938"/>
                <a:gd name="T50" fmla="*/ 1 w 261"/>
                <a:gd name="T51" fmla="*/ 10 h 938"/>
                <a:gd name="T52" fmla="*/ 0 w 261"/>
                <a:gd name="T53" fmla="*/ 12 h 938"/>
                <a:gd name="T54" fmla="*/ 0 w 261"/>
                <a:gd name="T55" fmla="*/ 15 h 938"/>
                <a:gd name="T56" fmla="*/ 2 w 261"/>
                <a:gd name="T57" fmla="*/ 146 h 938"/>
                <a:gd name="T58" fmla="*/ 2 w 261"/>
                <a:gd name="T59" fmla="*/ 148 h 938"/>
                <a:gd name="T60" fmla="*/ 3 w 261"/>
                <a:gd name="T61" fmla="*/ 150 h 938"/>
                <a:gd name="T62" fmla="*/ 5 w 261"/>
                <a:gd name="T63" fmla="*/ 152 h 938"/>
                <a:gd name="T64" fmla="*/ 7 w 261"/>
                <a:gd name="T65" fmla="*/ 153 h 938"/>
                <a:gd name="T66" fmla="*/ 9 w 261"/>
                <a:gd name="T67" fmla="*/ 155 h 938"/>
                <a:gd name="T68" fmla="*/ 11 w 261"/>
                <a:gd name="T69" fmla="*/ 156 h 938"/>
                <a:gd name="T70" fmla="*/ 14 w 261"/>
                <a:gd name="T71" fmla="*/ 157 h 938"/>
                <a:gd name="T72" fmla="*/ 16 w 261"/>
                <a:gd name="T73" fmla="*/ 157 h 938"/>
                <a:gd name="T74" fmla="*/ 48 w 261"/>
                <a:gd name="T75" fmla="*/ 157 h 938"/>
                <a:gd name="T76" fmla="*/ 45 w 261"/>
                <a:gd name="T77" fmla="*/ 136 h 938"/>
                <a:gd name="T78" fmla="*/ 45 w 261"/>
                <a:gd name="T79" fmla="*/ 136 h 9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61"/>
                <a:gd name="T121" fmla="*/ 0 h 938"/>
                <a:gd name="T122" fmla="*/ 261 w 261"/>
                <a:gd name="T123" fmla="*/ 938 h 9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61" h="938">
                  <a:moveTo>
                    <a:pt x="179" y="814"/>
                  </a:moveTo>
                  <a:lnTo>
                    <a:pt x="179" y="81"/>
                  </a:lnTo>
                  <a:lnTo>
                    <a:pt x="179" y="73"/>
                  </a:lnTo>
                  <a:lnTo>
                    <a:pt x="180" y="65"/>
                  </a:lnTo>
                  <a:lnTo>
                    <a:pt x="181" y="57"/>
                  </a:lnTo>
                  <a:lnTo>
                    <a:pt x="183" y="51"/>
                  </a:lnTo>
                  <a:lnTo>
                    <a:pt x="185" y="44"/>
                  </a:lnTo>
                  <a:lnTo>
                    <a:pt x="189" y="38"/>
                  </a:lnTo>
                  <a:lnTo>
                    <a:pt x="192" y="31"/>
                  </a:lnTo>
                  <a:lnTo>
                    <a:pt x="196" y="25"/>
                  </a:lnTo>
                  <a:lnTo>
                    <a:pt x="201" y="21"/>
                  </a:lnTo>
                  <a:lnTo>
                    <a:pt x="207" y="16"/>
                  </a:lnTo>
                  <a:lnTo>
                    <a:pt x="214" y="13"/>
                  </a:lnTo>
                  <a:lnTo>
                    <a:pt x="222" y="9"/>
                  </a:lnTo>
                  <a:lnTo>
                    <a:pt x="230" y="6"/>
                  </a:lnTo>
                  <a:lnTo>
                    <a:pt x="240" y="2"/>
                  </a:lnTo>
                  <a:lnTo>
                    <a:pt x="251" y="1"/>
                  </a:lnTo>
                  <a:lnTo>
                    <a:pt x="261" y="0"/>
                  </a:lnTo>
                  <a:lnTo>
                    <a:pt x="196" y="0"/>
                  </a:lnTo>
                  <a:lnTo>
                    <a:pt x="66" y="0"/>
                  </a:lnTo>
                  <a:lnTo>
                    <a:pt x="54" y="2"/>
                  </a:lnTo>
                  <a:lnTo>
                    <a:pt x="42" y="9"/>
                  </a:lnTo>
                  <a:lnTo>
                    <a:pt x="31" y="18"/>
                  </a:lnTo>
                  <a:lnTo>
                    <a:pt x="21" y="30"/>
                  </a:lnTo>
                  <a:lnTo>
                    <a:pt x="12" y="44"/>
                  </a:lnTo>
                  <a:lnTo>
                    <a:pt x="6" y="59"/>
                  </a:lnTo>
                  <a:lnTo>
                    <a:pt x="1" y="74"/>
                  </a:lnTo>
                  <a:lnTo>
                    <a:pt x="0" y="87"/>
                  </a:lnTo>
                  <a:lnTo>
                    <a:pt x="8" y="874"/>
                  </a:lnTo>
                  <a:lnTo>
                    <a:pt x="9" y="886"/>
                  </a:lnTo>
                  <a:lnTo>
                    <a:pt x="12" y="896"/>
                  </a:lnTo>
                  <a:lnTo>
                    <a:pt x="20" y="907"/>
                  </a:lnTo>
                  <a:lnTo>
                    <a:pt x="27" y="916"/>
                  </a:lnTo>
                  <a:lnTo>
                    <a:pt x="36" y="925"/>
                  </a:lnTo>
                  <a:lnTo>
                    <a:pt x="45" y="932"/>
                  </a:lnTo>
                  <a:lnTo>
                    <a:pt x="55" y="937"/>
                  </a:lnTo>
                  <a:lnTo>
                    <a:pt x="66" y="938"/>
                  </a:lnTo>
                  <a:lnTo>
                    <a:pt x="192" y="938"/>
                  </a:lnTo>
                  <a:lnTo>
                    <a:pt x="179" y="814"/>
                  </a:lnTo>
                  <a:close/>
                </a:path>
              </a:pathLst>
            </a:custGeom>
            <a:solidFill>
              <a:srgbClr val="08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63" name="Freeform 260"/>
            <p:cNvSpPr>
              <a:spLocks/>
            </p:cNvSpPr>
            <p:nvPr/>
          </p:nvSpPr>
          <p:spPr bwMode="auto">
            <a:xfrm>
              <a:off x="1755" y="2429"/>
              <a:ext cx="111" cy="11"/>
            </a:xfrm>
            <a:custGeom>
              <a:avLst/>
              <a:gdLst>
                <a:gd name="T0" fmla="*/ 109 w 446"/>
                <a:gd name="T1" fmla="*/ 11 h 71"/>
                <a:gd name="T2" fmla="*/ 111 w 446"/>
                <a:gd name="T3" fmla="*/ 0 h 71"/>
                <a:gd name="T4" fmla="*/ 10 w 446"/>
                <a:gd name="T5" fmla="*/ 0 h 71"/>
                <a:gd name="T6" fmla="*/ 8 w 446"/>
                <a:gd name="T7" fmla="*/ 1 h 71"/>
                <a:gd name="T8" fmla="*/ 6 w 446"/>
                <a:gd name="T9" fmla="*/ 2 h 71"/>
                <a:gd name="T10" fmla="*/ 4 w 446"/>
                <a:gd name="T11" fmla="*/ 2 h 71"/>
                <a:gd name="T12" fmla="*/ 3 w 446"/>
                <a:gd name="T13" fmla="*/ 3 h 71"/>
                <a:gd name="T14" fmla="*/ 2 w 446"/>
                <a:gd name="T15" fmla="*/ 4 h 71"/>
                <a:gd name="T16" fmla="*/ 1 w 446"/>
                <a:gd name="T17" fmla="*/ 6 h 71"/>
                <a:gd name="T18" fmla="*/ 0 w 446"/>
                <a:gd name="T19" fmla="*/ 7 h 71"/>
                <a:gd name="T20" fmla="*/ 0 w 446"/>
                <a:gd name="T21" fmla="*/ 9 h 71"/>
                <a:gd name="T22" fmla="*/ 109 w 446"/>
                <a:gd name="T23" fmla="*/ 11 h 71"/>
                <a:gd name="T24" fmla="*/ 109 w 446"/>
                <a:gd name="T25" fmla="*/ 11 h 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6"/>
                <a:gd name="T40" fmla="*/ 0 h 71"/>
                <a:gd name="T41" fmla="*/ 446 w 446"/>
                <a:gd name="T42" fmla="*/ 71 h 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6" h="71">
                  <a:moveTo>
                    <a:pt x="436" y="71"/>
                  </a:moveTo>
                  <a:lnTo>
                    <a:pt x="446" y="0"/>
                  </a:lnTo>
                  <a:lnTo>
                    <a:pt x="41" y="3"/>
                  </a:lnTo>
                  <a:lnTo>
                    <a:pt x="32" y="5"/>
                  </a:lnTo>
                  <a:lnTo>
                    <a:pt x="24" y="10"/>
                  </a:lnTo>
                  <a:lnTo>
                    <a:pt x="17" y="14"/>
                  </a:lnTo>
                  <a:lnTo>
                    <a:pt x="12" y="20"/>
                  </a:lnTo>
                  <a:lnTo>
                    <a:pt x="8" y="28"/>
                  </a:lnTo>
                  <a:lnTo>
                    <a:pt x="4" y="37"/>
                  </a:lnTo>
                  <a:lnTo>
                    <a:pt x="1" y="47"/>
                  </a:lnTo>
                  <a:lnTo>
                    <a:pt x="0" y="56"/>
                  </a:lnTo>
                  <a:lnTo>
                    <a:pt x="436" y="71"/>
                  </a:lnTo>
                  <a:close/>
                </a:path>
              </a:pathLst>
            </a:custGeom>
            <a:solidFill>
              <a:srgbClr val="FAAE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64" name="Freeform 261"/>
            <p:cNvSpPr>
              <a:spLocks/>
            </p:cNvSpPr>
            <p:nvPr/>
          </p:nvSpPr>
          <p:spPr bwMode="auto">
            <a:xfrm>
              <a:off x="1924" y="2440"/>
              <a:ext cx="23" cy="89"/>
            </a:xfrm>
            <a:custGeom>
              <a:avLst/>
              <a:gdLst>
                <a:gd name="T0" fmla="*/ 0 w 92"/>
                <a:gd name="T1" fmla="*/ 1 h 532"/>
                <a:gd name="T2" fmla="*/ 23 w 92"/>
                <a:gd name="T3" fmla="*/ 0 h 532"/>
                <a:gd name="T4" fmla="*/ 23 w 92"/>
                <a:gd name="T5" fmla="*/ 88 h 532"/>
                <a:gd name="T6" fmla="*/ 0 w 92"/>
                <a:gd name="T7" fmla="*/ 89 h 532"/>
                <a:gd name="T8" fmla="*/ 0 w 92"/>
                <a:gd name="T9" fmla="*/ 1 h 532"/>
                <a:gd name="T10" fmla="*/ 0 w 92"/>
                <a:gd name="T11" fmla="*/ 1 h 532"/>
                <a:gd name="T12" fmla="*/ 0 w 92"/>
                <a:gd name="T13" fmla="*/ 1 h 5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"/>
                <a:gd name="T22" fmla="*/ 0 h 532"/>
                <a:gd name="T23" fmla="*/ 92 w 92"/>
                <a:gd name="T24" fmla="*/ 532 h 5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" h="532">
                  <a:moveTo>
                    <a:pt x="0" y="3"/>
                  </a:moveTo>
                  <a:lnTo>
                    <a:pt x="92" y="0"/>
                  </a:lnTo>
                  <a:lnTo>
                    <a:pt x="92" y="529"/>
                  </a:lnTo>
                  <a:lnTo>
                    <a:pt x="0" y="53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3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65" name="Freeform 262"/>
            <p:cNvSpPr>
              <a:spLocks/>
            </p:cNvSpPr>
            <p:nvPr/>
          </p:nvSpPr>
          <p:spPr bwMode="auto">
            <a:xfrm>
              <a:off x="1955" y="2440"/>
              <a:ext cx="23" cy="88"/>
            </a:xfrm>
            <a:custGeom>
              <a:avLst/>
              <a:gdLst>
                <a:gd name="T0" fmla="*/ 0 w 94"/>
                <a:gd name="T1" fmla="*/ 1 h 532"/>
                <a:gd name="T2" fmla="*/ 23 w 94"/>
                <a:gd name="T3" fmla="*/ 0 h 532"/>
                <a:gd name="T4" fmla="*/ 23 w 94"/>
                <a:gd name="T5" fmla="*/ 88 h 532"/>
                <a:gd name="T6" fmla="*/ 0 w 94"/>
                <a:gd name="T7" fmla="*/ 88 h 532"/>
                <a:gd name="T8" fmla="*/ 0 w 94"/>
                <a:gd name="T9" fmla="*/ 1 h 532"/>
                <a:gd name="T10" fmla="*/ 0 w 94"/>
                <a:gd name="T11" fmla="*/ 1 h 532"/>
                <a:gd name="T12" fmla="*/ 0 w 94"/>
                <a:gd name="T13" fmla="*/ 1 h 5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"/>
                <a:gd name="T22" fmla="*/ 0 h 532"/>
                <a:gd name="T23" fmla="*/ 94 w 94"/>
                <a:gd name="T24" fmla="*/ 532 h 5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" h="532">
                  <a:moveTo>
                    <a:pt x="0" y="4"/>
                  </a:moveTo>
                  <a:lnTo>
                    <a:pt x="94" y="0"/>
                  </a:lnTo>
                  <a:lnTo>
                    <a:pt x="94" y="529"/>
                  </a:lnTo>
                  <a:lnTo>
                    <a:pt x="0" y="53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3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66" name="Freeform 263"/>
            <p:cNvSpPr>
              <a:spLocks/>
            </p:cNvSpPr>
            <p:nvPr/>
          </p:nvSpPr>
          <p:spPr bwMode="auto">
            <a:xfrm>
              <a:off x="1986" y="2439"/>
              <a:ext cx="23" cy="89"/>
            </a:xfrm>
            <a:custGeom>
              <a:avLst/>
              <a:gdLst>
                <a:gd name="T0" fmla="*/ 0 w 93"/>
                <a:gd name="T1" fmla="*/ 0 h 530"/>
                <a:gd name="T2" fmla="*/ 23 w 93"/>
                <a:gd name="T3" fmla="*/ 0 h 530"/>
                <a:gd name="T4" fmla="*/ 23 w 93"/>
                <a:gd name="T5" fmla="*/ 89 h 530"/>
                <a:gd name="T6" fmla="*/ 0 w 93"/>
                <a:gd name="T7" fmla="*/ 89 h 530"/>
                <a:gd name="T8" fmla="*/ 0 w 93"/>
                <a:gd name="T9" fmla="*/ 0 h 530"/>
                <a:gd name="T10" fmla="*/ 0 w 93"/>
                <a:gd name="T11" fmla="*/ 0 h 530"/>
                <a:gd name="T12" fmla="*/ 0 w 93"/>
                <a:gd name="T13" fmla="*/ 0 h 5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"/>
                <a:gd name="T22" fmla="*/ 0 h 530"/>
                <a:gd name="T23" fmla="*/ 93 w 93"/>
                <a:gd name="T24" fmla="*/ 530 h 5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" h="530">
                  <a:moveTo>
                    <a:pt x="0" y="1"/>
                  </a:moveTo>
                  <a:lnTo>
                    <a:pt x="93" y="0"/>
                  </a:lnTo>
                  <a:lnTo>
                    <a:pt x="93" y="528"/>
                  </a:lnTo>
                  <a:lnTo>
                    <a:pt x="0" y="530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3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67" name="Freeform 264"/>
            <p:cNvSpPr>
              <a:spLocks/>
            </p:cNvSpPr>
            <p:nvPr/>
          </p:nvSpPr>
          <p:spPr bwMode="auto">
            <a:xfrm>
              <a:off x="1892" y="2441"/>
              <a:ext cx="23" cy="89"/>
            </a:xfrm>
            <a:custGeom>
              <a:avLst/>
              <a:gdLst>
                <a:gd name="T0" fmla="*/ 0 w 93"/>
                <a:gd name="T1" fmla="*/ 1 h 532"/>
                <a:gd name="T2" fmla="*/ 23 w 93"/>
                <a:gd name="T3" fmla="*/ 0 h 532"/>
                <a:gd name="T4" fmla="*/ 23 w 93"/>
                <a:gd name="T5" fmla="*/ 88 h 532"/>
                <a:gd name="T6" fmla="*/ 0 w 93"/>
                <a:gd name="T7" fmla="*/ 89 h 532"/>
                <a:gd name="T8" fmla="*/ 0 w 93"/>
                <a:gd name="T9" fmla="*/ 1 h 532"/>
                <a:gd name="T10" fmla="*/ 0 w 93"/>
                <a:gd name="T11" fmla="*/ 1 h 532"/>
                <a:gd name="T12" fmla="*/ 0 w 93"/>
                <a:gd name="T13" fmla="*/ 1 h 5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"/>
                <a:gd name="T22" fmla="*/ 0 h 532"/>
                <a:gd name="T23" fmla="*/ 93 w 93"/>
                <a:gd name="T24" fmla="*/ 532 h 5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" h="532">
                  <a:moveTo>
                    <a:pt x="0" y="4"/>
                  </a:moveTo>
                  <a:lnTo>
                    <a:pt x="93" y="0"/>
                  </a:lnTo>
                  <a:lnTo>
                    <a:pt x="93" y="528"/>
                  </a:lnTo>
                  <a:lnTo>
                    <a:pt x="0" y="53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3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68" name="Freeform 265"/>
            <p:cNvSpPr>
              <a:spLocks/>
            </p:cNvSpPr>
            <p:nvPr/>
          </p:nvSpPr>
          <p:spPr bwMode="auto">
            <a:xfrm>
              <a:off x="1940" y="2427"/>
              <a:ext cx="22" cy="7"/>
            </a:xfrm>
            <a:custGeom>
              <a:avLst/>
              <a:gdLst>
                <a:gd name="T0" fmla="*/ 11 w 88"/>
                <a:gd name="T1" fmla="*/ 0 h 41"/>
                <a:gd name="T2" fmla="*/ 13 w 88"/>
                <a:gd name="T3" fmla="*/ 0 h 41"/>
                <a:gd name="T4" fmla="*/ 15 w 88"/>
                <a:gd name="T5" fmla="*/ 0 h 41"/>
                <a:gd name="T6" fmla="*/ 17 w 88"/>
                <a:gd name="T7" fmla="*/ 1 h 41"/>
                <a:gd name="T8" fmla="*/ 19 w 88"/>
                <a:gd name="T9" fmla="*/ 1 h 41"/>
                <a:gd name="T10" fmla="*/ 20 w 88"/>
                <a:gd name="T11" fmla="*/ 2 h 41"/>
                <a:gd name="T12" fmla="*/ 21 w 88"/>
                <a:gd name="T13" fmla="*/ 2 h 41"/>
                <a:gd name="T14" fmla="*/ 22 w 88"/>
                <a:gd name="T15" fmla="*/ 3 h 41"/>
                <a:gd name="T16" fmla="*/ 22 w 88"/>
                <a:gd name="T17" fmla="*/ 4 h 41"/>
                <a:gd name="T18" fmla="*/ 22 w 88"/>
                <a:gd name="T19" fmla="*/ 4 h 41"/>
                <a:gd name="T20" fmla="*/ 21 w 88"/>
                <a:gd name="T21" fmla="*/ 5 h 41"/>
                <a:gd name="T22" fmla="*/ 20 w 88"/>
                <a:gd name="T23" fmla="*/ 5 h 41"/>
                <a:gd name="T24" fmla="*/ 19 w 88"/>
                <a:gd name="T25" fmla="*/ 6 h 41"/>
                <a:gd name="T26" fmla="*/ 17 w 88"/>
                <a:gd name="T27" fmla="*/ 6 h 41"/>
                <a:gd name="T28" fmla="*/ 15 w 88"/>
                <a:gd name="T29" fmla="*/ 7 h 41"/>
                <a:gd name="T30" fmla="*/ 13 w 88"/>
                <a:gd name="T31" fmla="*/ 7 h 41"/>
                <a:gd name="T32" fmla="*/ 11 w 88"/>
                <a:gd name="T33" fmla="*/ 7 h 41"/>
                <a:gd name="T34" fmla="*/ 9 w 88"/>
                <a:gd name="T35" fmla="*/ 7 h 41"/>
                <a:gd name="T36" fmla="*/ 6 w 88"/>
                <a:gd name="T37" fmla="*/ 7 h 41"/>
                <a:gd name="T38" fmla="*/ 5 w 88"/>
                <a:gd name="T39" fmla="*/ 6 h 41"/>
                <a:gd name="T40" fmla="*/ 3 w 88"/>
                <a:gd name="T41" fmla="*/ 6 h 41"/>
                <a:gd name="T42" fmla="*/ 2 w 88"/>
                <a:gd name="T43" fmla="*/ 5 h 41"/>
                <a:gd name="T44" fmla="*/ 1 w 88"/>
                <a:gd name="T45" fmla="*/ 5 h 41"/>
                <a:gd name="T46" fmla="*/ 0 w 88"/>
                <a:gd name="T47" fmla="*/ 4 h 41"/>
                <a:gd name="T48" fmla="*/ 0 w 88"/>
                <a:gd name="T49" fmla="*/ 4 h 41"/>
                <a:gd name="T50" fmla="*/ 0 w 88"/>
                <a:gd name="T51" fmla="*/ 3 h 41"/>
                <a:gd name="T52" fmla="*/ 1 w 88"/>
                <a:gd name="T53" fmla="*/ 2 h 41"/>
                <a:gd name="T54" fmla="*/ 2 w 88"/>
                <a:gd name="T55" fmla="*/ 2 h 41"/>
                <a:gd name="T56" fmla="*/ 3 w 88"/>
                <a:gd name="T57" fmla="*/ 1 h 41"/>
                <a:gd name="T58" fmla="*/ 5 w 88"/>
                <a:gd name="T59" fmla="*/ 1 h 41"/>
                <a:gd name="T60" fmla="*/ 6 w 88"/>
                <a:gd name="T61" fmla="*/ 0 h 41"/>
                <a:gd name="T62" fmla="*/ 9 w 88"/>
                <a:gd name="T63" fmla="*/ 0 h 41"/>
                <a:gd name="T64" fmla="*/ 11 w 88"/>
                <a:gd name="T65" fmla="*/ 0 h 41"/>
                <a:gd name="T66" fmla="*/ 11 w 88"/>
                <a:gd name="T67" fmla="*/ 0 h 41"/>
                <a:gd name="T68" fmla="*/ 11 w 88"/>
                <a:gd name="T69" fmla="*/ 0 h 4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8"/>
                <a:gd name="T106" fmla="*/ 0 h 41"/>
                <a:gd name="T107" fmla="*/ 88 w 88"/>
                <a:gd name="T108" fmla="*/ 41 h 4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8" h="41">
                  <a:moveTo>
                    <a:pt x="44" y="0"/>
                  </a:moveTo>
                  <a:lnTo>
                    <a:pt x="53" y="1"/>
                  </a:lnTo>
                  <a:lnTo>
                    <a:pt x="62" y="2"/>
                  </a:lnTo>
                  <a:lnTo>
                    <a:pt x="69" y="4"/>
                  </a:lnTo>
                  <a:lnTo>
                    <a:pt x="75" y="7"/>
                  </a:lnTo>
                  <a:lnTo>
                    <a:pt x="81" y="10"/>
                  </a:lnTo>
                  <a:lnTo>
                    <a:pt x="85" y="14"/>
                  </a:lnTo>
                  <a:lnTo>
                    <a:pt x="87" y="17"/>
                  </a:lnTo>
                  <a:lnTo>
                    <a:pt x="88" y="21"/>
                  </a:lnTo>
                  <a:lnTo>
                    <a:pt x="87" y="25"/>
                  </a:lnTo>
                  <a:lnTo>
                    <a:pt x="85" y="29"/>
                  </a:lnTo>
                  <a:lnTo>
                    <a:pt x="81" y="32"/>
                  </a:lnTo>
                  <a:lnTo>
                    <a:pt x="75" y="36"/>
                  </a:lnTo>
                  <a:lnTo>
                    <a:pt x="69" y="38"/>
                  </a:lnTo>
                  <a:lnTo>
                    <a:pt x="62" y="40"/>
                  </a:lnTo>
                  <a:lnTo>
                    <a:pt x="53" y="41"/>
                  </a:lnTo>
                  <a:lnTo>
                    <a:pt x="44" y="41"/>
                  </a:lnTo>
                  <a:lnTo>
                    <a:pt x="35" y="41"/>
                  </a:lnTo>
                  <a:lnTo>
                    <a:pt x="26" y="40"/>
                  </a:lnTo>
                  <a:lnTo>
                    <a:pt x="19" y="38"/>
                  </a:lnTo>
                  <a:lnTo>
                    <a:pt x="12" y="36"/>
                  </a:lnTo>
                  <a:lnTo>
                    <a:pt x="7" y="32"/>
                  </a:lnTo>
                  <a:lnTo>
                    <a:pt x="3" y="29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3" y="14"/>
                  </a:lnTo>
                  <a:lnTo>
                    <a:pt x="7" y="10"/>
                  </a:lnTo>
                  <a:lnTo>
                    <a:pt x="12" y="7"/>
                  </a:lnTo>
                  <a:lnTo>
                    <a:pt x="19" y="4"/>
                  </a:lnTo>
                  <a:lnTo>
                    <a:pt x="26" y="2"/>
                  </a:lnTo>
                  <a:lnTo>
                    <a:pt x="35" y="1"/>
                  </a:lnTo>
                  <a:lnTo>
                    <a:pt x="44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6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69" name="Freeform 266"/>
            <p:cNvSpPr>
              <a:spLocks/>
            </p:cNvSpPr>
            <p:nvPr/>
          </p:nvSpPr>
          <p:spPr bwMode="auto">
            <a:xfrm>
              <a:off x="1555" y="2516"/>
              <a:ext cx="76" cy="61"/>
            </a:xfrm>
            <a:custGeom>
              <a:avLst/>
              <a:gdLst>
                <a:gd name="T0" fmla="*/ 76 w 300"/>
                <a:gd name="T1" fmla="*/ 1 h 365"/>
                <a:gd name="T2" fmla="*/ 31 w 300"/>
                <a:gd name="T3" fmla="*/ 0 h 365"/>
                <a:gd name="T4" fmla="*/ 28 w 300"/>
                <a:gd name="T5" fmla="*/ 0 h 365"/>
                <a:gd name="T6" fmla="*/ 25 w 300"/>
                <a:gd name="T7" fmla="*/ 1 h 365"/>
                <a:gd name="T8" fmla="*/ 23 w 300"/>
                <a:gd name="T9" fmla="*/ 1 h 365"/>
                <a:gd name="T10" fmla="*/ 20 w 300"/>
                <a:gd name="T11" fmla="*/ 2 h 365"/>
                <a:gd name="T12" fmla="*/ 17 w 300"/>
                <a:gd name="T13" fmla="*/ 3 h 365"/>
                <a:gd name="T14" fmla="*/ 15 w 300"/>
                <a:gd name="T15" fmla="*/ 5 h 365"/>
                <a:gd name="T16" fmla="*/ 12 w 300"/>
                <a:gd name="T17" fmla="*/ 7 h 365"/>
                <a:gd name="T18" fmla="*/ 10 w 300"/>
                <a:gd name="T19" fmla="*/ 8 h 365"/>
                <a:gd name="T20" fmla="*/ 8 w 300"/>
                <a:gd name="T21" fmla="*/ 10 h 365"/>
                <a:gd name="T22" fmla="*/ 6 w 300"/>
                <a:gd name="T23" fmla="*/ 13 h 365"/>
                <a:gd name="T24" fmla="*/ 5 w 300"/>
                <a:gd name="T25" fmla="*/ 14 h 365"/>
                <a:gd name="T26" fmla="*/ 3 w 300"/>
                <a:gd name="T27" fmla="*/ 17 h 365"/>
                <a:gd name="T28" fmla="*/ 2 w 300"/>
                <a:gd name="T29" fmla="*/ 19 h 365"/>
                <a:gd name="T30" fmla="*/ 1 w 300"/>
                <a:gd name="T31" fmla="*/ 21 h 365"/>
                <a:gd name="T32" fmla="*/ 1 w 300"/>
                <a:gd name="T33" fmla="*/ 23 h 365"/>
                <a:gd name="T34" fmla="*/ 0 w 300"/>
                <a:gd name="T35" fmla="*/ 25 h 365"/>
                <a:gd name="T36" fmla="*/ 0 w 300"/>
                <a:gd name="T37" fmla="*/ 28 h 365"/>
                <a:gd name="T38" fmla="*/ 0 w 300"/>
                <a:gd name="T39" fmla="*/ 30 h 365"/>
                <a:gd name="T40" fmla="*/ 1 w 300"/>
                <a:gd name="T41" fmla="*/ 33 h 365"/>
                <a:gd name="T42" fmla="*/ 1 w 300"/>
                <a:gd name="T43" fmla="*/ 35 h 365"/>
                <a:gd name="T44" fmla="*/ 2 w 300"/>
                <a:gd name="T45" fmla="*/ 38 h 365"/>
                <a:gd name="T46" fmla="*/ 3 w 300"/>
                <a:gd name="T47" fmla="*/ 40 h 365"/>
                <a:gd name="T48" fmla="*/ 5 w 300"/>
                <a:gd name="T49" fmla="*/ 43 h 365"/>
                <a:gd name="T50" fmla="*/ 6 w 300"/>
                <a:gd name="T51" fmla="*/ 45 h 365"/>
                <a:gd name="T52" fmla="*/ 8 w 300"/>
                <a:gd name="T53" fmla="*/ 47 h 365"/>
                <a:gd name="T54" fmla="*/ 10 w 300"/>
                <a:gd name="T55" fmla="*/ 49 h 365"/>
                <a:gd name="T56" fmla="*/ 12 w 300"/>
                <a:gd name="T57" fmla="*/ 51 h 365"/>
                <a:gd name="T58" fmla="*/ 14 w 300"/>
                <a:gd name="T59" fmla="*/ 53 h 365"/>
                <a:gd name="T60" fmla="*/ 17 w 300"/>
                <a:gd name="T61" fmla="*/ 55 h 365"/>
                <a:gd name="T62" fmla="*/ 20 w 300"/>
                <a:gd name="T63" fmla="*/ 56 h 365"/>
                <a:gd name="T64" fmla="*/ 22 w 300"/>
                <a:gd name="T65" fmla="*/ 57 h 365"/>
                <a:gd name="T66" fmla="*/ 25 w 300"/>
                <a:gd name="T67" fmla="*/ 57 h 365"/>
                <a:gd name="T68" fmla="*/ 71 w 300"/>
                <a:gd name="T69" fmla="*/ 61 h 365"/>
                <a:gd name="T70" fmla="*/ 76 w 300"/>
                <a:gd name="T71" fmla="*/ 1 h 365"/>
                <a:gd name="T72" fmla="*/ 76 w 300"/>
                <a:gd name="T73" fmla="*/ 1 h 365"/>
                <a:gd name="T74" fmla="*/ 76 w 300"/>
                <a:gd name="T75" fmla="*/ 1 h 36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0"/>
                <a:gd name="T115" fmla="*/ 0 h 365"/>
                <a:gd name="T116" fmla="*/ 300 w 300"/>
                <a:gd name="T117" fmla="*/ 365 h 36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0" h="365">
                  <a:moveTo>
                    <a:pt x="300" y="5"/>
                  </a:moveTo>
                  <a:lnTo>
                    <a:pt x="123" y="0"/>
                  </a:lnTo>
                  <a:lnTo>
                    <a:pt x="111" y="0"/>
                  </a:lnTo>
                  <a:lnTo>
                    <a:pt x="99" y="3"/>
                  </a:lnTo>
                  <a:lnTo>
                    <a:pt x="89" y="8"/>
                  </a:lnTo>
                  <a:lnTo>
                    <a:pt x="78" y="12"/>
                  </a:lnTo>
                  <a:lnTo>
                    <a:pt x="68" y="20"/>
                  </a:lnTo>
                  <a:lnTo>
                    <a:pt x="59" y="30"/>
                  </a:lnTo>
                  <a:lnTo>
                    <a:pt x="49" y="39"/>
                  </a:lnTo>
                  <a:lnTo>
                    <a:pt x="40" y="50"/>
                  </a:lnTo>
                  <a:lnTo>
                    <a:pt x="32" y="62"/>
                  </a:lnTo>
                  <a:lnTo>
                    <a:pt x="24" y="75"/>
                  </a:lnTo>
                  <a:lnTo>
                    <a:pt x="18" y="86"/>
                  </a:lnTo>
                  <a:lnTo>
                    <a:pt x="13" y="100"/>
                  </a:lnTo>
                  <a:lnTo>
                    <a:pt x="8" y="113"/>
                  </a:lnTo>
                  <a:lnTo>
                    <a:pt x="4" y="127"/>
                  </a:lnTo>
                  <a:lnTo>
                    <a:pt x="2" y="139"/>
                  </a:lnTo>
                  <a:lnTo>
                    <a:pt x="0" y="152"/>
                  </a:lnTo>
                  <a:lnTo>
                    <a:pt x="0" y="166"/>
                  </a:lnTo>
                  <a:lnTo>
                    <a:pt x="0" y="180"/>
                  </a:lnTo>
                  <a:lnTo>
                    <a:pt x="3" y="196"/>
                  </a:lnTo>
                  <a:lnTo>
                    <a:pt x="4" y="211"/>
                  </a:lnTo>
                  <a:lnTo>
                    <a:pt x="8" y="226"/>
                  </a:lnTo>
                  <a:lnTo>
                    <a:pt x="13" y="241"/>
                  </a:lnTo>
                  <a:lnTo>
                    <a:pt x="18" y="256"/>
                  </a:lnTo>
                  <a:lnTo>
                    <a:pt x="24" y="270"/>
                  </a:lnTo>
                  <a:lnTo>
                    <a:pt x="31" y="284"/>
                  </a:lnTo>
                  <a:lnTo>
                    <a:pt x="39" y="296"/>
                  </a:lnTo>
                  <a:lnTo>
                    <a:pt x="47" y="308"/>
                  </a:lnTo>
                  <a:lnTo>
                    <a:pt x="56" y="318"/>
                  </a:lnTo>
                  <a:lnTo>
                    <a:pt x="66" y="328"/>
                  </a:lnTo>
                  <a:lnTo>
                    <a:pt x="77" y="335"/>
                  </a:lnTo>
                  <a:lnTo>
                    <a:pt x="87" y="339"/>
                  </a:lnTo>
                  <a:lnTo>
                    <a:pt x="99" y="342"/>
                  </a:lnTo>
                  <a:lnTo>
                    <a:pt x="281" y="365"/>
                  </a:lnTo>
                  <a:lnTo>
                    <a:pt x="300" y="5"/>
                  </a:lnTo>
                  <a:close/>
                </a:path>
              </a:pathLst>
            </a:custGeom>
            <a:solidFill>
              <a:srgbClr val="DF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70" name="Freeform 267"/>
            <p:cNvSpPr>
              <a:spLocks/>
            </p:cNvSpPr>
            <p:nvPr/>
          </p:nvSpPr>
          <p:spPr bwMode="auto">
            <a:xfrm>
              <a:off x="1591" y="2517"/>
              <a:ext cx="73" cy="60"/>
            </a:xfrm>
            <a:custGeom>
              <a:avLst/>
              <a:gdLst>
                <a:gd name="T0" fmla="*/ 45 w 293"/>
                <a:gd name="T1" fmla="*/ 1 h 357"/>
                <a:gd name="T2" fmla="*/ 52 w 293"/>
                <a:gd name="T3" fmla="*/ 2 h 357"/>
                <a:gd name="T4" fmla="*/ 58 w 293"/>
                <a:gd name="T5" fmla="*/ 5 h 357"/>
                <a:gd name="T6" fmla="*/ 64 w 293"/>
                <a:gd name="T7" fmla="*/ 9 h 357"/>
                <a:gd name="T8" fmla="*/ 68 w 293"/>
                <a:gd name="T9" fmla="*/ 14 h 357"/>
                <a:gd name="T10" fmla="*/ 71 w 293"/>
                <a:gd name="T11" fmla="*/ 19 h 357"/>
                <a:gd name="T12" fmla="*/ 73 w 293"/>
                <a:gd name="T13" fmla="*/ 24 h 357"/>
                <a:gd name="T14" fmla="*/ 73 w 293"/>
                <a:gd name="T15" fmla="*/ 30 h 357"/>
                <a:gd name="T16" fmla="*/ 72 w 293"/>
                <a:gd name="T17" fmla="*/ 36 h 357"/>
                <a:gd name="T18" fmla="*/ 69 w 293"/>
                <a:gd name="T19" fmla="*/ 42 h 357"/>
                <a:gd name="T20" fmla="*/ 66 w 293"/>
                <a:gd name="T21" fmla="*/ 47 h 357"/>
                <a:gd name="T22" fmla="*/ 61 w 293"/>
                <a:gd name="T23" fmla="*/ 51 h 357"/>
                <a:gd name="T24" fmla="*/ 55 w 293"/>
                <a:gd name="T25" fmla="*/ 55 h 357"/>
                <a:gd name="T26" fmla="*/ 49 w 293"/>
                <a:gd name="T27" fmla="*/ 58 h 357"/>
                <a:gd name="T28" fmla="*/ 42 w 293"/>
                <a:gd name="T29" fmla="*/ 59 h 357"/>
                <a:gd name="T30" fmla="*/ 35 w 293"/>
                <a:gd name="T31" fmla="*/ 60 h 357"/>
                <a:gd name="T32" fmla="*/ 27 w 293"/>
                <a:gd name="T33" fmla="*/ 59 h 357"/>
                <a:gd name="T34" fmla="*/ 20 w 293"/>
                <a:gd name="T35" fmla="*/ 57 h 357"/>
                <a:gd name="T36" fmla="*/ 15 w 293"/>
                <a:gd name="T37" fmla="*/ 54 h 357"/>
                <a:gd name="T38" fmla="*/ 10 w 293"/>
                <a:gd name="T39" fmla="*/ 51 h 357"/>
                <a:gd name="T40" fmla="*/ 5 w 293"/>
                <a:gd name="T41" fmla="*/ 46 h 357"/>
                <a:gd name="T42" fmla="*/ 2 w 293"/>
                <a:gd name="T43" fmla="*/ 41 h 357"/>
                <a:gd name="T44" fmla="*/ 0 w 293"/>
                <a:gd name="T45" fmla="*/ 35 h 357"/>
                <a:gd name="T46" fmla="*/ 0 w 293"/>
                <a:gd name="T47" fmla="*/ 30 h 357"/>
                <a:gd name="T48" fmla="*/ 1 w 293"/>
                <a:gd name="T49" fmla="*/ 23 h 357"/>
                <a:gd name="T50" fmla="*/ 3 w 293"/>
                <a:gd name="T51" fmla="*/ 18 h 357"/>
                <a:gd name="T52" fmla="*/ 7 w 293"/>
                <a:gd name="T53" fmla="*/ 13 h 357"/>
                <a:gd name="T54" fmla="*/ 12 w 293"/>
                <a:gd name="T55" fmla="*/ 8 h 357"/>
                <a:gd name="T56" fmla="*/ 18 w 293"/>
                <a:gd name="T57" fmla="*/ 5 h 357"/>
                <a:gd name="T58" fmla="*/ 24 w 293"/>
                <a:gd name="T59" fmla="*/ 2 h 357"/>
                <a:gd name="T60" fmla="*/ 31 w 293"/>
                <a:gd name="T61" fmla="*/ 0 h 357"/>
                <a:gd name="T62" fmla="*/ 38 w 293"/>
                <a:gd name="T63" fmla="*/ 0 h 357"/>
                <a:gd name="T64" fmla="*/ 42 w 293"/>
                <a:gd name="T65" fmla="*/ 0 h 3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3"/>
                <a:gd name="T100" fmla="*/ 0 h 357"/>
                <a:gd name="T101" fmla="*/ 293 w 293"/>
                <a:gd name="T102" fmla="*/ 357 h 3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3" h="357">
                  <a:moveTo>
                    <a:pt x="168" y="0"/>
                  </a:moveTo>
                  <a:lnTo>
                    <a:pt x="182" y="3"/>
                  </a:lnTo>
                  <a:lnTo>
                    <a:pt x="196" y="8"/>
                  </a:lnTo>
                  <a:lnTo>
                    <a:pt x="210" y="14"/>
                  </a:lnTo>
                  <a:lnTo>
                    <a:pt x="222" y="22"/>
                  </a:lnTo>
                  <a:lnTo>
                    <a:pt x="233" y="31"/>
                  </a:lnTo>
                  <a:lnTo>
                    <a:pt x="244" y="42"/>
                  </a:lnTo>
                  <a:lnTo>
                    <a:pt x="255" y="53"/>
                  </a:lnTo>
                  <a:lnTo>
                    <a:pt x="263" y="67"/>
                  </a:lnTo>
                  <a:lnTo>
                    <a:pt x="271" y="81"/>
                  </a:lnTo>
                  <a:lnTo>
                    <a:pt x="278" y="94"/>
                  </a:lnTo>
                  <a:lnTo>
                    <a:pt x="284" y="111"/>
                  </a:lnTo>
                  <a:lnTo>
                    <a:pt x="288" y="127"/>
                  </a:lnTo>
                  <a:lnTo>
                    <a:pt x="291" y="144"/>
                  </a:lnTo>
                  <a:lnTo>
                    <a:pt x="293" y="161"/>
                  </a:lnTo>
                  <a:lnTo>
                    <a:pt x="293" y="180"/>
                  </a:lnTo>
                  <a:lnTo>
                    <a:pt x="291" y="198"/>
                  </a:lnTo>
                  <a:lnTo>
                    <a:pt x="289" y="216"/>
                  </a:lnTo>
                  <a:lnTo>
                    <a:pt x="284" y="233"/>
                  </a:lnTo>
                  <a:lnTo>
                    <a:pt x="278" y="249"/>
                  </a:lnTo>
                  <a:lnTo>
                    <a:pt x="272" y="265"/>
                  </a:lnTo>
                  <a:lnTo>
                    <a:pt x="263" y="279"/>
                  </a:lnTo>
                  <a:lnTo>
                    <a:pt x="255" y="293"/>
                  </a:lnTo>
                  <a:lnTo>
                    <a:pt x="244" y="306"/>
                  </a:lnTo>
                  <a:lnTo>
                    <a:pt x="233" y="317"/>
                  </a:lnTo>
                  <a:lnTo>
                    <a:pt x="222" y="328"/>
                  </a:lnTo>
                  <a:lnTo>
                    <a:pt x="210" y="336"/>
                  </a:lnTo>
                  <a:lnTo>
                    <a:pt x="197" y="344"/>
                  </a:lnTo>
                  <a:lnTo>
                    <a:pt x="183" y="350"/>
                  </a:lnTo>
                  <a:lnTo>
                    <a:pt x="169" y="353"/>
                  </a:lnTo>
                  <a:lnTo>
                    <a:pt x="155" y="355"/>
                  </a:lnTo>
                  <a:lnTo>
                    <a:pt x="140" y="357"/>
                  </a:lnTo>
                  <a:lnTo>
                    <a:pt x="125" y="354"/>
                  </a:lnTo>
                  <a:lnTo>
                    <a:pt x="110" y="352"/>
                  </a:lnTo>
                  <a:lnTo>
                    <a:pt x="96" y="347"/>
                  </a:lnTo>
                  <a:lnTo>
                    <a:pt x="82" y="342"/>
                  </a:lnTo>
                  <a:lnTo>
                    <a:pt x="71" y="334"/>
                  </a:lnTo>
                  <a:lnTo>
                    <a:pt x="59" y="324"/>
                  </a:lnTo>
                  <a:lnTo>
                    <a:pt x="48" y="314"/>
                  </a:lnTo>
                  <a:lnTo>
                    <a:pt x="39" y="302"/>
                  </a:lnTo>
                  <a:lnTo>
                    <a:pt x="29" y="290"/>
                  </a:lnTo>
                  <a:lnTo>
                    <a:pt x="21" y="275"/>
                  </a:lnTo>
                  <a:lnTo>
                    <a:pt x="15" y="260"/>
                  </a:lnTo>
                  <a:lnTo>
                    <a:pt x="10" y="245"/>
                  </a:lnTo>
                  <a:lnTo>
                    <a:pt x="4" y="228"/>
                  </a:lnTo>
                  <a:lnTo>
                    <a:pt x="2" y="211"/>
                  </a:lnTo>
                  <a:lnTo>
                    <a:pt x="0" y="194"/>
                  </a:lnTo>
                  <a:lnTo>
                    <a:pt x="0" y="176"/>
                  </a:lnTo>
                  <a:lnTo>
                    <a:pt x="1" y="158"/>
                  </a:lnTo>
                  <a:lnTo>
                    <a:pt x="4" y="139"/>
                  </a:lnTo>
                  <a:lnTo>
                    <a:pt x="9" y="122"/>
                  </a:lnTo>
                  <a:lnTo>
                    <a:pt x="14" y="106"/>
                  </a:lnTo>
                  <a:lnTo>
                    <a:pt x="20" y="90"/>
                  </a:lnTo>
                  <a:lnTo>
                    <a:pt x="29" y="76"/>
                  </a:lnTo>
                  <a:lnTo>
                    <a:pt x="39" y="62"/>
                  </a:lnTo>
                  <a:lnTo>
                    <a:pt x="48" y="49"/>
                  </a:lnTo>
                  <a:lnTo>
                    <a:pt x="59" y="38"/>
                  </a:lnTo>
                  <a:lnTo>
                    <a:pt x="71" y="27"/>
                  </a:lnTo>
                  <a:lnTo>
                    <a:pt x="82" y="19"/>
                  </a:lnTo>
                  <a:lnTo>
                    <a:pt x="96" y="12"/>
                  </a:lnTo>
                  <a:lnTo>
                    <a:pt x="109" y="7"/>
                  </a:lnTo>
                  <a:lnTo>
                    <a:pt x="123" y="2"/>
                  </a:lnTo>
                  <a:lnTo>
                    <a:pt x="138" y="0"/>
                  </a:lnTo>
                  <a:lnTo>
                    <a:pt x="153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AC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71" name="Freeform 268"/>
            <p:cNvSpPr>
              <a:spLocks/>
            </p:cNvSpPr>
            <p:nvPr/>
          </p:nvSpPr>
          <p:spPr bwMode="auto">
            <a:xfrm>
              <a:off x="1597" y="2520"/>
              <a:ext cx="66" cy="54"/>
            </a:xfrm>
            <a:custGeom>
              <a:avLst/>
              <a:gdLst>
                <a:gd name="T0" fmla="*/ 41 w 264"/>
                <a:gd name="T1" fmla="*/ 1 h 323"/>
                <a:gd name="T2" fmla="*/ 47 w 264"/>
                <a:gd name="T3" fmla="*/ 2 h 323"/>
                <a:gd name="T4" fmla="*/ 52 w 264"/>
                <a:gd name="T5" fmla="*/ 5 h 323"/>
                <a:gd name="T6" fmla="*/ 57 w 264"/>
                <a:gd name="T7" fmla="*/ 8 h 323"/>
                <a:gd name="T8" fmla="*/ 61 w 264"/>
                <a:gd name="T9" fmla="*/ 12 h 323"/>
                <a:gd name="T10" fmla="*/ 64 w 264"/>
                <a:gd name="T11" fmla="*/ 17 h 323"/>
                <a:gd name="T12" fmla="*/ 66 w 264"/>
                <a:gd name="T13" fmla="*/ 22 h 323"/>
                <a:gd name="T14" fmla="*/ 66 w 264"/>
                <a:gd name="T15" fmla="*/ 27 h 323"/>
                <a:gd name="T16" fmla="*/ 65 w 264"/>
                <a:gd name="T17" fmla="*/ 33 h 323"/>
                <a:gd name="T18" fmla="*/ 63 w 264"/>
                <a:gd name="T19" fmla="*/ 38 h 323"/>
                <a:gd name="T20" fmla="*/ 59 w 264"/>
                <a:gd name="T21" fmla="*/ 42 h 323"/>
                <a:gd name="T22" fmla="*/ 55 w 264"/>
                <a:gd name="T23" fmla="*/ 46 h 323"/>
                <a:gd name="T24" fmla="*/ 50 w 264"/>
                <a:gd name="T25" fmla="*/ 50 h 323"/>
                <a:gd name="T26" fmla="*/ 44 w 264"/>
                <a:gd name="T27" fmla="*/ 52 h 323"/>
                <a:gd name="T28" fmla="*/ 38 w 264"/>
                <a:gd name="T29" fmla="*/ 53 h 323"/>
                <a:gd name="T30" fmla="*/ 32 w 264"/>
                <a:gd name="T31" fmla="*/ 54 h 323"/>
                <a:gd name="T32" fmla="*/ 25 w 264"/>
                <a:gd name="T33" fmla="*/ 53 h 323"/>
                <a:gd name="T34" fmla="*/ 18 w 264"/>
                <a:gd name="T35" fmla="*/ 52 h 323"/>
                <a:gd name="T36" fmla="*/ 13 w 264"/>
                <a:gd name="T37" fmla="*/ 49 h 323"/>
                <a:gd name="T38" fmla="*/ 8 w 264"/>
                <a:gd name="T39" fmla="*/ 46 h 323"/>
                <a:gd name="T40" fmla="*/ 5 w 264"/>
                <a:gd name="T41" fmla="*/ 42 h 323"/>
                <a:gd name="T42" fmla="*/ 2 w 264"/>
                <a:gd name="T43" fmla="*/ 37 h 323"/>
                <a:gd name="T44" fmla="*/ 0 w 264"/>
                <a:gd name="T45" fmla="*/ 32 h 323"/>
                <a:gd name="T46" fmla="*/ 0 w 264"/>
                <a:gd name="T47" fmla="*/ 27 h 323"/>
                <a:gd name="T48" fmla="*/ 1 w 264"/>
                <a:gd name="T49" fmla="*/ 21 h 323"/>
                <a:gd name="T50" fmla="*/ 3 w 264"/>
                <a:gd name="T51" fmla="*/ 16 h 323"/>
                <a:gd name="T52" fmla="*/ 6 w 264"/>
                <a:gd name="T53" fmla="*/ 12 h 323"/>
                <a:gd name="T54" fmla="*/ 11 w 264"/>
                <a:gd name="T55" fmla="*/ 8 h 323"/>
                <a:gd name="T56" fmla="*/ 16 w 264"/>
                <a:gd name="T57" fmla="*/ 5 h 323"/>
                <a:gd name="T58" fmla="*/ 21 w 264"/>
                <a:gd name="T59" fmla="*/ 2 h 323"/>
                <a:gd name="T60" fmla="*/ 28 w 264"/>
                <a:gd name="T61" fmla="*/ 0 h 323"/>
                <a:gd name="T62" fmla="*/ 34 w 264"/>
                <a:gd name="T63" fmla="*/ 0 h 323"/>
                <a:gd name="T64" fmla="*/ 37 w 264"/>
                <a:gd name="T65" fmla="*/ 0 h 3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4"/>
                <a:gd name="T100" fmla="*/ 0 h 323"/>
                <a:gd name="T101" fmla="*/ 264 w 264"/>
                <a:gd name="T102" fmla="*/ 323 h 3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4" h="323">
                  <a:moveTo>
                    <a:pt x="150" y="0"/>
                  </a:moveTo>
                  <a:lnTo>
                    <a:pt x="164" y="3"/>
                  </a:lnTo>
                  <a:lnTo>
                    <a:pt x="177" y="7"/>
                  </a:lnTo>
                  <a:lnTo>
                    <a:pt x="189" y="14"/>
                  </a:lnTo>
                  <a:lnTo>
                    <a:pt x="201" y="21"/>
                  </a:lnTo>
                  <a:lnTo>
                    <a:pt x="210" y="29"/>
                  </a:lnTo>
                  <a:lnTo>
                    <a:pt x="220" y="39"/>
                  </a:lnTo>
                  <a:lnTo>
                    <a:pt x="230" y="50"/>
                  </a:lnTo>
                  <a:lnTo>
                    <a:pt x="238" y="61"/>
                  </a:lnTo>
                  <a:lnTo>
                    <a:pt x="246" y="74"/>
                  </a:lnTo>
                  <a:lnTo>
                    <a:pt x="251" y="87"/>
                  </a:lnTo>
                  <a:lnTo>
                    <a:pt x="256" y="101"/>
                  </a:lnTo>
                  <a:lnTo>
                    <a:pt x="260" y="116"/>
                  </a:lnTo>
                  <a:lnTo>
                    <a:pt x="263" y="132"/>
                  </a:lnTo>
                  <a:lnTo>
                    <a:pt x="264" y="147"/>
                  </a:lnTo>
                  <a:lnTo>
                    <a:pt x="264" y="163"/>
                  </a:lnTo>
                  <a:lnTo>
                    <a:pt x="263" y="180"/>
                  </a:lnTo>
                  <a:lnTo>
                    <a:pt x="260" y="195"/>
                  </a:lnTo>
                  <a:lnTo>
                    <a:pt x="256" y="211"/>
                  </a:lnTo>
                  <a:lnTo>
                    <a:pt x="251" y="226"/>
                  </a:lnTo>
                  <a:lnTo>
                    <a:pt x="246" y="241"/>
                  </a:lnTo>
                  <a:lnTo>
                    <a:pt x="238" y="254"/>
                  </a:lnTo>
                  <a:lnTo>
                    <a:pt x="230" y="267"/>
                  </a:lnTo>
                  <a:lnTo>
                    <a:pt x="220" y="277"/>
                  </a:lnTo>
                  <a:lnTo>
                    <a:pt x="210" y="288"/>
                  </a:lnTo>
                  <a:lnTo>
                    <a:pt x="201" y="297"/>
                  </a:lnTo>
                  <a:lnTo>
                    <a:pt x="190" y="305"/>
                  </a:lnTo>
                  <a:lnTo>
                    <a:pt x="177" y="312"/>
                  </a:lnTo>
                  <a:lnTo>
                    <a:pt x="165" y="317"/>
                  </a:lnTo>
                  <a:lnTo>
                    <a:pt x="153" y="320"/>
                  </a:lnTo>
                  <a:lnTo>
                    <a:pt x="140" y="323"/>
                  </a:lnTo>
                  <a:lnTo>
                    <a:pt x="127" y="323"/>
                  </a:lnTo>
                  <a:lnTo>
                    <a:pt x="113" y="322"/>
                  </a:lnTo>
                  <a:lnTo>
                    <a:pt x="99" y="320"/>
                  </a:lnTo>
                  <a:lnTo>
                    <a:pt x="87" y="315"/>
                  </a:lnTo>
                  <a:lnTo>
                    <a:pt x="74" y="310"/>
                  </a:lnTo>
                  <a:lnTo>
                    <a:pt x="63" y="303"/>
                  </a:lnTo>
                  <a:lnTo>
                    <a:pt x="52" y="295"/>
                  </a:lnTo>
                  <a:lnTo>
                    <a:pt x="43" y="285"/>
                  </a:lnTo>
                  <a:lnTo>
                    <a:pt x="34" y="274"/>
                  </a:lnTo>
                  <a:lnTo>
                    <a:pt x="26" y="262"/>
                  </a:lnTo>
                  <a:lnTo>
                    <a:pt x="19" y="250"/>
                  </a:lnTo>
                  <a:lnTo>
                    <a:pt x="12" y="237"/>
                  </a:lnTo>
                  <a:lnTo>
                    <a:pt x="7" y="222"/>
                  </a:lnTo>
                  <a:lnTo>
                    <a:pt x="4" y="208"/>
                  </a:lnTo>
                  <a:lnTo>
                    <a:pt x="1" y="192"/>
                  </a:lnTo>
                  <a:lnTo>
                    <a:pt x="0" y="177"/>
                  </a:lnTo>
                  <a:lnTo>
                    <a:pt x="0" y="161"/>
                  </a:lnTo>
                  <a:lnTo>
                    <a:pt x="1" y="143"/>
                  </a:lnTo>
                  <a:lnTo>
                    <a:pt x="4" y="127"/>
                  </a:lnTo>
                  <a:lnTo>
                    <a:pt x="7" y="112"/>
                  </a:lnTo>
                  <a:lnTo>
                    <a:pt x="12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4" y="57"/>
                  </a:lnTo>
                  <a:lnTo>
                    <a:pt x="43" y="46"/>
                  </a:lnTo>
                  <a:lnTo>
                    <a:pt x="53" y="36"/>
                  </a:lnTo>
                  <a:lnTo>
                    <a:pt x="63" y="27"/>
                  </a:lnTo>
                  <a:lnTo>
                    <a:pt x="74" y="18"/>
                  </a:lnTo>
                  <a:lnTo>
                    <a:pt x="86" y="12"/>
                  </a:lnTo>
                  <a:lnTo>
                    <a:pt x="98" y="7"/>
                  </a:lnTo>
                  <a:lnTo>
                    <a:pt x="111" y="2"/>
                  </a:lnTo>
                  <a:lnTo>
                    <a:pt x="125" y="0"/>
                  </a:lnTo>
                  <a:lnTo>
                    <a:pt x="138" y="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13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72" name="Freeform 269"/>
            <p:cNvSpPr>
              <a:spLocks/>
            </p:cNvSpPr>
            <p:nvPr/>
          </p:nvSpPr>
          <p:spPr bwMode="auto">
            <a:xfrm>
              <a:off x="1651" y="2535"/>
              <a:ext cx="43" cy="34"/>
            </a:xfrm>
            <a:custGeom>
              <a:avLst/>
              <a:gdLst>
                <a:gd name="T0" fmla="*/ 43 w 172"/>
                <a:gd name="T1" fmla="*/ 34 h 200"/>
                <a:gd name="T2" fmla="*/ 43 w 172"/>
                <a:gd name="T3" fmla="*/ 5 h 200"/>
                <a:gd name="T4" fmla="*/ 0 w 172"/>
                <a:gd name="T5" fmla="*/ 0 h 200"/>
                <a:gd name="T6" fmla="*/ 0 w 172"/>
                <a:gd name="T7" fmla="*/ 28 h 200"/>
                <a:gd name="T8" fmla="*/ 43 w 172"/>
                <a:gd name="T9" fmla="*/ 34 h 200"/>
                <a:gd name="T10" fmla="*/ 43 w 172"/>
                <a:gd name="T11" fmla="*/ 34 h 200"/>
                <a:gd name="T12" fmla="*/ 43 w 172"/>
                <a:gd name="T13" fmla="*/ 34 h 2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2"/>
                <a:gd name="T22" fmla="*/ 0 h 200"/>
                <a:gd name="T23" fmla="*/ 172 w 172"/>
                <a:gd name="T24" fmla="*/ 200 h 2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2" h="200">
                  <a:moveTo>
                    <a:pt x="172" y="200"/>
                  </a:moveTo>
                  <a:lnTo>
                    <a:pt x="172" y="29"/>
                  </a:lnTo>
                  <a:lnTo>
                    <a:pt x="0" y="0"/>
                  </a:lnTo>
                  <a:lnTo>
                    <a:pt x="0" y="162"/>
                  </a:lnTo>
                  <a:lnTo>
                    <a:pt x="172" y="200"/>
                  </a:lnTo>
                  <a:close/>
                </a:path>
              </a:pathLst>
            </a:custGeom>
            <a:solidFill>
              <a:srgbClr val="ECF3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73" name="Freeform 270"/>
            <p:cNvSpPr>
              <a:spLocks/>
            </p:cNvSpPr>
            <p:nvPr/>
          </p:nvSpPr>
          <p:spPr bwMode="auto">
            <a:xfrm>
              <a:off x="1651" y="2534"/>
              <a:ext cx="51" cy="6"/>
            </a:xfrm>
            <a:custGeom>
              <a:avLst/>
              <a:gdLst>
                <a:gd name="T0" fmla="*/ 51 w 203"/>
                <a:gd name="T1" fmla="*/ 0 h 38"/>
                <a:gd name="T2" fmla="*/ 50 w 203"/>
                <a:gd name="T3" fmla="*/ 5 h 38"/>
                <a:gd name="T4" fmla="*/ 43 w 203"/>
                <a:gd name="T5" fmla="*/ 6 h 38"/>
                <a:gd name="T6" fmla="*/ 0 w 203"/>
                <a:gd name="T7" fmla="*/ 1 h 38"/>
                <a:gd name="T8" fmla="*/ 42 w 203"/>
                <a:gd name="T9" fmla="*/ 0 h 38"/>
                <a:gd name="T10" fmla="*/ 51 w 203"/>
                <a:gd name="T11" fmla="*/ 0 h 38"/>
                <a:gd name="T12" fmla="*/ 51 w 203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38"/>
                <a:gd name="T23" fmla="*/ 203 w 203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38">
                  <a:moveTo>
                    <a:pt x="203" y="0"/>
                  </a:moveTo>
                  <a:lnTo>
                    <a:pt x="199" y="31"/>
                  </a:lnTo>
                  <a:lnTo>
                    <a:pt x="172" y="38"/>
                  </a:lnTo>
                  <a:lnTo>
                    <a:pt x="0" y="9"/>
                  </a:lnTo>
                  <a:lnTo>
                    <a:pt x="169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92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74" name="Freeform 271"/>
            <p:cNvSpPr>
              <a:spLocks/>
            </p:cNvSpPr>
            <p:nvPr/>
          </p:nvSpPr>
          <p:spPr bwMode="auto">
            <a:xfrm>
              <a:off x="1617" y="2564"/>
              <a:ext cx="83" cy="11"/>
            </a:xfrm>
            <a:custGeom>
              <a:avLst/>
              <a:gdLst>
                <a:gd name="T0" fmla="*/ 37 w 331"/>
                <a:gd name="T1" fmla="*/ 0 h 67"/>
                <a:gd name="T2" fmla="*/ 0 w 331"/>
                <a:gd name="T3" fmla="*/ 2 h 67"/>
                <a:gd name="T4" fmla="*/ 0 w 331"/>
                <a:gd name="T5" fmla="*/ 4 h 67"/>
                <a:gd name="T6" fmla="*/ 59 w 331"/>
                <a:gd name="T7" fmla="*/ 11 h 67"/>
                <a:gd name="T8" fmla="*/ 83 w 331"/>
                <a:gd name="T9" fmla="*/ 10 h 67"/>
                <a:gd name="T10" fmla="*/ 82 w 331"/>
                <a:gd name="T11" fmla="*/ 6 h 67"/>
                <a:gd name="T12" fmla="*/ 78 w 331"/>
                <a:gd name="T13" fmla="*/ 6 h 67"/>
                <a:gd name="T14" fmla="*/ 37 w 331"/>
                <a:gd name="T15" fmla="*/ 0 h 67"/>
                <a:gd name="T16" fmla="*/ 37 w 331"/>
                <a:gd name="T17" fmla="*/ 0 h 67"/>
                <a:gd name="T18" fmla="*/ 37 w 331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1"/>
                <a:gd name="T31" fmla="*/ 0 h 67"/>
                <a:gd name="T32" fmla="*/ 331 w 331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1" h="67">
                  <a:moveTo>
                    <a:pt x="149" y="0"/>
                  </a:moveTo>
                  <a:lnTo>
                    <a:pt x="0" y="13"/>
                  </a:lnTo>
                  <a:lnTo>
                    <a:pt x="0" y="27"/>
                  </a:lnTo>
                  <a:lnTo>
                    <a:pt x="235" y="67"/>
                  </a:lnTo>
                  <a:lnTo>
                    <a:pt x="331" y="60"/>
                  </a:lnTo>
                  <a:lnTo>
                    <a:pt x="329" y="35"/>
                  </a:lnTo>
                  <a:lnTo>
                    <a:pt x="311" y="38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C5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75" name="Freeform 272"/>
            <p:cNvSpPr>
              <a:spLocks/>
            </p:cNvSpPr>
            <p:nvPr/>
          </p:nvSpPr>
          <p:spPr bwMode="auto">
            <a:xfrm>
              <a:off x="1611" y="2392"/>
              <a:ext cx="29" cy="116"/>
            </a:xfrm>
            <a:custGeom>
              <a:avLst/>
              <a:gdLst>
                <a:gd name="T0" fmla="*/ 0 w 118"/>
                <a:gd name="T1" fmla="*/ 6 h 693"/>
                <a:gd name="T2" fmla="*/ 0 w 118"/>
                <a:gd name="T3" fmla="*/ 111 h 693"/>
                <a:gd name="T4" fmla="*/ 0 w 118"/>
                <a:gd name="T5" fmla="*/ 112 h 693"/>
                <a:gd name="T6" fmla="*/ 0 w 118"/>
                <a:gd name="T7" fmla="*/ 113 h 693"/>
                <a:gd name="T8" fmla="*/ 1 w 118"/>
                <a:gd name="T9" fmla="*/ 114 h 693"/>
                <a:gd name="T10" fmla="*/ 2 w 118"/>
                <a:gd name="T11" fmla="*/ 114 h 693"/>
                <a:gd name="T12" fmla="*/ 3 w 118"/>
                <a:gd name="T13" fmla="*/ 115 h 693"/>
                <a:gd name="T14" fmla="*/ 4 w 118"/>
                <a:gd name="T15" fmla="*/ 116 h 693"/>
                <a:gd name="T16" fmla="*/ 5 w 118"/>
                <a:gd name="T17" fmla="*/ 116 h 693"/>
                <a:gd name="T18" fmla="*/ 6 w 118"/>
                <a:gd name="T19" fmla="*/ 116 h 693"/>
                <a:gd name="T20" fmla="*/ 23 w 118"/>
                <a:gd name="T21" fmla="*/ 116 h 693"/>
                <a:gd name="T22" fmla="*/ 24 w 118"/>
                <a:gd name="T23" fmla="*/ 116 h 693"/>
                <a:gd name="T24" fmla="*/ 25 w 118"/>
                <a:gd name="T25" fmla="*/ 115 h 693"/>
                <a:gd name="T26" fmla="*/ 26 w 118"/>
                <a:gd name="T27" fmla="*/ 115 h 693"/>
                <a:gd name="T28" fmla="*/ 27 w 118"/>
                <a:gd name="T29" fmla="*/ 114 h 693"/>
                <a:gd name="T30" fmla="*/ 28 w 118"/>
                <a:gd name="T31" fmla="*/ 113 h 693"/>
                <a:gd name="T32" fmla="*/ 28 w 118"/>
                <a:gd name="T33" fmla="*/ 113 h 693"/>
                <a:gd name="T34" fmla="*/ 29 w 118"/>
                <a:gd name="T35" fmla="*/ 112 h 693"/>
                <a:gd name="T36" fmla="*/ 29 w 118"/>
                <a:gd name="T37" fmla="*/ 111 h 693"/>
                <a:gd name="T38" fmla="*/ 29 w 118"/>
                <a:gd name="T39" fmla="*/ 6 h 693"/>
                <a:gd name="T40" fmla="*/ 29 w 118"/>
                <a:gd name="T41" fmla="*/ 5 h 693"/>
                <a:gd name="T42" fmla="*/ 29 w 118"/>
                <a:gd name="T43" fmla="*/ 4 h 693"/>
                <a:gd name="T44" fmla="*/ 28 w 118"/>
                <a:gd name="T45" fmla="*/ 3 h 693"/>
                <a:gd name="T46" fmla="*/ 28 w 118"/>
                <a:gd name="T47" fmla="*/ 2 h 693"/>
                <a:gd name="T48" fmla="*/ 27 w 118"/>
                <a:gd name="T49" fmla="*/ 1 h 693"/>
                <a:gd name="T50" fmla="*/ 26 w 118"/>
                <a:gd name="T51" fmla="*/ 1 h 693"/>
                <a:gd name="T52" fmla="*/ 25 w 118"/>
                <a:gd name="T53" fmla="*/ 0 h 693"/>
                <a:gd name="T54" fmla="*/ 24 w 118"/>
                <a:gd name="T55" fmla="*/ 0 h 693"/>
                <a:gd name="T56" fmla="*/ 4 w 118"/>
                <a:gd name="T57" fmla="*/ 0 h 693"/>
                <a:gd name="T58" fmla="*/ 3 w 118"/>
                <a:gd name="T59" fmla="*/ 0 h 693"/>
                <a:gd name="T60" fmla="*/ 2 w 118"/>
                <a:gd name="T61" fmla="*/ 1 h 693"/>
                <a:gd name="T62" fmla="*/ 2 w 118"/>
                <a:gd name="T63" fmla="*/ 1 h 693"/>
                <a:gd name="T64" fmla="*/ 1 w 118"/>
                <a:gd name="T65" fmla="*/ 2 h 693"/>
                <a:gd name="T66" fmla="*/ 0 w 118"/>
                <a:gd name="T67" fmla="*/ 3 h 693"/>
                <a:gd name="T68" fmla="*/ 0 w 118"/>
                <a:gd name="T69" fmla="*/ 4 h 693"/>
                <a:gd name="T70" fmla="*/ 0 w 118"/>
                <a:gd name="T71" fmla="*/ 5 h 693"/>
                <a:gd name="T72" fmla="*/ 0 w 118"/>
                <a:gd name="T73" fmla="*/ 6 h 693"/>
                <a:gd name="T74" fmla="*/ 0 w 118"/>
                <a:gd name="T75" fmla="*/ 6 h 693"/>
                <a:gd name="T76" fmla="*/ 0 w 118"/>
                <a:gd name="T77" fmla="*/ 6 h 69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8"/>
                <a:gd name="T118" fmla="*/ 0 h 693"/>
                <a:gd name="T119" fmla="*/ 118 w 118"/>
                <a:gd name="T120" fmla="*/ 693 h 69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8" h="693">
                  <a:moveTo>
                    <a:pt x="0" y="36"/>
                  </a:moveTo>
                  <a:lnTo>
                    <a:pt x="0" y="665"/>
                  </a:lnTo>
                  <a:lnTo>
                    <a:pt x="1" y="671"/>
                  </a:lnTo>
                  <a:lnTo>
                    <a:pt x="2" y="675"/>
                  </a:lnTo>
                  <a:lnTo>
                    <a:pt x="6" y="679"/>
                  </a:lnTo>
                  <a:lnTo>
                    <a:pt x="9" y="684"/>
                  </a:lnTo>
                  <a:lnTo>
                    <a:pt x="13" y="687"/>
                  </a:lnTo>
                  <a:lnTo>
                    <a:pt x="17" y="691"/>
                  </a:lnTo>
                  <a:lnTo>
                    <a:pt x="22" y="693"/>
                  </a:lnTo>
                  <a:lnTo>
                    <a:pt x="26" y="693"/>
                  </a:lnTo>
                  <a:lnTo>
                    <a:pt x="93" y="693"/>
                  </a:lnTo>
                  <a:lnTo>
                    <a:pt x="98" y="693"/>
                  </a:lnTo>
                  <a:lnTo>
                    <a:pt x="102" y="690"/>
                  </a:lnTo>
                  <a:lnTo>
                    <a:pt x="106" y="687"/>
                  </a:lnTo>
                  <a:lnTo>
                    <a:pt x="109" y="683"/>
                  </a:lnTo>
                  <a:lnTo>
                    <a:pt x="113" y="678"/>
                  </a:lnTo>
                  <a:lnTo>
                    <a:pt x="115" y="673"/>
                  </a:lnTo>
                  <a:lnTo>
                    <a:pt x="117" y="669"/>
                  </a:lnTo>
                  <a:lnTo>
                    <a:pt x="118" y="664"/>
                  </a:lnTo>
                  <a:lnTo>
                    <a:pt x="118" y="33"/>
                  </a:lnTo>
                  <a:lnTo>
                    <a:pt x="117" y="29"/>
                  </a:lnTo>
                  <a:lnTo>
                    <a:pt x="116" y="23"/>
                  </a:lnTo>
                  <a:lnTo>
                    <a:pt x="115" y="17"/>
                  </a:lnTo>
                  <a:lnTo>
                    <a:pt x="112" y="12"/>
                  </a:lnTo>
                  <a:lnTo>
                    <a:pt x="109" y="7"/>
                  </a:lnTo>
                  <a:lnTo>
                    <a:pt x="106" y="3"/>
                  </a:lnTo>
                  <a:lnTo>
                    <a:pt x="102" y="1"/>
                  </a:lnTo>
                  <a:lnTo>
                    <a:pt x="98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0" y="3"/>
                  </a:lnTo>
                  <a:lnTo>
                    <a:pt x="7" y="7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1" y="25"/>
                  </a:lnTo>
                  <a:lnTo>
                    <a:pt x="1" y="31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ECF3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76" name="Freeform 273"/>
            <p:cNvSpPr>
              <a:spLocks/>
            </p:cNvSpPr>
            <p:nvPr/>
          </p:nvSpPr>
          <p:spPr bwMode="auto">
            <a:xfrm>
              <a:off x="1612" y="2392"/>
              <a:ext cx="24" cy="116"/>
            </a:xfrm>
            <a:custGeom>
              <a:avLst/>
              <a:gdLst>
                <a:gd name="T0" fmla="*/ 0 w 94"/>
                <a:gd name="T1" fmla="*/ 6 h 696"/>
                <a:gd name="T2" fmla="*/ 0 w 94"/>
                <a:gd name="T3" fmla="*/ 111 h 696"/>
                <a:gd name="T4" fmla="*/ 0 w 94"/>
                <a:gd name="T5" fmla="*/ 112 h 696"/>
                <a:gd name="T6" fmla="*/ 1 w 94"/>
                <a:gd name="T7" fmla="*/ 113 h 696"/>
                <a:gd name="T8" fmla="*/ 1 w 94"/>
                <a:gd name="T9" fmla="*/ 114 h 696"/>
                <a:gd name="T10" fmla="*/ 2 w 94"/>
                <a:gd name="T11" fmla="*/ 115 h 696"/>
                <a:gd name="T12" fmla="*/ 3 w 94"/>
                <a:gd name="T13" fmla="*/ 115 h 696"/>
                <a:gd name="T14" fmla="*/ 3 w 94"/>
                <a:gd name="T15" fmla="*/ 116 h 696"/>
                <a:gd name="T16" fmla="*/ 4 w 94"/>
                <a:gd name="T17" fmla="*/ 116 h 696"/>
                <a:gd name="T18" fmla="*/ 5 w 94"/>
                <a:gd name="T19" fmla="*/ 116 h 696"/>
                <a:gd name="T20" fmla="*/ 19 w 94"/>
                <a:gd name="T21" fmla="*/ 116 h 696"/>
                <a:gd name="T22" fmla="*/ 20 w 94"/>
                <a:gd name="T23" fmla="*/ 116 h 696"/>
                <a:gd name="T24" fmla="*/ 21 w 94"/>
                <a:gd name="T25" fmla="*/ 116 h 696"/>
                <a:gd name="T26" fmla="*/ 22 w 94"/>
                <a:gd name="T27" fmla="*/ 115 h 696"/>
                <a:gd name="T28" fmla="*/ 22 w 94"/>
                <a:gd name="T29" fmla="*/ 114 h 696"/>
                <a:gd name="T30" fmla="*/ 23 w 94"/>
                <a:gd name="T31" fmla="*/ 114 h 696"/>
                <a:gd name="T32" fmla="*/ 23 w 94"/>
                <a:gd name="T33" fmla="*/ 113 h 696"/>
                <a:gd name="T34" fmla="*/ 24 w 94"/>
                <a:gd name="T35" fmla="*/ 112 h 696"/>
                <a:gd name="T36" fmla="*/ 24 w 94"/>
                <a:gd name="T37" fmla="*/ 111 h 696"/>
                <a:gd name="T38" fmla="*/ 24 w 94"/>
                <a:gd name="T39" fmla="*/ 6 h 696"/>
                <a:gd name="T40" fmla="*/ 24 w 94"/>
                <a:gd name="T41" fmla="*/ 5 h 696"/>
                <a:gd name="T42" fmla="*/ 23 w 94"/>
                <a:gd name="T43" fmla="*/ 4 h 696"/>
                <a:gd name="T44" fmla="*/ 23 w 94"/>
                <a:gd name="T45" fmla="*/ 3 h 696"/>
                <a:gd name="T46" fmla="*/ 23 w 94"/>
                <a:gd name="T47" fmla="*/ 2 h 696"/>
                <a:gd name="T48" fmla="*/ 22 w 94"/>
                <a:gd name="T49" fmla="*/ 1 h 696"/>
                <a:gd name="T50" fmla="*/ 21 w 94"/>
                <a:gd name="T51" fmla="*/ 0 h 696"/>
                <a:gd name="T52" fmla="*/ 21 w 94"/>
                <a:gd name="T53" fmla="*/ 0 h 696"/>
                <a:gd name="T54" fmla="*/ 20 w 94"/>
                <a:gd name="T55" fmla="*/ 0 h 696"/>
                <a:gd name="T56" fmla="*/ 4 w 94"/>
                <a:gd name="T57" fmla="*/ 0 h 696"/>
                <a:gd name="T58" fmla="*/ 3 w 94"/>
                <a:gd name="T59" fmla="*/ 0 h 696"/>
                <a:gd name="T60" fmla="*/ 2 w 94"/>
                <a:gd name="T61" fmla="*/ 1 h 696"/>
                <a:gd name="T62" fmla="*/ 2 w 94"/>
                <a:gd name="T63" fmla="*/ 1 h 696"/>
                <a:gd name="T64" fmla="*/ 1 w 94"/>
                <a:gd name="T65" fmla="*/ 2 h 696"/>
                <a:gd name="T66" fmla="*/ 1 w 94"/>
                <a:gd name="T67" fmla="*/ 3 h 696"/>
                <a:gd name="T68" fmla="*/ 0 w 94"/>
                <a:gd name="T69" fmla="*/ 4 h 696"/>
                <a:gd name="T70" fmla="*/ 0 w 94"/>
                <a:gd name="T71" fmla="*/ 5 h 696"/>
                <a:gd name="T72" fmla="*/ 0 w 94"/>
                <a:gd name="T73" fmla="*/ 6 h 696"/>
                <a:gd name="T74" fmla="*/ 0 w 94"/>
                <a:gd name="T75" fmla="*/ 6 h 696"/>
                <a:gd name="T76" fmla="*/ 0 w 94"/>
                <a:gd name="T77" fmla="*/ 6 h 69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4"/>
                <a:gd name="T118" fmla="*/ 0 h 696"/>
                <a:gd name="T119" fmla="*/ 94 w 94"/>
                <a:gd name="T120" fmla="*/ 696 h 69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4" h="696">
                  <a:moveTo>
                    <a:pt x="0" y="36"/>
                  </a:moveTo>
                  <a:lnTo>
                    <a:pt x="0" y="668"/>
                  </a:lnTo>
                  <a:lnTo>
                    <a:pt x="0" y="674"/>
                  </a:lnTo>
                  <a:lnTo>
                    <a:pt x="2" y="678"/>
                  </a:lnTo>
                  <a:lnTo>
                    <a:pt x="4" y="682"/>
                  </a:lnTo>
                  <a:lnTo>
                    <a:pt x="7" y="687"/>
                  </a:lnTo>
                  <a:lnTo>
                    <a:pt x="10" y="690"/>
                  </a:lnTo>
                  <a:lnTo>
                    <a:pt x="13" y="694"/>
                  </a:lnTo>
                  <a:lnTo>
                    <a:pt x="17" y="696"/>
                  </a:lnTo>
                  <a:lnTo>
                    <a:pt x="20" y="696"/>
                  </a:lnTo>
                  <a:lnTo>
                    <a:pt x="75" y="696"/>
                  </a:lnTo>
                  <a:lnTo>
                    <a:pt x="78" y="696"/>
                  </a:lnTo>
                  <a:lnTo>
                    <a:pt x="82" y="693"/>
                  </a:lnTo>
                  <a:lnTo>
                    <a:pt x="85" y="690"/>
                  </a:lnTo>
                  <a:lnTo>
                    <a:pt x="87" y="686"/>
                  </a:lnTo>
                  <a:lnTo>
                    <a:pt x="91" y="681"/>
                  </a:lnTo>
                  <a:lnTo>
                    <a:pt x="92" y="676"/>
                  </a:lnTo>
                  <a:lnTo>
                    <a:pt x="93" y="672"/>
                  </a:lnTo>
                  <a:lnTo>
                    <a:pt x="94" y="667"/>
                  </a:lnTo>
                  <a:lnTo>
                    <a:pt x="94" y="34"/>
                  </a:lnTo>
                  <a:lnTo>
                    <a:pt x="93" y="28"/>
                  </a:lnTo>
                  <a:lnTo>
                    <a:pt x="92" y="24"/>
                  </a:lnTo>
                  <a:lnTo>
                    <a:pt x="91" y="17"/>
                  </a:lnTo>
                  <a:lnTo>
                    <a:pt x="90" y="12"/>
                  </a:lnTo>
                  <a:lnTo>
                    <a:pt x="86" y="6"/>
                  </a:lnTo>
                  <a:lnTo>
                    <a:pt x="84" y="3"/>
                  </a:lnTo>
                  <a:lnTo>
                    <a:pt x="82" y="1"/>
                  </a:lnTo>
                  <a:lnTo>
                    <a:pt x="78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8" y="4"/>
                  </a:lnTo>
                  <a:lnTo>
                    <a:pt x="6" y="8"/>
                  </a:lnTo>
                  <a:lnTo>
                    <a:pt x="3" y="13"/>
                  </a:lnTo>
                  <a:lnTo>
                    <a:pt x="2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13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77" name="Freeform 274"/>
            <p:cNvSpPr>
              <a:spLocks/>
            </p:cNvSpPr>
            <p:nvPr/>
          </p:nvSpPr>
          <p:spPr bwMode="auto">
            <a:xfrm>
              <a:off x="1614" y="2393"/>
              <a:ext cx="16" cy="112"/>
            </a:xfrm>
            <a:custGeom>
              <a:avLst/>
              <a:gdLst>
                <a:gd name="T0" fmla="*/ 0 w 62"/>
                <a:gd name="T1" fmla="*/ 6 h 674"/>
                <a:gd name="T2" fmla="*/ 0 w 62"/>
                <a:gd name="T3" fmla="*/ 108 h 674"/>
                <a:gd name="T4" fmla="*/ 1 w 62"/>
                <a:gd name="T5" fmla="*/ 109 h 674"/>
                <a:gd name="T6" fmla="*/ 1 w 62"/>
                <a:gd name="T7" fmla="*/ 111 h 674"/>
                <a:gd name="T8" fmla="*/ 2 w 62"/>
                <a:gd name="T9" fmla="*/ 112 h 674"/>
                <a:gd name="T10" fmla="*/ 4 w 62"/>
                <a:gd name="T11" fmla="*/ 112 h 674"/>
                <a:gd name="T12" fmla="*/ 13 w 62"/>
                <a:gd name="T13" fmla="*/ 112 h 674"/>
                <a:gd name="T14" fmla="*/ 14 w 62"/>
                <a:gd name="T15" fmla="*/ 112 h 674"/>
                <a:gd name="T16" fmla="*/ 15 w 62"/>
                <a:gd name="T17" fmla="*/ 111 h 674"/>
                <a:gd name="T18" fmla="*/ 16 w 62"/>
                <a:gd name="T19" fmla="*/ 109 h 674"/>
                <a:gd name="T20" fmla="*/ 16 w 62"/>
                <a:gd name="T21" fmla="*/ 107 h 674"/>
                <a:gd name="T22" fmla="*/ 16 w 62"/>
                <a:gd name="T23" fmla="*/ 6 h 674"/>
                <a:gd name="T24" fmla="*/ 16 w 62"/>
                <a:gd name="T25" fmla="*/ 4 h 674"/>
                <a:gd name="T26" fmla="*/ 15 w 62"/>
                <a:gd name="T27" fmla="*/ 2 h 674"/>
                <a:gd name="T28" fmla="*/ 14 w 62"/>
                <a:gd name="T29" fmla="*/ 1 h 674"/>
                <a:gd name="T30" fmla="*/ 13 w 62"/>
                <a:gd name="T31" fmla="*/ 0 h 674"/>
                <a:gd name="T32" fmla="*/ 3 w 62"/>
                <a:gd name="T33" fmla="*/ 0 h 674"/>
                <a:gd name="T34" fmla="*/ 1 w 62"/>
                <a:gd name="T35" fmla="*/ 1 h 674"/>
                <a:gd name="T36" fmla="*/ 1 w 62"/>
                <a:gd name="T37" fmla="*/ 2 h 674"/>
                <a:gd name="T38" fmla="*/ 0 w 62"/>
                <a:gd name="T39" fmla="*/ 4 h 674"/>
                <a:gd name="T40" fmla="*/ 0 w 62"/>
                <a:gd name="T41" fmla="*/ 6 h 674"/>
                <a:gd name="T42" fmla="*/ 0 w 62"/>
                <a:gd name="T43" fmla="*/ 6 h 674"/>
                <a:gd name="T44" fmla="*/ 0 w 62"/>
                <a:gd name="T45" fmla="*/ 6 h 6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2"/>
                <a:gd name="T70" fmla="*/ 0 h 674"/>
                <a:gd name="T71" fmla="*/ 62 w 62"/>
                <a:gd name="T72" fmla="*/ 674 h 67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2" h="674">
                  <a:moveTo>
                    <a:pt x="0" y="36"/>
                  </a:moveTo>
                  <a:lnTo>
                    <a:pt x="0" y="647"/>
                  </a:lnTo>
                  <a:lnTo>
                    <a:pt x="2" y="657"/>
                  </a:lnTo>
                  <a:lnTo>
                    <a:pt x="5" y="666"/>
                  </a:lnTo>
                  <a:lnTo>
                    <a:pt x="9" y="672"/>
                  </a:lnTo>
                  <a:lnTo>
                    <a:pt x="14" y="674"/>
                  </a:lnTo>
                  <a:lnTo>
                    <a:pt x="49" y="674"/>
                  </a:lnTo>
                  <a:lnTo>
                    <a:pt x="54" y="672"/>
                  </a:lnTo>
                  <a:lnTo>
                    <a:pt x="58" y="665"/>
                  </a:lnTo>
                  <a:lnTo>
                    <a:pt x="61" y="655"/>
                  </a:lnTo>
                  <a:lnTo>
                    <a:pt x="62" y="646"/>
                  </a:lnTo>
                  <a:lnTo>
                    <a:pt x="62" y="34"/>
                  </a:lnTo>
                  <a:lnTo>
                    <a:pt x="61" y="24"/>
                  </a:lnTo>
                  <a:lnTo>
                    <a:pt x="59" y="13"/>
                  </a:lnTo>
                  <a:lnTo>
                    <a:pt x="56" y="4"/>
                  </a:lnTo>
                  <a:lnTo>
                    <a:pt x="51" y="0"/>
                  </a:lnTo>
                  <a:lnTo>
                    <a:pt x="10" y="0"/>
                  </a:lnTo>
                  <a:lnTo>
                    <a:pt x="5" y="5"/>
                  </a:lnTo>
                  <a:lnTo>
                    <a:pt x="2" y="14"/>
                  </a:lnTo>
                  <a:lnTo>
                    <a:pt x="1" y="26"/>
                  </a:lnTo>
                  <a:lnTo>
                    <a:pt x="0" y="37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DF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78" name="Freeform 275"/>
            <p:cNvSpPr>
              <a:spLocks/>
            </p:cNvSpPr>
            <p:nvPr/>
          </p:nvSpPr>
          <p:spPr bwMode="auto">
            <a:xfrm>
              <a:off x="1610" y="2273"/>
              <a:ext cx="22" cy="20"/>
            </a:xfrm>
            <a:custGeom>
              <a:avLst/>
              <a:gdLst>
                <a:gd name="T0" fmla="*/ 22 w 87"/>
                <a:gd name="T1" fmla="*/ 13 h 117"/>
                <a:gd name="T2" fmla="*/ 10 w 87"/>
                <a:gd name="T3" fmla="*/ 1 h 117"/>
                <a:gd name="T4" fmla="*/ 10 w 87"/>
                <a:gd name="T5" fmla="*/ 1 h 117"/>
                <a:gd name="T6" fmla="*/ 9 w 87"/>
                <a:gd name="T7" fmla="*/ 1 h 117"/>
                <a:gd name="T8" fmla="*/ 8 w 87"/>
                <a:gd name="T9" fmla="*/ 1 h 117"/>
                <a:gd name="T10" fmla="*/ 7 w 87"/>
                <a:gd name="T11" fmla="*/ 0 h 117"/>
                <a:gd name="T12" fmla="*/ 6 w 87"/>
                <a:gd name="T13" fmla="*/ 0 h 117"/>
                <a:gd name="T14" fmla="*/ 6 w 87"/>
                <a:gd name="T15" fmla="*/ 0 h 117"/>
                <a:gd name="T16" fmla="*/ 4 w 87"/>
                <a:gd name="T17" fmla="*/ 1 h 117"/>
                <a:gd name="T18" fmla="*/ 4 w 87"/>
                <a:gd name="T19" fmla="*/ 1 h 117"/>
                <a:gd name="T20" fmla="*/ 3 w 87"/>
                <a:gd name="T21" fmla="*/ 1 h 117"/>
                <a:gd name="T22" fmla="*/ 2 w 87"/>
                <a:gd name="T23" fmla="*/ 2 h 117"/>
                <a:gd name="T24" fmla="*/ 2 w 87"/>
                <a:gd name="T25" fmla="*/ 3 h 117"/>
                <a:gd name="T26" fmla="*/ 1 w 87"/>
                <a:gd name="T27" fmla="*/ 3 h 117"/>
                <a:gd name="T28" fmla="*/ 1 w 87"/>
                <a:gd name="T29" fmla="*/ 4 h 117"/>
                <a:gd name="T30" fmla="*/ 1 w 87"/>
                <a:gd name="T31" fmla="*/ 5 h 117"/>
                <a:gd name="T32" fmla="*/ 0 w 87"/>
                <a:gd name="T33" fmla="*/ 6 h 117"/>
                <a:gd name="T34" fmla="*/ 0 w 87"/>
                <a:gd name="T35" fmla="*/ 6 h 117"/>
                <a:gd name="T36" fmla="*/ 0 w 87"/>
                <a:gd name="T37" fmla="*/ 8 h 117"/>
                <a:gd name="T38" fmla="*/ 0 w 87"/>
                <a:gd name="T39" fmla="*/ 10 h 117"/>
                <a:gd name="T40" fmla="*/ 1 w 87"/>
                <a:gd name="T41" fmla="*/ 11 h 117"/>
                <a:gd name="T42" fmla="*/ 1 w 87"/>
                <a:gd name="T43" fmla="*/ 13 h 117"/>
                <a:gd name="T44" fmla="*/ 8 w 87"/>
                <a:gd name="T45" fmla="*/ 20 h 117"/>
                <a:gd name="T46" fmla="*/ 22 w 87"/>
                <a:gd name="T47" fmla="*/ 13 h 117"/>
                <a:gd name="T48" fmla="*/ 22 w 87"/>
                <a:gd name="T49" fmla="*/ 13 h 1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17"/>
                <a:gd name="T77" fmla="*/ 87 w 87"/>
                <a:gd name="T78" fmla="*/ 117 h 11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17">
                  <a:moveTo>
                    <a:pt x="87" y="75"/>
                  </a:moveTo>
                  <a:lnTo>
                    <a:pt x="41" y="8"/>
                  </a:lnTo>
                  <a:lnTo>
                    <a:pt x="39" y="5"/>
                  </a:lnTo>
                  <a:lnTo>
                    <a:pt x="35" y="4"/>
                  </a:lnTo>
                  <a:lnTo>
                    <a:pt x="32" y="3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2" y="1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9" y="11"/>
                  </a:lnTo>
                  <a:lnTo>
                    <a:pt x="7" y="15"/>
                  </a:lnTo>
                  <a:lnTo>
                    <a:pt x="4" y="20"/>
                  </a:lnTo>
                  <a:lnTo>
                    <a:pt x="3" y="25"/>
                  </a:lnTo>
                  <a:lnTo>
                    <a:pt x="2" y="29"/>
                  </a:lnTo>
                  <a:lnTo>
                    <a:pt x="1" y="34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0" y="57"/>
                  </a:lnTo>
                  <a:lnTo>
                    <a:pt x="2" y="66"/>
                  </a:lnTo>
                  <a:lnTo>
                    <a:pt x="5" y="74"/>
                  </a:lnTo>
                  <a:lnTo>
                    <a:pt x="30" y="117"/>
                  </a:lnTo>
                  <a:lnTo>
                    <a:pt x="87" y="75"/>
                  </a:lnTo>
                  <a:close/>
                </a:path>
              </a:pathLst>
            </a:custGeom>
            <a:solidFill>
              <a:srgbClr val="ECF3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79" name="Freeform 276"/>
            <p:cNvSpPr>
              <a:spLocks/>
            </p:cNvSpPr>
            <p:nvPr/>
          </p:nvSpPr>
          <p:spPr bwMode="auto">
            <a:xfrm>
              <a:off x="1613" y="2274"/>
              <a:ext cx="15" cy="13"/>
            </a:xfrm>
            <a:custGeom>
              <a:avLst/>
              <a:gdLst>
                <a:gd name="T0" fmla="*/ 15 w 60"/>
                <a:gd name="T1" fmla="*/ 11 h 82"/>
                <a:gd name="T2" fmla="*/ 4 w 60"/>
                <a:gd name="T3" fmla="*/ 0 h 82"/>
                <a:gd name="T4" fmla="*/ 3 w 60"/>
                <a:gd name="T5" fmla="*/ 0 h 82"/>
                <a:gd name="T6" fmla="*/ 3 w 60"/>
                <a:gd name="T7" fmla="*/ 0 h 82"/>
                <a:gd name="T8" fmla="*/ 2 w 60"/>
                <a:gd name="T9" fmla="*/ 0 h 82"/>
                <a:gd name="T10" fmla="*/ 1 w 60"/>
                <a:gd name="T11" fmla="*/ 0 h 82"/>
                <a:gd name="T12" fmla="*/ 1 w 60"/>
                <a:gd name="T13" fmla="*/ 0 h 82"/>
                <a:gd name="T14" fmla="*/ 1 w 60"/>
                <a:gd name="T15" fmla="*/ 1 h 82"/>
                <a:gd name="T16" fmla="*/ 0 w 60"/>
                <a:gd name="T17" fmla="*/ 1 h 82"/>
                <a:gd name="T18" fmla="*/ 0 w 60"/>
                <a:gd name="T19" fmla="*/ 2 h 82"/>
                <a:gd name="T20" fmla="*/ 0 w 60"/>
                <a:gd name="T21" fmla="*/ 3 h 82"/>
                <a:gd name="T22" fmla="*/ 0 w 60"/>
                <a:gd name="T23" fmla="*/ 3 h 82"/>
                <a:gd name="T24" fmla="*/ 0 w 60"/>
                <a:gd name="T25" fmla="*/ 3 h 82"/>
                <a:gd name="T26" fmla="*/ 1 w 60"/>
                <a:gd name="T27" fmla="*/ 4 h 82"/>
                <a:gd name="T28" fmla="*/ 10 w 60"/>
                <a:gd name="T29" fmla="*/ 13 h 82"/>
                <a:gd name="T30" fmla="*/ 15 w 60"/>
                <a:gd name="T31" fmla="*/ 12 h 82"/>
                <a:gd name="T32" fmla="*/ 15 w 60"/>
                <a:gd name="T33" fmla="*/ 12 h 82"/>
                <a:gd name="T34" fmla="*/ 15 w 60"/>
                <a:gd name="T35" fmla="*/ 11 h 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"/>
                <a:gd name="T55" fmla="*/ 0 h 82"/>
                <a:gd name="T56" fmla="*/ 60 w 60"/>
                <a:gd name="T57" fmla="*/ 82 h 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" h="82">
                  <a:moveTo>
                    <a:pt x="60" y="72"/>
                  </a:move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2" y="25"/>
                  </a:lnTo>
                  <a:lnTo>
                    <a:pt x="38" y="82"/>
                  </a:lnTo>
                  <a:lnTo>
                    <a:pt x="60" y="74"/>
                  </a:lnTo>
                  <a:lnTo>
                    <a:pt x="60" y="72"/>
                  </a:lnTo>
                  <a:close/>
                </a:path>
              </a:pathLst>
            </a:custGeom>
            <a:solidFill>
              <a:srgbClr val="13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80" name="Freeform 277"/>
            <p:cNvSpPr>
              <a:spLocks/>
            </p:cNvSpPr>
            <p:nvPr/>
          </p:nvSpPr>
          <p:spPr bwMode="auto">
            <a:xfrm>
              <a:off x="1618" y="2286"/>
              <a:ext cx="14" cy="106"/>
            </a:xfrm>
            <a:custGeom>
              <a:avLst/>
              <a:gdLst>
                <a:gd name="T0" fmla="*/ 0 w 58"/>
                <a:gd name="T1" fmla="*/ 106 h 638"/>
                <a:gd name="T2" fmla="*/ 14 w 58"/>
                <a:gd name="T3" fmla="*/ 106 h 638"/>
                <a:gd name="T4" fmla="*/ 14 w 58"/>
                <a:gd name="T5" fmla="*/ 1 h 638"/>
                <a:gd name="T6" fmla="*/ 14 w 58"/>
                <a:gd name="T7" fmla="*/ 0 h 638"/>
                <a:gd name="T8" fmla="*/ 12 w 58"/>
                <a:gd name="T9" fmla="*/ 0 h 638"/>
                <a:gd name="T10" fmla="*/ 10 w 58"/>
                <a:gd name="T11" fmla="*/ 0 h 638"/>
                <a:gd name="T12" fmla="*/ 7 w 58"/>
                <a:gd name="T13" fmla="*/ 1 h 638"/>
                <a:gd name="T14" fmla="*/ 4 w 58"/>
                <a:gd name="T15" fmla="*/ 2 h 638"/>
                <a:gd name="T16" fmla="*/ 2 w 58"/>
                <a:gd name="T17" fmla="*/ 4 h 638"/>
                <a:gd name="T18" fmla="*/ 1 w 58"/>
                <a:gd name="T19" fmla="*/ 6 h 638"/>
                <a:gd name="T20" fmla="*/ 0 w 58"/>
                <a:gd name="T21" fmla="*/ 7 h 638"/>
                <a:gd name="T22" fmla="*/ 0 w 58"/>
                <a:gd name="T23" fmla="*/ 106 h 638"/>
                <a:gd name="T24" fmla="*/ 0 w 58"/>
                <a:gd name="T25" fmla="*/ 106 h 638"/>
                <a:gd name="T26" fmla="*/ 0 w 58"/>
                <a:gd name="T27" fmla="*/ 106 h 6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"/>
                <a:gd name="T43" fmla="*/ 0 h 638"/>
                <a:gd name="T44" fmla="*/ 58 w 58"/>
                <a:gd name="T45" fmla="*/ 638 h 6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" h="638">
                  <a:moveTo>
                    <a:pt x="0" y="638"/>
                  </a:moveTo>
                  <a:lnTo>
                    <a:pt x="58" y="638"/>
                  </a:lnTo>
                  <a:lnTo>
                    <a:pt x="58" y="8"/>
                  </a:lnTo>
                  <a:lnTo>
                    <a:pt x="56" y="1"/>
                  </a:lnTo>
                  <a:lnTo>
                    <a:pt x="49" y="0"/>
                  </a:lnTo>
                  <a:lnTo>
                    <a:pt x="41" y="2"/>
                  </a:lnTo>
                  <a:lnTo>
                    <a:pt x="29" y="8"/>
                  </a:lnTo>
                  <a:lnTo>
                    <a:pt x="18" y="15"/>
                  </a:lnTo>
                  <a:lnTo>
                    <a:pt x="10" y="25"/>
                  </a:lnTo>
                  <a:lnTo>
                    <a:pt x="3" y="34"/>
                  </a:lnTo>
                  <a:lnTo>
                    <a:pt x="0" y="43"/>
                  </a:lnTo>
                  <a:lnTo>
                    <a:pt x="0" y="638"/>
                  </a:lnTo>
                  <a:close/>
                </a:path>
              </a:pathLst>
            </a:custGeom>
            <a:solidFill>
              <a:srgbClr val="ECF3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81" name="Freeform 278"/>
            <p:cNvSpPr>
              <a:spLocks/>
            </p:cNvSpPr>
            <p:nvPr/>
          </p:nvSpPr>
          <p:spPr bwMode="auto">
            <a:xfrm>
              <a:off x="1623" y="2286"/>
              <a:ext cx="6" cy="106"/>
            </a:xfrm>
            <a:custGeom>
              <a:avLst/>
              <a:gdLst>
                <a:gd name="T0" fmla="*/ 0 w 23"/>
                <a:gd name="T1" fmla="*/ 106 h 636"/>
                <a:gd name="T2" fmla="*/ 6 w 23"/>
                <a:gd name="T3" fmla="*/ 106 h 636"/>
                <a:gd name="T4" fmla="*/ 6 w 23"/>
                <a:gd name="T5" fmla="*/ 0 h 636"/>
                <a:gd name="T6" fmla="*/ 1 w 23"/>
                <a:gd name="T7" fmla="*/ 2 h 636"/>
                <a:gd name="T8" fmla="*/ 1 w 23"/>
                <a:gd name="T9" fmla="*/ 106 h 636"/>
                <a:gd name="T10" fmla="*/ 1 w 23"/>
                <a:gd name="T11" fmla="*/ 106 h 636"/>
                <a:gd name="T12" fmla="*/ 0 w 23"/>
                <a:gd name="T13" fmla="*/ 106 h 6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636"/>
                <a:gd name="T23" fmla="*/ 23 w 23"/>
                <a:gd name="T24" fmla="*/ 636 h 6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636">
                  <a:moveTo>
                    <a:pt x="0" y="636"/>
                  </a:moveTo>
                  <a:lnTo>
                    <a:pt x="23" y="636"/>
                  </a:lnTo>
                  <a:lnTo>
                    <a:pt x="23" y="0"/>
                  </a:lnTo>
                  <a:lnTo>
                    <a:pt x="2" y="11"/>
                  </a:lnTo>
                  <a:lnTo>
                    <a:pt x="2" y="636"/>
                  </a:lnTo>
                  <a:lnTo>
                    <a:pt x="0" y="636"/>
                  </a:lnTo>
                  <a:close/>
                </a:path>
              </a:pathLst>
            </a:custGeom>
            <a:solidFill>
              <a:srgbClr val="13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82" name="Freeform 279"/>
            <p:cNvSpPr>
              <a:spLocks/>
            </p:cNvSpPr>
            <p:nvPr/>
          </p:nvSpPr>
          <p:spPr bwMode="auto">
            <a:xfrm>
              <a:off x="1796" y="2493"/>
              <a:ext cx="61" cy="24"/>
            </a:xfrm>
            <a:custGeom>
              <a:avLst/>
              <a:gdLst>
                <a:gd name="T0" fmla="*/ 11 w 242"/>
                <a:gd name="T1" fmla="*/ 1 h 149"/>
                <a:gd name="T2" fmla="*/ 50 w 242"/>
                <a:gd name="T3" fmla="*/ 0 h 149"/>
                <a:gd name="T4" fmla="*/ 53 w 242"/>
                <a:gd name="T5" fmla="*/ 0 h 149"/>
                <a:gd name="T6" fmla="*/ 54 w 242"/>
                <a:gd name="T7" fmla="*/ 0 h 149"/>
                <a:gd name="T8" fmla="*/ 56 w 242"/>
                <a:gd name="T9" fmla="*/ 1 h 149"/>
                <a:gd name="T10" fmla="*/ 58 w 242"/>
                <a:gd name="T11" fmla="*/ 2 h 149"/>
                <a:gd name="T12" fmla="*/ 59 w 242"/>
                <a:gd name="T13" fmla="*/ 3 h 149"/>
                <a:gd name="T14" fmla="*/ 60 w 242"/>
                <a:gd name="T15" fmla="*/ 4 h 149"/>
                <a:gd name="T16" fmla="*/ 61 w 242"/>
                <a:gd name="T17" fmla="*/ 6 h 149"/>
                <a:gd name="T18" fmla="*/ 61 w 242"/>
                <a:gd name="T19" fmla="*/ 7 h 149"/>
                <a:gd name="T20" fmla="*/ 61 w 242"/>
                <a:gd name="T21" fmla="*/ 16 h 149"/>
                <a:gd name="T22" fmla="*/ 61 w 242"/>
                <a:gd name="T23" fmla="*/ 17 h 149"/>
                <a:gd name="T24" fmla="*/ 60 w 242"/>
                <a:gd name="T25" fmla="*/ 18 h 149"/>
                <a:gd name="T26" fmla="*/ 59 w 242"/>
                <a:gd name="T27" fmla="*/ 20 h 149"/>
                <a:gd name="T28" fmla="*/ 58 w 242"/>
                <a:gd name="T29" fmla="*/ 21 h 149"/>
                <a:gd name="T30" fmla="*/ 56 w 242"/>
                <a:gd name="T31" fmla="*/ 22 h 149"/>
                <a:gd name="T32" fmla="*/ 54 w 242"/>
                <a:gd name="T33" fmla="*/ 23 h 149"/>
                <a:gd name="T34" fmla="*/ 53 w 242"/>
                <a:gd name="T35" fmla="*/ 23 h 149"/>
                <a:gd name="T36" fmla="*/ 50 w 242"/>
                <a:gd name="T37" fmla="*/ 23 h 149"/>
                <a:gd name="T38" fmla="*/ 11 w 242"/>
                <a:gd name="T39" fmla="*/ 24 h 149"/>
                <a:gd name="T40" fmla="*/ 9 w 242"/>
                <a:gd name="T41" fmla="*/ 24 h 149"/>
                <a:gd name="T42" fmla="*/ 7 w 242"/>
                <a:gd name="T43" fmla="*/ 24 h 149"/>
                <a:gd name="T44" fmla="*/ 5 w 242"/>
                <a:gd name="T45" fmla="*/ 23 h 149"/>
                <a:gd name="T46" fmla="*/ 3 w 242"/>
                <a:gd name="T47" fmla="*/ 22 h 149"/>
                <a:gd name="T48" fmla="*/ 2 w 242"/>
                <a:gd name="T49" fmla="*/ 21 h 149"/>
                <a:gd name="T50" fmla="*/ 1 w 242"/>
                <a:gd name="T51" fmla="*/ 20 h 149"/>
                <a:gd name="T52" fmla="*/ 0 w 242"/>
                <a:gd name="T53" fmla="*/ 18 h 149"/>
                <a:gd name="T54" fmla="*/ 0 w 242"/>
                <a:gd name="T55" fmla="*/ 17 h 149"/>
                <a:gd name="T56" fmla="*/ 0 w 242"/>
                <a:gd name="T57" fmla="*/ 8 h 149"/>
                <a:gd name="T58" fmla="*/ 0 w 242"/>
                <a:gd name="T59" fmla="*/ 7 h 149"/>
                <a:gd name="T60" fmla="*/ 1 w 242"/>
                <a:gd name="T61" fmla="*/ 5 h 149"/>
                <a:gd name="T62" fmla="*/ 2 w 242"/>
                <a:gd name="T63" fmla="*/ 4 h 149"/>
                <a:gd name="T64" fmla="*/ 3 w 242"/>
                <a:gd name="T65" fmla="*/ 3 h 149"/>
                <a:gd name="T66" fmla="*/ 5 w 242"/>
                <a:gd name="T67" fmla="*/ 2 h 149"/>
                <a:gd name="T68" fmla="*/ 7 w 242"/>
                <a:gd name="T69" fmla="*/ 1 h 149"/>
                <a:gd name="T70" fmla="*/ 9 w 242"/>
                <a:gd name="T71" fmla="*/ 1 h 149"/>
                <a:gd name="T72" fmla="*/ 11 w 242"/>
                <a:gd name="T73" fmla="*/ 1 h 149"/>
                <a:gd name="T74" fmla="*/ 11 w 242"/>
                <a:gd name="T75" fmla="*/ 1 h 14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2"/>
                <a:gd name="T115" fmla="*/ 0 h 149"/>
                <a:gd name="T116" fmla="*/ 242 w 242"/>
                <a:gd name="T117" fmla="*/ 149 h 14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2" h="149">
                  <a:moveTo>
                    <a:pt x="43" y="5"/>
                  </a:moveTo>
                  <a:lnTo>
                    <a:pt x="200" y="0"/>
                  </a:lnTo>
                  <a:lnTo>
                    <a:pt x="209" y="0"/>
                  </a:lnTo>
                  <a:lnTo>
                    <a:pt x="216" y="2"/>
                  </a:lnTo>
                  <a:lnTo>
                    <a:pt x="224" y="6"/>
                  </a:lnTo>
                  <a:lnTo>
                    <a:pt x="230" y="12"/>
                  </a:lnTo>
                  <a:lnTo>
                    <a:pt x="234" y="18"/>
                  </a:lnTo>
                  <a:lnTo>
                    <a:pt x="239" y="27"/>
                  </a:lnTo>
                  <a:lnTo>
                    <a:pt x="242" y="35"/>
                  </a:lnTo>
                  <a:lnTo>
                    <a:pt x="242" y="44"/>
                  </a:lnTo>
                  <a:lnTo>
                    <a:pt x="242" y="97"/>
                  </a:lnTo>
                  <a:lnTo>
                    <a:pt x="242" y="106"/>
                  </a:lnTo>
                  <a:lnTo>
                    <a:pt x="239" y="114"/>
                  </a:lnTo>
                  <a:lnTo>
                    <a:pt x="234" y="122"/>
                  </a:lnTo>
                  <a:lnTo>
                    <a:pt x="230" y="129"/>
                  </a:lnTo>
                  <a:lnTo>
                    <a:pt x="224" y="135"/>
                  </a:lnTo>
                  <a:lnTo>
                    <a:pt x="216" y="140"/>
                  </a:lnTo>
                  <a:lnTo>
                    <a:pt x="209" y="143"/>
                  </a:lnTo>
                  <a:lnTo>
                    <a:pt x="200" y="144"/>
                  </a:lnTo>
                  <a:lnTo>
                    <a:pt x="43" y="149"/>
                  </a:lnTo>
                  <a:lnTo>
                    <a:pt x="34" y="149"/>
                  </a:lnTo>
                  <a:lnTo>
                    <a:pt x="26" y="147"/>
                  </a:lnTo>
                  <a:lnTo>
                    <a:pt x="19" y="142"/>
                  </a:lnTo>
                  <a:lnTo>
                    <a:pt x="13" y="136"/>
                  </a:lnTo>
                  <a:lnTo>
                    <a:pt x="7" y="131"/>
                  </a:lnTo>
                  <a:lnTo>
                    <a:pt x="3" y="122"/>
                  </a:lnTo>
                  <a:lnTo>
                    <a:pt x="1" y="114"/>
                  </a:lnTo>
                  <a:lnTo>
                    <a:pt x="0" y="104"/>
                  </a:lnTo>
                  <a:lnTo>
                    <a:pt x="0" y="52"/>
                  </a:lnTo>
                  <a:lnTo>
                    <a:pt x="1" y="43"/>
                  </a:lnTo>
                  <a:lnTo>
                    <a:pt x="3" y="33"/>
                  </a:lnTo>
                  <a:lnTo>
                    <a:pt x="7" y="25"/>
                  </a:lnTo>
                  <a:lnTo>
                    <a:pt x="13" y="18"/>
                  </a:lnTo>
                  <a:lnTo>
                    <a:pt x="19" y="13"/>
                  </a:lnTo>
                  <a:lnTo>
                    <a:pt x="26" y="8"/>
                  </a:lnTo>
                  <a:lnTo>
                    <a:pt x="34" y="6"/>
                  </a:lnTo>
                  <a:lnTo>
                    <a:pt x="43" y="5"/>
                  </a:lnTo>
                  <a:close/>
                </a:path>
              </a:pathLst>
            </a:custGeom>
            <a:solidFill>
              <a:srgbClr val="B9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83" name="Freeform 280"/>
            <p:cNvSpPr>
              <a:spLocks/>
            </p:cNvSpPr>
            <p:nvPr/>
          </p:nvSpPr>
          <p:spPr bwMode="auto">
            <a:xfrm>
              <a:off x="1808" y="2494"/>
              <a:ext cx="47" cy="22"/>
            </a:xfrm>
            <a:custGeom>
              <a:avLst/>
              <a:gdLst>
                <a:gd name="T0" fmla="*/ 11 w 187"/>
                <a:gd name="T1" fmla="*/ 0 h 134"/>
                <a:gd name="T2" fmla="*/ 36 w 187"/>
                <a:gd name="T3" fmla="*/ 0 h 134"/>
                <a:gd name="T4" fmla="*/ 39 w 187"/>
                <a:gd name="T5" fmla="*/ 0 h 134"/>
                <a:gd name="T6" fmla="*/ 40 w 187"/>
                <a:gd name="T7" fmla="*/ 0 h 134"/>
                <a:gd name="T8" fmla="*/ 42 w 187"/>
                <a:gd name="T9" fmla="*/ 1 h 134"/>
                <a:gd name="T10" fmla="*/ 44 w 187"/>
                <a:gd name="T11" fmla="*/ 2 h 134"/>
                <a:gd name="T12" fmla="*/ 45 w 187"/>
                <a:gd name="T13" fmla="*/ 3 h 134"/>
                <a:gd name="T14" fmla="*/ 46 w 187"/>
                <a:gd name="T15" fmla="*/ 4 h 134"/>
                <a:gd name="T16" fmla="*/ 47 w 187"/>
                <a:gd name="T17" fmla="*/ 5 h 134"/>
                <a:gd name="T18" fmla="*/ 47 w 187"/>
                <a:gd name="T19" fmla="*/ 7 h 134"/>
                <a:gd name="T20" fmla="*/ 47 w 187"/>
                <a:gd name="T21" fmla="*/ 15 h 134"/>
                <a:gd name="T22" fmla="*/ 47 w 187"/>
                <a:gd name="T23" fmla="*/ 16 h 134"/>
                <a:gd name="T24" fmla="*/ 46 w 187"/>
                <a:gd name="T25" fmla="*/ 17 h 134"/>
                <a:gd name="T26" fmla="*/ 45 w 187"/>
                <a:gd name="T27" fmla="*/ 18 h 134"/>
                <a:gd name="T28" fmla="*/ 44 w 187"/>
                <a:gd name="T29" fmla="*/ 19 h 134"/>
                <a:gd name="T30" fmla="*/ 42 w 187"/>
                <a:gd name="T31" fmla="*/ 20 h 134"/>
                <a:gd name="T32" fmla="*/ 40 w 187"/>
                <a:gd name="T33" fmla="*/ 21 h 134"/>
                <a:gd name="T34" fmla="*/ 39 w 187"/>
                <a:gd name="T35" fmla="*/ 21 h 134"/>
                <a:gd name="T36" fmla="*/ 36 w 187"/>
                <a:gd name="T37" fmla="*/ 21 h 134"/>
                <a:gd name="T38" fmla="*/ 11 w 187"/>
                <a:gd name="T39" fmla="*/ 22 h 134"/>
                <a:gd name="T40" fmla="*/ 8 w 187"/>
                <a:gd name="T41" fmla="*/ 22 h 134"/>
                <a:gd name="T42" fmla="*/ 6 w 187"/>
                <a:gd name="T43" fmla="*/ 22 h 134"/>
                <a:gd name="T44" fmla="*/ 5 w 187"/>
                <a:gd name="T45" fmla="*/ 21 h 134"/>
                <a:gd name="T46" fmla="*/ 3 w 187"/>
                <a:gd name="T47" fmla="*/ 20 h 134"/>
                <a:gd name="T48" fmla="*/ 2 w 187"/>
                <a:gd name="T49" fmla="*/ 19 h 134"/>
                <a:gd name="T50" fmla="*/ 1 w 187"/>
                <a:gd name="T51" fmla="*/ 18 h 134"/>
                <a:gd name="T52" fmla="*/ 0 w 187"/>
                <a:gd name="T53" fmla="*/ 17 h 134"/>
                <a:gd name="T54" fmla="*/ 0 w 187"/>
                <a:gd name="T55" fmla="*/ 15 h 134"/>
                <a:gd name="T56" fmla="*/ 0 w 187"/>
                <a:gd name="T57" fmla="*/ 8 h 134"/>
                <a:gd name="T58" fmla="*/ 0 w 187"/>
                <a:gd name="T59" fmla="*/ 6 h 134"/>
                <a:gd name="T60" fmla="*/ 1 w 187"/>
                <a:gd name="T61" fmla="*/ 5 h 134"/>
                <a:gd name="T62" fmla="*/ 2 w 187"/>
                <a:gd name="T63" fmla="*/ 4 h 134"/>
                <a:gd name="T64" fmla="*/ 3 w 187"/>
                <a:gd name="T65" fmla="*/ 3 h 134"/>
                <a:gd name="T66" fmla="*/ 5 w 187"/>
                <a:gd name="T67" fmla="*/ 2 h 134"/>
                <a:gd name="T68" fmla="*/ 6 w 187"/>
                <a:gd name="T69" fmla="*/ 1 h 134"/>
                <a:gd name="T70" fmla="*/ 8 w 187"/>
                <a:gd name="T71" fmla="*/ 1 h 134"/>
                <a:gd name="T72" fmla="*/ 11 w 187"/>
                <a:gd name="T73" fmla="*/ 0 h 134"/>
                <a:gd name="T74" fmla="*/ 11 w 187"/>
                <a:gd name="T75" fmla="*/ 0 h 1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7"/>
                <a:gd name="T115" fmla="*/ 0 h 134"/>
                <a:gd name="T116" fmla="*/ 187 w 187"/>
                <a:gd name="T117" fmla="*/ 134 h 1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7" h="134">
                  <a:moveTo>
                    <a:pt x="42" y="3"/>
                  </a:moveTo>
                  <a:lnTo>
                    <a:pt x="144" y="0"/>
                  </a:lnTo>
                  <a:lnTo>
                    <a:pt x="154" y="0"/>
                  </a:lnTo>
                  <a:lnTo>
                    <a:pt x="160" y="3"/>
                  </a:lnTo>
                  <a:lnTo>
                    <a:pt x="168" y="7"/>
                  </a:lnTo>
                  <a:lnTo>
                    <a:pt x="174" y="11"/>
                  </a:lnTo>
                  <a:lnTo>
                    <a:pt x="180" y="17"/>
                  </a:lnTo>
                  <a:lnTo>
                    <a:pt x="184" y="24"/>
                  </a:lnTo>
                  <a:lnTo>
                    <a:pt x="186" y="32"/>
                  </a:lnTo>
                  <a:lnTo>
                    <a:pt x="187" y="40"/>
                  </a:lnTo>
                  <a:lnTo>
                    <a:pt x="187" y="89"/>
                  </a:lnTo>
                  <a:lnTo>
                    <a:pt x="186" y="97"/>
                  </a:lnTo>
                  <a:lnTo>
                    <a:pt x="184" y="105"/>
                  </a:lnTo>
                  <a:lnTo>
                    <a:pt x="180" y="112"/>
                  </a:lnTo>
                  <a:lnTo>
                    <a:pt x="174" y="118"/>
                  </a:lnTo>
                  <a:lnTo>
                    <a:pt x="168" y="123"/>
                  </a:lnTo>
                  <a:lnTo>
                    <a:pt x="160" y="127"/>
                  </a:lnTo>
                  <a:lnTo>
                    <a:pt x="154" y="130"/>
                  </a:lnTo>
                  <a:lnTo>
                    <a:pt x="144" y="130"/>
                  </a:lnTo>
                  <a:lnTo>
                    <a:pt x="42" y="134"/>
                  </a:lnTo>
                  <a:lnTo>
                    <a:pt x="32" y="134"/>
                  </a:lnTo>
                  <a:lnTo>
                    <a:pt x="25" y="131"/>
                  </a:lnTo>
                  <a:lnTo>
                    <a:pt x="18" y="128"/>
                  </a:lnTo>
                  <a:lnTo>
                    <a:pt x="12" y="123"/>
                  </a:lnTo>
                  <a:lnTo>
                    <a:pt x="6" y="116"/>
                  </a:lnTo>
                  <a:lnTo>
                    <a:pt x="3" y="109"/>
                  </a:lnTo>
                  <a:lnTo>
                    <a:pt x="1" y="103"/>
                  </a:lnTo>
                  <a:lnTo>
                    <a:pt x="0" y="94"/>
                  </a:lnTo>
                  <a:lnTo>
                    <a:pt x="0" y="46"/>
                  </a:lnTo>
                  <a:lnTo>
                    <a:pt x="1" y="38"/>
                  </a:lnTo>
                  <a:lnTo>
                    <a:pt x="3" y="30"/>
                  </a:lnTo>
                  <a:lnTo>
                    <a:pt x="6" y="23"/>
                  </a:lnTo>
                  <a:lnTo>
                    <a:pt x="12" y="17"/>
                  </a:lnTo>
                  <a:lnTo>
                    <a:pt x="18" y="11"/>
                  </a:lnTo>
                  <a:lnTo>
                    <a:pt x="25" y="8"/>
                  </a:lnTo>
                  <a:lnTo>
                    <a:pt x="32" y="4"/>
                  </a:lnTo>
                  <a:lnTo>
                    <a:pt x="42" y="3"/>
                  </a:lnTo>
                  <a:close/>
                </a:path>
              </a:pathLst>
            </a:custGeom>
            <a:solidFill>
              <a:srgbClr val="13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84" name="Freeform 281"/>
            <p:cNvSpPr>
              <a:spLocks/>
            </p:cNvSpPr>
            <p:nvPr/>
          </p:nvSpPr>
          <p:spPr bwMode="auto">
            <a:xfrm>
              <a:off x="1811" y="2496"/>
              <a:ext cx="20" cy="18"/>
            </a:xfrm>
            <a:custGeom>
              <a:avLst/>
              <a:gdLst>
                <a:gd name="T0" fmla="*/ 10 w 82"/>
                <a:gd name="T1" fmla="*/ 0 h 108"/>
                <a:gd name="T2" fmla="*/ 12 w 82"/>
                <a:gd name="T3" fmla="*/ 0 h 108"/>
                <a:gd name="T4" fmla="*/ 14 w 82"/>
                <a:gd name="T5" fmla="*/ 1 h 108"/>
                <a:gd name="T6" fmla="*/ 16 w 82"/>
                <a:gd name="T7" fmla="*/ 2 h 108"/>
                <a:gd name="T8" fmla="*/ 17 w 82"/>
                <a:gd name="T9" fmla="*/ 2 h 108"/>
                <a:gd name="T10" fmla="*/ 18 w 82"/>
                <a:gd name="T11" fmla="*/ 4 h 108"/>
                <a:gd name="T12" fmla="*/ 19 w 82"/>
                <a:gd name="T13" fmla="*/ 5 h 108"/>
                <a:gd name="T14" fmla="*/ 20 w 82"/>
                <a:gd name="T15" fmla="*/ 7 h 108"/>
                <a:gd name="T16" fmla="*/ 20 w 82"/>
                <a:gd name="T17" fmla="*/ 9 h 108"/>
                <a:gd name="T18" fmla="*/ 20 w 82"/>
                <a:gd name="T19" fmla="*/ 11 h 108"/>
                <a:gd name="T20" fmla="*/ 19 w 82"/>
                <a:gd name="T21" fmla="*/ 12 h 108"/>
                <a:gd name="T22" fmla="*/ 18 w 82"/>
                <a:gd name="T23" fmla="*/ 14 h 108"/>
                <a:gd name="T24" fmla="*/ 17 w 82"/>
                <a:gd name="T25" fmla="*/ 15 h 108"/>
                <a:gd name="T26" fmla="*/ 16 w 82"/>
                <a:gd name="T27" fmla="*/ 17 h 108"/>
                <a:gd name="T28" fmla="*/ 14 w 82"/>
                <a:gd name="T29" fmla="*/ 17 h 108"/>
                <a:gd name="T30" fmla="*/ 12 w 82"/>
                <a:gd name="T31" fmla="*/ 18 h 108"/>
                <a:gd name="T32" fmla="*/ 10 w 82"/>
                <a:gd name="T33" fmla="*/ 18 h 108"/>
                <a:gd name="T34" fmla="*/ 8 w 82"/>
                <a:gd name="T35" fmla="*/ 18 h 108"/>
                <a:gd name="T36" fmla="*/ 6 w 82"/>
                <a:gd name="T37" fmla="*/ 17 h 108"/>
                <a:gd name="T38" fmla="*/ 4 w 82"/>
                <a:gd name="T39" fmla="*/ 17 h 108"/>
                <a:gd name="T40" fmla="*/ 3 w 82"/>
                <a:gd name="T41" fmla="*/ 16 h 108"/>
                <a:gd name="T42" fmla="*/ 2 w 82"/>
                <a:gd name="T43" fmla="*/ 14 h 108"/>
                <a:gd name="T44" fmla="*/ 1 w 82"/>
                <a:gd name="T45" fmla="*/ 13 h 108"/>
                <a:gd name="T46" fmla="*/ 0 w 82"/>
                <a:gd name="T47" fmla="*/ 11 h 108"/>
                <a:gd name="T48" fmla="*/ 0 w 82"/>
                <a:gd name="T49" fmla="*/ 9 h 108"/>
                <a:gd name="T50" fmla="*/ 0 w 82"/>
                <a:gd name="T51" fmla="*/ 8 h 108"/>
                <a:gd name="T52" fmla="*/ 1 w 82"/>
                <a:gd name="T53" fmla="*/ 6 h 108"/>
                <a:gd name="T54" fmla="*/ 2 w 82"/>
                <a:gd name="T55" fmla="*/ 4 h 108"/>
                <a:gd name="T56" fmla="*/ 3 w 82"/>
                <a:gd name="T57" fmla="*/ 3 h 108"/>
                <a:gd name="T58" fmla="*/ 4 w 82"/>
                <a:gd name="T59" fmla="*/ 2 h 108"/>
                <a:gd name="T60" fmla="*/ 6 w 82"/>
                <a:gd name="T61" fmla="*/ 1 h 108"/>
                <a:gd name="T62" fmla="*/ 8 w 82"/>
                <a:gd name="T63" fmla="*/ 0 h 108"/>
                <a:gd name="T64" fmla="*/ 10 w 82"/>
                <a:gd name="T65" fmla="*/ 0 h 108"/>
                <a:gd name="T66" fmla="*/ 10 w 82"/>
                <a:gd name="T67" fmla="*/ 0 h 108"/>
                <a:gd name="T68" fmla="*/ 10 w 82"/>
                <a:gd name="T69" fmla="*/ 0 h 1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2"/>
                <a:gd name="T106" fmla="*/ 0 h 108"/>
                <a:gd name="T107" fmla="*/ 82 w 82"/>
                <a:gd name="T108" fmla="*/ 108 h 10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2" h="108">
                  <a:moveTo>
                    <a:pt x="40" y="0"/>
                  </a:moveTo>
                  <a:lnTo>
                    <a:pt x="49" y="0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5" y="22"/>
                  </a:lnTo>
                  <a:lnTo>
                    <a:pt x="79" y="32"/>
                  </a:lnTo>
                  <a:lnTo>
                    <a:pt x="81" y="42"/>
                  </a:lnTo>
                  <a:lnTo>
                    <a:pt x="82" y="52"/>
                  </a:lnTo>
                  <a:lnTo>
                    <a:pt x="81" y="64"/>
                  </a:lnTo>
                  <a:lnTo>
                    <a:pt x="79" y="73"/>
                  </a:lnTo>
                  <a:lnTo>
                    <a:pt x="75" y="82"/>
                  </a:lnTo>
                  <a:lnTo>
                    <a:pt x="70" y="92"/>
                  </a:lnTo>
                  <a:lnTo>
                    <a:pt x="64" y="99"/>
                  </a:lnTo>
                  <a:lnTo>
                    <a:pt x="56" y="103"/>
                  </a:lnTo>
                  <a:lnTo>
                    <a:pt x="49" y="107"/>
                  </a:lnTo>
                  <a:lnTo>
                    <a:pt x="40" y="108"/>
                  </a:lnTo>
                  <a:lnTo>
                    <a:pt x="33" y="108"/>
                  </a:lnTo>
                  <a:lnTo>
                    <a:pt x="25" y="104"/>
                  </a:lnTo>
                  <a:lnTo>
                    <a:pt x="18" y="100"/>
                  </a:lnTo>
                  <a:lnTo>
                    <a:pt x="11" y="93"/>
                  </a:lnTo>
                  <a:lnTo>
                    <a:pt x="7" y="86"/>
                  </a:lnTo>
                  <a:lnTo>
                    <a:pt x="4" y="77"/>
                  </a:lnTo>
                  <a:lnTo>
                    <a:pt x="1" y="66"/>
                  </a:lnTo>
                  <a:lnTo>
                    <a:pt x="0" y="56"/>
                  </a:lnTo>
                  <a:lnTo>
                    <a:pt x="1" y="46"/>
                  </a:lnTo>
                  <a:lnTo>
                    <a:pt x="4" y="35"/>
                  </a:lnTo>
                  <a:lnTo>
                    <a:pt x="7" y="26"/>
                  </a:lnTo>
                  <a:lnTo>
                    <a:pt x="11" y="18"/>
                  </a:lnTo>
                  <a:lnTo>
                    <a:pt x="18" y="11"/>
                  </a:lnTo>
                  <a:lnTo>
                    <a:pt x="25" y="5"/>
                  </a:lnTo>
                  <a:lnTo>
                    <a:pt x="33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85" name="Freeform 282"/>
            <p:cNvSpPr>
              <a:spLocks/>
            </p:cNvSpPr>
            <p:nvPr/>
          </p:nvSpPr>
          <p:spPr bwMode="auto">
            <a:xfrm>
              <a:off x="1833" y="2495"/>
              <a:ext cx="20" cy="18"/>
            </a:xfrm>
            <a:custGeom>
              <a:avLst/>
              <a:gdLst>
                <a:gd name="T0" fmla="*/ 10 w 82"/>
                <a:gd name="T1" fmla="*/ 0 h 109"/>
                <a:gd name="T2" fmla="*/ 12 w 82"/>
                <a:gd name="T3" fmla="*/ 0 h 109"/>
                <a:gd name="T4" fmla="*/ 14 w 82"/>
                <a:gd name="T5" fmla="*/ 0 h 109"/>
                <a:gd name="T6" fmla="*/ 16 w 82"/>
                <a:gd name="T7" fmla="*/ 1 h 109"/>
                <a:gd name="T8" fmla="*/ 17 w 82"/>
                <a:gd name="T9" fmla="*/ 2 h 109"/>
                <a:gd name="T10" fmla="*/ 18 w 82"/>
                <a:gd name="T11" fmla="*/ 4 h 109"/>
                <a:gd name="T12" fmla="*/ 19 w 82"/>
                <a:gd name="T13" fmla="*/ 5 h 109"/>
                <a:gd name="T14" fmla="*/ 20 w 82"/>
                <a:gd name="T15" fmla="*/ 7 h 109"/>
                <a:gd name="T16" fmla="*/ 20 w 82"/>
                <a:gd name="T17" fmla="*/ 9 h 109"/>
                <a:gd name="T18" fmla="*/ 20 w 82"/>
                <a:gd name="T19" fmla="*/ 11 h 109"/>
                <a:gd name="T20" fmla="*/ 19 w 82"/>
                <a:gd name="T21" fmla="*/ 12 h 109"/>
                <a:gd name="T22" fmla="*/ 18 w 82"/>
                <a:gd name="T23" fmla="*/ 14 h 109"/>
                <a:gd name="T24" fmla="*/ 17 w 82"/>
                <a:gd name="T25" fmla="*/ 15 h 109"/>
                <a:gd name="T26" fmla="*/ 16 w 82"/>
                <a:gd name="T27" fmla="*/ 16 h 109"/>
                <a:gd name="T28" fmla="*/ 14 w 82"/>
                <a:gd name="T29" fmla="*/ 17 h 109"/>
                <a:gd name="T30" fmla="*/ 12 w 82"/>
                <a:gd name="T31" fmla="*/ 18 h 109"/>
                <a:gd name="T32" fmla="*/ 10 w 82"/>
                <a:gd name="T33" fmla="*/ 18 h 109"/>
                <a:gd name="T34" fmla="*/ 8 w 82"/>
                <a:gd name="T35" fmla="*/ 18 h 109"/>
                <a:gd name="T36" fmla="*/ 6 w 82"/>
                <a:gd name="T37" fmla="*/ 17 h 109"/>
                <a:gd name="T38" fmla="*/ 4 w 82"/>
                <a:gd name="T39" fmla="*/ 16 h 109"/>
                <a:gd name="T40" fmla="*/ 3 w 82"/>
                <a:gd name="T41" fmla="*/ 16 h 109"/>
                <a:gd name="T42" fmla="*/ 2 w 82"/>
                <a:gd name="T43" fmla="*/ 14 h 109"/>
                <a:gd name="T44" fmla="*/ 1 w 82"/>
                <a:gd name="T45" fmla="*/ 13 h 109"/>
                <a:gd name="T46" fmla="*/ 0 w 82"/>
                <a:gd name="T47" fmla="*/ 11 h 109"/>
                <a:gd name="T48" fmla="*/ 0 w 82"/>
                <a:gd name="T49" fmla="*/ 9 h 109"/>
                <a:gd name="T50" fmla="*/ 0 w 82"/>
                <a:gd name="T51" fmla="*/ 7 h 109"/>
                <a:gd name="T52" fmla="*/ 1 w 82"/>
                <a:gd name="T53" fmla="*/ 6 h 109"/>
                <a:gd name="T54" fmla="*/ 2 w 82"/>
                <a:gd name="T55" fmla="*/ 4 h 109"/>
                <a:gd name="T56" fmla="*/ 3 w 82"/>
                <a:gd name="T57" fmla="*/ 3 h 109"/>
                <a:gd name="T58" fmla="*/ 4 w 82"/>
                <a:gd name="T59" fmla="*/ 2 h 109"/>
                <a:gd name="T60" fmla="*/ 6 w 82"/>
                <a:gd name="T61" fmla="*/ 1 h 109"/>
                <a:gd name="T62" fmla="*/ 8 w 82"/>
                <a:gd name="T63" fmla="*/ 0 h 109"/>
                <a:gd name="T64" fmla="*/ 10 w 82"/>
                <a:gd name="T65" fmla="*/ 0 h 109"/>
                <a:gd name="T66" fmla="*/ 10 w 82"/>
                <a:gd name="T67" fmla="*/ 0 h 1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2"/>
                <a:gd name="T103" fmla="*/ 0 h 109"/>
                <a:gd name="T104" fmla="*/ 82 w 82"/>
                <a:gd name="T105" fmla="*/ 109 h 1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2" h="109">
                  <a:moveTo>
                    <a:pt x="40" y="0"/>
                  </a:moveTo>
                  <a:lnTo>
                    <a:pt x="49" y="1"/>
                  </a:lnTo>
                  <a:lnTo>
                    <a:pt x="56" y="3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8" y="32"/>
                  </a:lnTo>
                  <a:lnTo>
                    <a:pt x="81" y="43"/>
                  </a:lnTo>
                  <a:lnTo>
                    <a:pt x="82" y="53"/>
                  </a:lnTo>
                  <a:lnTo>
                    <a:pt x="81" y="64"/>
                  </a:lnTo>
                  <a:lnTo>
                    <a:pt x="78" y="74"/>
                  </a:lnTo>
                  <a:lnTo>
                    <a:pt x="74" y="83"/>
                  </a:lnTo>
                  <a:lnTo>
                    <a:pt x="70" y="91"/>
                  </a:lnTo>
                  <a:lnTo>
                    <a:pt x="64" y="98"/>
                  </a:lnTo>
                  <a:lnTo>
                    <a:pt x="56" y="104"/>
                  </a:lnTo>
                  <a:lnTo>
                    <a:pt x="49" y="107"/>
                  </a:lnTo>
                  <a:lnTo>
                    <a:pt x="40" y="109"/>
                  </a:lnTo>
                  <a:lnTo>
                    <a:pt x="33" y="107"/>
                  </a:lnTo>
                  <a:lnTo>
                    <a:pt x="25" y="105"/>
                  </a:lnTo>
                  <a:lnTo>
                    <a:pt x="18" y="99"/>
                  </a:lnTo>
                  <a:lnTo>
                    <a:pt x="11" y="94"/>
                  </a:lnTo>
                  <a:lnTo>
                    <a:pt x="7" y="85"/>
                  </a:lnTo>
                  <a:lnTo>
                    <a:pt x="3" y="76"/>
                  </a:lnTo>
                  <a:lnTo>
                    <a:pt x="1" y="67"/>
                  </a:lnTo>
                  <a:lnTo>
                    <a:pt x="0" y="55"/>
                  </a:lnTo>
                  <a:lnTo>
                    <a:pt x="1" y="45"/>
                  </a:lnTo>
                  <a:lnTo>
                    <a:pt x="3" y="35"/>
                  </a:lnTo>
                  <a:lnTo>
                    <a:pt x="7" y="25"/>
                  </a:lnTo>
                  <a:lnTo>
                    <a:pt x="11" y="17"/>
                  </a:lnTo>
                  <a:lnTo>
                    <a:pt x="18" y="10"/>
                  </a:lnTo>
                  <a:lnTo>
                    <a:pt x="25" y="5"/>
                  </a:lnTo>
                  <a:lnTo>
                    <a:pt x="33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86" name="Freeform 283"/>
            <p:cNvSpPr>
              <a:spLocks/>
            </p:cNvSpPr>
            <p:nvPr/>
          </p:nvSpPr>
          <p:spPr bwMode="auto">
            <a:xfrm>
              <a:off x="2022" y="2486"/>
              <a:ext cx="48" cy="20"/>
            </a:xfrm>
            <a:custGeom>
              <a:avLst/>
              <a:gdLst>
                <a:gd name="T0" fmla="*/ 8 w 192"/>
                <a:gd name="T1" fmla="*/ 0 h 117"/>
                <a:gd name="T2" fmla="*/ 40 w 192"/>
                <a:gd name="T3" fmla="*/ 0 h 117"/>
                <a:gd name="T4" fmla="*/ 41 w 192"/>
                <a:gd name="T5" fmla="*/ 0 h 117"/>
                <a:gd name="T6" fmla="*/ 43 w 192"/>
                <a:gd name="T7" fmla="*/ 1 h 117"/>
                <a:gd name="T8" fmla="*/ 44 w 192"/>
                <a:gd name="T9" fmla="*/ 1 h 117"/>
                <a:gd name="T10" fmla="*/ 46 w 192"/>
                <a:gd name="T11" fmla="*/ 2 h 117"/>
                <a:gd name="T12" fmla="*/ 47 w 192"/>
                <a:gd name="T13" fmla="*/ 3 h 117"/>
                <a:gd name="T14" fmla="*/ 47 w 192"/>
                <a:gd name="T15" fmla="*/ 4 h 117"/>
                <a:gd name="T16" fmla="*/ 48 w 192"/>
                <a:gd name="T17" fmla="*/ 5 h 117"/>
                <a:gd name="T18" fmla="*/ 48 w 192"/>
                <a:gd name="T19" fmla="*/ 6 h 117"/>
                <a:gd name="T20" fmla="*/ 48 w 192"/>
                <a:gd name="T21" fmla="*/ 13 h 117"/>
                <a:gd name="T22" fmla="*/ 48 w 192"/>
                <a:gd name="T23" fmla="*/ 15 h 117"/>
                <a:gd name="T24" fmla="*/ 47 w 192"/>
                <a:gd name="T25" fmla="*/ 16 h 117"/>
                <a:gd name="T26" fmla="*/ 47 w 192"/>
                <a:gd name="T27" fmla="*/ 17 h 117"/>
                <a:gd name="T28" fmla="*/ 46 w 192"/>
                <a:gd name="T29" fmla="*/ 18 h 117"/>
                <a:gd name="T30" fmla="*/ 44 w 192"/>
                <a:gd name="T31" fmla="*/ 18 h 117"/>
                <a:gd name="T32" fmla="*/ 43 w 192"/>
                <a:gd name="T33" fmla="*/ 19 h 117"/>
                <a:gd name="T34" fmla="*/ 41 w 192"/>
                <a:gd name="T35" fmla="*/ 19 h 117"/>
                <a:gd name="T36" fmla="*/ 40 w 192"/>
                <a:gd name="T37" fmla="*/ 19 h 117"/>
                <a:gd name="T38" fmla="*/ 9 w 192"/>
                <a:gd name="T39" fmla="*/ 20 h 117"/>
                <a:gd name="T40" fmla="*/ 7 w 192"/>
                <a:gd name="T41" fmla="*/ 20 h 117"/>
                <a:gd name="T42" fmla="*/ 5 w 192"/>
                <a:gd name="T43" fmla="*/ 19 h 117"/>
                <a:gd name="T44" fmla="*/ 4 w 192"/>
                <a:gd name="T45" fmla="*/ 19 h 117"/>
                <a:gd name="T46" fmla="*/ 3 w 192"/>
                <a:gd name="T47" fmla="*/ 18 h 117"/>
                <a:gd name="T48" fmla="*/ 2 w 192"/>
                <a:gd name="T49" fmla="*/ 17 h 117"/>
                <a:gd name="T50" fmla="*/ 1 w 192"/>
                <a:gd name="T51" fmla="*/ 16 h 117"/>
                <a:gd name="T52" fmla="*/ 0 w 192"/>
                <a:gd name="T53" fmla="*/ 15 h 117"/>
                <a:gd name="T54" fmla="*/ 0 w 192"/>
                <a:gd name="T55" fmla="*/ 14 h 117"/>
                <a:gd name="T56" fmla="*/ 0 w 192"/>
                <a:gd name="T57" fmla="*/ 6 h 117"/>
                <a:gd name="T58" fmla="*/ 0 w 192"/>
                <a:gd name="T59" fmla="*/ 5 h 117"/>
                <a:gd name="T60" fmla="*/ 1 w 192"/>
                <a:gd name="T61" fmla="*/ 4 h 117"/>
                <a:gd name="T62" fmla="*/ 2 w 192"/>
                <a:gd name="T63" fmla="*/ 3 h 117"/>
                <a:gd name="T64" fmla="*/ 3 w 192"/>
                <a:gd name="T65" fmla="*/ 2 h 117"/>
                <a:gd name="T66" fmla="*/ 4 w 192"/>
                <a:gd name="T67" fmla="*/ 1 h 117"/>
                <a:gd name="T68" fmla="*/ 5 w 192"/>
                <a:gd name="T69" fmla="*/ 1 h 117"/>
                <a:gd name="T70" fmla="*/ 7 w 192"/>
                <a:gd name="T71" fmla="*/ 0 h 117"/>
                <a:gd name="T72" fmla="*/ 9 w 192"/>
                <a:gd name="T73" fmla="*/ 0 h 117"/>
                <a:gd name="T74" fmla="*/ 9 w 192"/>
                <a:gd name="T75" fmla="*/ 0 h 117"/>
                <a:gd name="T76" fmla="*/ 8 w 192"/>
                <a:gd name="T77" fmla="*/ 0 h 1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2"/>
                <a:gd name="T118" fmla="*/ 0 h 117"/>
                <a:gd name="T119" fmla="*/ 192 w 192"/>
                <a:gd name="T120" fmla="*/ 117 h 11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2" h="117">
                  <a:moveTo>
                    <a:pt x="33" y="1"/>
                  </a:moveTo>
                  <a:lnTo>
                    <a:pt x="159" y="0"/>
                  </a:lnTo>
                  <a:lnTo>
                    <a:pt x="165" y="1"/>
                  </a:lnTo>
                  <a:lnTo>
                    <a:pt x="171" y="3"/>
                  </a:lnTo>
                  <a:lnTo>
                    <a:pt x="177" y="7"/>
                  </a:lnTo>
                  <a:lnTo>
                    <a:pt x="182" y="10"/>
                  </a:lnTo>
                  <a:lnTo>
                    <a:pt x="186" y="16"/>
                  </a:lnTo>
                  <a:lnTo>
                    <a:pt x="189" y="22"/>
                  </a:lnTo>
                  <a:lnTo>
                    <a:pt x="191" y="29"/>
                  </a:lnTo>
                  <a:lnTo>
                    <a:pt x="192" y="37"/>
                  </a:lnTo>
                  <a:lnTo>
                    <a:pt x="192" y="78"/>
                  </a:lnTo>
                  <a:lnTo>
                    <a:pt x="191" y="85"/>
                  </a:lnTo>
                  <a:lnTo>
                    <a:pt x="189" y="92"/>
                  </a:lnTo>
                  <a:lnTo>
                    <a:pt x="186" y="99"/>
                  </a:lnTo>
                  <a:lnTo>
                    <a:pt x="182" y="104"/>
                  </a:lnTo>
                  <a:lnTo>
                    <a:pt x="177" y="108"/>
                  </a:lnTo>
                  <a:lnTo>
                    <a:pt x="171" y="112"/>
                  </a:lnTo>
                  <a:lnTo>
                    <a:pt x="165" y="113"/>
                  </a:lnTo>
                  <a:lnTo>
                    <a:pt x="159" y="114"/>
                  </a:lnTo>
                  <a:lnTo>
                    <a:pt x="34" y="117"/>
                  </a:lnTo>
                  <a:lnTo>
                    <a:pt x="27" y="115"/>
                  </a:lnTo>
                  <a:lnTo>
                    <a:pt x="21" y="113"/>
                  </a:lnTo>
                  <a:lnTo>
                    <a:pt x="15" y="110"/>
                  </a:lnTo>
                  <a:lnTo>
                    <a:pt x="11" y="106"/>
                  </a:lnTo>
                  <a:lnTo>
                    <a:pt x="7" y="100"/>
                  </a:lnTo>
                  <a:lnTo>
                    <a:pt x="3" y="95"/>
                  </a:lnTo>
                  <a:lnTo>
                    <a:pt x="1" y="88"/>
                  </a:lnTo>
                  <a:lnTo>
                    <a:pt x="0" y="80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7" y="17"/>
                  </a:lnTo>
                  <a:lnTo>
                    <a:pt x="11" y="13"/>
                  </a:lnTo>
                  <a:lnTo>
                    <a:pt x="15" y="8"/>
                  </a:lnTo>
                  <a:lnTo>
                    <a:pt x="21" y="4"/>
                  </a:lnTo>
                  <a:lnTo>
                    <a:pt x="27" y="2"/>
                  </a:lnTo>
                  <a:lnTo>
                    <a:pt x="34" y="1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B9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87" name="Freeform 284"/>
            <p:cNvSpPr>
              <a:spLocks/>
            </p:cNvSpPr>
            <p:nvPr/>
          </p:nvSpPr>
          <p:spPr bwMode="auto">
            <a:xfrm>
              <a:off x="2031" y="2487"/>
              <a:ext cx="38" cy="18"/>
            </a:xfrm>
            <a:custGeom>
              <a:avLst/>
              <a:gdLst>
                <a:gd name="T0" fmla="*/ 9 w 149"/>
                <a:gd name="T1" fmla="*/ 0 h 104"/>
                <a:gd name="T2" fmla="*/ 29 w 149"/>
                <a:gd name="T3" fmla="*/ 0 h 104"/>
                <a:gd name="T4" fmla="*/ 31 w 149"/>
                <a:gd name="T5" fmla="*/ 0 h 104"/>
                <a:gd name="T6" fmla="*/ 33 w 149"/>
                <a:gd name="T7" fmla="*/ 0 h 104"/>
                <a:gd name="T8" fmla="*/ 34 w 149"/>
                <a:gd name="T9" fmla="*/ 1 h 104"/>
                <a:gd name="T10" fmla="*/ 35 w 149"/>
                <a:gd name="T11" fmla="*/ 2 h 104"/>
                <a:gd name="T12" fmla="*/ 36 w 149"/>
                <a:gd name="T13" fmla="*/ 2 h 104"/>
                <a:gd name="T14" fmla="*/ 37 w 149"/>
                <a:gd name="T15" fmla="*/ 3 h 104"/>
                <a:gd name="T16" fmla="*/ 38 w 149"/>
                <a:gd name="T17" fmla="*/ 4 h 104"/>
                <a:gd name="T18" fmla="*/ 38 w 149"/>
                <a:gd name="T19" fmla="*/ 6 h 104"/>
                <a:gd name="T20" fmla="*/ 38 w 149"/>
                <a:gd name="T21" fmla="*/ 12 h 104"/>
                <a:gd name="T22" fmla="*/ 38 w 149"/>
                <a:gd name="T23" fmla="*/ 13 h 104"/>
                <a:gd name="T24" fmla="*/ 37 w 149"/>
                <a:gd name="T25" fmla="*/ 14 h 104"/>
                <a:gd name="T26" fmla="*/ 36 w 149"/>
                <a:gd name="T27" fmla="*/ 15 h 104"/>
                <a:gd name="T28" fmla="*/ 35 w 149"/>
                <a:gd name="T29" fmla="*/ 16 h 104"/>
                <a:gd name="T30" fmla="*/ 34 w 149"/>
                <a:gd name="T31" fmla="*/ 17 h 104"/>
                <a:gd name="T32" fmla="*/ 33 w 149"/>
                <a:gd name="T33" fmla="*/ 17 h 104"/>
                <a:gd name="T34" fmla="*/ 31 w 149"/>
                <a:gd name="T35" fmla="*/ 18 h 104"/>
                <a:gd name="T36" fmla="*/ 29 w 149"/>
                <a:gd name="T37" fmla="*/ 18 h 104"/>
                <a:gd name="T38" fmla="*/ 9 w 149"/>
                <a:gd name="T39" fmla="*/ 18 h 104"/>
                <a:gd name="T40" fmla="*/ 7 w 149"/>
                <a:gd name="T41" fmla="*/ 18 h 104"/>
                <a:gd name="T42" fmla="*/ 5 w 149"/>
                <a:gd name="T43" fmla="*/ 17 h 104"/>
                <a:gd name="T44" fmla="*/ 4 w 149"/>
                <a:gd name="T45" fmla="*/ 17 h 104"/>
                <a:gd name="T46" fmla="*/ 3 w 149"/>
                <a:gd name="T47" fmla="*/ 16 h 104"/>
                <a:gd name="T48" fmla="*/ 2 w 149"/>
                <a:gd name="T49" fmla="*/ 16 h 104"/>
                <a:gd name="T50" fmla="*/ 1 w 149"/>
                <a:gd name="T51" fmla="*/ 15 h 104"/>
                <a:gd name="T52" fmla="*/ 0 w 149"/>
                <a:gd name="T53" fmla="*/ 14 h 104"/>
                <a:gd name="T54" fmla="*/ 0 w 149"/>
                <a:gd name="T55" fmla="*/ 12 h 104"/>
                <a:gd name="T56" fmla="*/ 0 w 149"/>
                <a:gd name="T57" fmla="*/ 6 h 104"/>
                <a:gd name="T58" fmla="*/ 0 w 149"/>
                <a:gd name="T59" fmla="*/ 5 h 104"/>
                <a:gd name="T60" fmla="*/ 1 w 149"/>
                <a:gd name="T61" fmla="*/ 3 h 104"/>
                <a:gd name="T62" fmla="*/ 2 w 149"/>
                <a:gd name="T63" fmla="*/ 3 h 104"/>
                <a:gd name="T64" fmla="*/ 3 w 149"/>
                <a:gd name="T65" fmla="*/ 2 h 104"/>
                <a:gd name="T66" fmla="*/ 4 w 149"/>
                <a:gd name="T67" fmla="*/ 1 h 104"/>
                <a:gd name="T68" fmla="*/ 5 w 149"/>
                <a:gd name="T69" fmla="*/ 1 h 104"/>
                <a:gd name="T70" fmla="*/ 7 w 149"/>
                <a:gd name="T71" fmla="*/ 0 h 104"/>
                <a:gd name="T72" fmla="*/ 9 w 149"/>
                <a:gd name="T73" fmla="*/ 0 h 104"/>
                <a:gd name="T74" fmla="*/ 9 w 149"/>
                <a:gd name="T75" fmla="*/ 0 h 10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9"/>
                <a:gd name="T115" fmla="*/ 0 h 104"/>
                <a:gd name="T116" fmla="*/ 149 w 149"/>
                <a:gd name="T117" fmla="*/ 104 h 10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9" h="104">
                  <a:moveTo>
                    <a:pt x="34" y="1"/>
                  </a:moveTo>
                  <a:lnTo>
                    <a:pt x="115" y="0"/>
                  </a:lnTo>
                  <a:lnTo>
                    <a:pt x="123" y="0"/>
                  </a:lnTo>
                  <a:lnTo>
                    <a:pt x="128" y="2"/>
                  </a:lnTo>
                  <a:lnTo>
                    <a:pt x="134" y="5"/>
                  </a:lnTo>
                  <a:lnTo>
                    <a:pt x="139" y="9"/>
                  </a:lnTo>
                  <a:lnTo>
                    <a:pt x="143" y="13"/>
                  </a:lnTo>
                  <a:lnTo>
                    <a:pt x="146" y="19"/>
                  </a:lnTo>
                  <a:lnTo>
                    <a:pt x="148" y="25"/>
                  </a:lnTo>
                  <a:lnTo>
                    <a:pt x="149" y="32"/>
                  </a:lnTo>
                  <a:lnTo>
                    <a:pt x="149" y="70"/>
                  </a:lnTo>
                  <a:lnTo>
                    <a:pt x="148" y="76"/>
                  </a:lnTo>
                  <a:lnTo>
                    <a:pt x="146" y="83"/>
                  </a:lnTo>
                  <a:lnTo>
                    <a:pt x="143" y="89"/>
                  </a:lnTo>
                  <a:lnTo>
                    <a:pt x="139" y="93"/>
                  </a:lnTo>
                  <a:lnTo>
                    <a:pt x="134" y="97"/>
                  </a:lnTo>
                  <a:lnTo>
                    <a:pt x="128" y="100"/>
                  </a:lnTo>
                  <a:lnTo>
                    <a:pt x="123" y="102"/>
                  </a:lnTo>
                  <a:lnTo>
                    <a:pt x="115" y="102"/>
                  </a:lnTo>
                  <a:lnTo>
                    <a:pt x="34" y="104"/>
                  </a:lnTo>
                  <a:lnTo>
                    <a:pt x="26" y="104"/>
                  </a:lnTo>
                  <a:lnTo>
                    <a:pt x="21" y="101"/>
                  </a:lnTo>
                  <a:lnTo>
                    <a:pt x="14" y="98"/>
                  </a:lnTo>
                  <a:lnTo>
                    <a:pt x="10" y="94"/>
                  </a:lnTo>
                  <a:lnTo>
                    <a:pt x="6" y="90"/>
                  </a:lnTo>
                  <a:lnTo>
                    <a:pt x="3" y="84"/>
                  </a:lnTo>
                  <a:lnTo>
                    <a:pt x="1" y="78"/>
                  </a:lnTo>
                  <a:lnTo>
                    <a:pt x="0" y="71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4" y="7"/>
                  </a:lnTo>
                  <a:lnTo>
                    <a:pt x="21" y="3"/>
                  </a:lnTo>
                  <a:lnTo>
                    <a:pt x="26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13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88" name="Freeform 285"/>
            <p:cNvSpPr>
              <a:spLocks/>
            </p:cNvSpPr>
            <p:nvPr/>
          </p:nvSpPr>
          <p:spPr bwMode="auto">
            <a:xfrm>
              <a:off x="2034" y="2489"/>
              <a:ext cx="16" cy="14"/>
            </a:xfrm>
            <a:custGeom>
              <a:avLst/>
              <a:gdLst>
                <a:gd name="T0" fmla="*/ 8 w 64"/>
                <a:gd name="T1" fmla="*/ 0 h 85"/>
                <a:gd name="T2" fmla="*/ 9 w 64"/>
                <a:gd name="T3" fmla="*/ 0 h 85"/>
                <a:gd name="T4" fmla="*/ 11 w 64"/>
                <a:gd name="T5" fmla="*/ 0 h 85"/>
                <a:gd name="T6" fmla="*/ 13 w 64"/>
                <a:gd name="T7" fmla="*/ 1 h 85"/>
                <a:gd name="T8" fmla="*/ 14 w 64"/>
                <a:gd name="T9" fmla="*/ 2 h 85"/>
                <a:gd name="T10" fmla="*/ 14 w 64"/>
                <a:gd name="T11" fmla="*/ 3 h 85"/>
                <a:gd name="T12" fmla="*/ 15 w 64"/>
                <a:gd name="T13" fmla="*/ 4 h 85"/>
                <a:gd name="T14" fmla="*/ 16 w 64"/>
                <a:gd name="T15" fmla="*/ 5 h 85"/>
                <a:gd name="T16" fmla="*/ 16 w 64"/>
                <a:gd name="T17" fmla="*/ 7 h 85"/>
                <a:gd name="T18" fmla="*/ 16 w 64"/>
                <a:gd name="T19" fmla="*/ 8 h 85"/>
                <a:gd name="T20" fmla="*/ 15 w 64"/>
                <a:gd name="T21" fmla="*/ 10 h 85"/>
                <a:gd name="T22" fmla="*/ 14 w 64"/>
                <a:gd name="T23" fmla="*/ 11 h 85"/>
                <a:gd name="T24" fmla="*/ 14 w 64"/>
                <a:gd name="T25" fmla="*/ 12 h 85"/>
                <a:gd name="T26" fmla="*/ 13 w 64"/>
                <a:gd name="T27" fmla="*/ 13 h 85"/>
                <a:gd name="T28" fmla="*/ 11 w 64"/>
                <a:gd name="T29" fmla="*/ 14 h 85"/>
                <a:gd name="T30" fmla="*/ 9 w 64"/>
                <a:gd name="T31" fmla="*/ 14 h 85"/>
                <a:gd name="T32" fmla="*/ 8 w 64"/>
                <a:gd name="T33" fmla="*/ 14 h 85"/>
                <a:gd name="T34" fmla="*/ 6 w 64"/>
                <a:gd name="T35" fmla="*/ 14 h 85"/>
                <a:gd name="T36" fmla="*/ 5 w 64"/>
                <a:gd name="T37" fmla="*/ 14 h 85"/>
                <a:gd name="T38" fmla="*/ 3 w 64"/>
                <a:gd name="T39" fmla="*/ 13 h 85"/>
                <a:gd name="T40" fmla="*/ 2 w 64"/>
                <a:gd name="T41" fmla="*/ 12 h 85"/>
                <a:gd name="T42" fmla="*/ 1 w 64"/>
                <a:gd name="T43" fmla="*/ 11 h 85"/>
                <a:gd name="T44" fmla="*/ 1 w 64"/>
                <a:gd name="T45" fmla="*/ 10 h 85"/>
                <a:gd name="T46" fmla="*/ 0 w 64"/>
                <a:gd name="T47" fmla="*/ 9 h 85"/>
                <a:gd name="T48" fmla="*/ 0 w 64"/>
                <a:gd name="T49" fmla="*/ 7 h 85"/>
                <a:gd name="T50" fmla="*/ 0 w 64"/>
                <a:gd name="T51" fmla="*/ 6 h 85"/>
                <a:gd name="T52" fmla="*/ 1 w 64"/>
                <a:gd name="T53" fmla="*/ 4 h 85"/>
                <a:gd name="T54" fmla="*/ 1 w 64"/>
                <a:gd name="T55" fmla="*/ 3 h 85"/>
                <a:gd name="T56" fmla="*/ 2 w 64"/>
                <a:gd name="T57" fmla="*/ 2 h 85"/>
                <a:gd name="T58" fmla="*/ 3 w 64"/>
                <a:gd name="T59" fmla="*/ 1 h 85"/>
                <a:gd name="T60" fmla="*/ 5 w 64"/>
                <a:gd name="T61" fmla="*/ 0 h 85"/>
                <a:gd name="T62" fmla="*/ 6 w 64"/>
                <a:gd name="T63" fmla="*/ 0 h 85"/>
                <a:gd name="T64" fmla="*/ 8 w 64"/>
                <a:gd name="T65" fmla="*/ 0 h 85"/>
                <a:gd name="T66" fmla="*/ 8 w 64"/>
                <a:gd name="T67" fmla="*/ 0 h 85"/>
                <a:gd name="T68" fmla="*/ 8 w 64"/>
                <a:gd name="T69" fmla="*/ 0 h 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4"/>
                <a:gd name="T106" fmla="*/ 0 h 85"/>
                <a:gd name="T107" fmla="*/ 64 w 64"/>
                <a:gd name="T108" fmla="*/ 85 h 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4" h="85">
                  <a:moveTo>
                    <a:pt x="31" y="0"/>
                  </a:moveTo>
                  <a:lnTo>
                    <a:pt x="38" y="0"/>
                  </a:lnTo>
                  <a:lnTo>
                    <a:pt x="44" y="3"/>
                  </a:lnTo>
                  <a:lnTo>
                    <a:pt x="51" y="7"/>
                  </a:lnTo>
                  <a:lnTo>
                    <a:pt x="55" y="12"/>
                  </a:lnTo>
                  <a:lnTo>
                    <a:pt x="58" y="18"/>
                  </a:lnTo>
                  <a:lnTo>
                    <a:pt x="61" y="25"/>
                  </a:lnTo>
                  <a:lnTo>
                    <a:pt x="63" y="33"/>
                  </a:lnTo>
                  <a:lnTo>
                    <a:pt x="64" y="42"/>
                  </a:lnTo>
                  <a:lnTo>
                    <a:pt x="63" y="51"/>
                  </a:lnTo>
                  <a:lnTo>
                    <a:pt x="61" y="59"/>
                  </a:lnTo>
                  <a:lnTo>
                    <a:pt x="58" y="66"/>
                  </a:lnTo>
                  <a:lnTo>
                    <a:pt x="55" y="72"/>
                  </a:lnTo>
                  <a:lnTo>
                    <a:pt x="51" y="78"/>
                  </a:lnTo>
                  <a:lnTo>
                    <a:pt x="44" y="82"/>
                  </a:lnTo>
                  <a:lnTo>
                    <a:pt x="38" y="85"/>
                  </a:lnTo>
                  <a:lnTo>
                    <a:pt x="31" y="85"/>
                  </a:lnTo>
                  <a:lnTo>
                    <a:pt x="25" y="85"/>
                  </a:lnTo>
                  <a:lnTo>
                    <a:pt x="20" y="82"/>
                  </a:lnTo>
                  <a:lnTo>
                    <a:pt x="14" y="78"/>
                  </a:lnTo>
                  <a:lnTo>
                    <a:pt x="9" y="72"/>
                  </a:lnTo>
                  <a:lnTo>
                    <a:pt x="5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5" y="19"/>
                  </a:lnTo>
                  <a:lnTo>
                    <a:pt x="9" y="12"/>
                  </a:lnTo>
                  <a:lnTo>
                    <a:pt x="14" y="8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89" name="Freeform 286"/>
            <p:cNvSpPr>
              <a:spLocks/>
            </p:cNvSpPr>
            <p:nvPr/>
          </p:nvSpPr>
          <p:spPr bwMode="auto">
            <a:xfrm>
              <a:off x="2051" y="2488"/>
              <a:ext cx="17" cy="15"/>
            </a:xfrm>
            <a:custGeom>
              <a:avLst/>
              <a:gdLst>
                <a:gd name="T0" fmla="*/ 9 w 64"/>
                <a:gd name="T1" fmla="*/ 0 h 86"/>
                <a:gd name="T2" fmla="*/ 10 w 64"/>
                <a:gd name="T3" fmla="*/ 0 h 86"/>
                <a:gd name="T4" fmla="*/ 12 w 64"/>
                <a:gd name="T5" fmla="*/ 1 h 86"/>
                <a:gd name="T6" fmla="*/ 13 w 64"/>
                <a:gd name="T7" fmla="*/ 1 h 86"/>
                <a:gd name="T8" fmla="*/ 14 w 64"/>
                <a:gd name="T9" fmla="*/ 2 h 86"/>
                <a:gd name="T10" fmla="*/ 16 w 64"/>
                <a:gd name="T11" fmla="*/ 3 h 86"/>
                <a:gd name="T12" fmla="*/ 16 w 64"/>
                <a:gd name="T13" fmla="*/ 5 h 86"/>
                <a:gd name="T14" fmla="*/ 17 w 64"/>
                <a:gd name="T15" fmla="*/ 6 h 86"/>
                <a:gd name="T16" fmla="*/ 17 w 64"/>
                <a:gd name="T17" fmla="*/ 7 h 86"/>
                <a:gd name="T18" fmla="*/ 17 w 64"/>
                <a:gd name="T19" fmla="*/ 9 h 86"/>
                <a:gd name="T20" fmla="*/ 16 w 64"/>
                <a:gd name="T21" fmla="*/ 10 h 86"/>
                <a:gd name="T22" fmla="*/ 16 w 64"/>
                <a:gd name="T23" fmla="*/ 11 h 86"/>
                <a:gd name="T24" fmla="*/ 14 w 64"/>
                <a:gd name="T25" fmla="*/ 13 h 86"/>
                <a:gd name="T26" fmla="*/ 13 w 64"/>
                <a:gd name="T27" fmla="*/ 14 h 86"/>
                <a:gd name="T28" fmla="*/ 12 w 64"/>
                <a:gd name="T29" fmla="*/ 14 h 86"/>
                <a:gd name="T30" fmla="*/ 10 w 64"/>
                <a:gd name="T31" fmla="*/ 15 h 86"/>
                <a:gd name="T32" fmla="*/ 9 w 64"/>
                <a:gd name="T33" fmla="*/ 15 h 86"/>
                <a:gd name="T34" fmla="*/ 7 w 64"/>
                <a:gd name="T35" fmla="*/ 15 h 86"/>
                <a:gd name="T36" fmla="*/ 5 w 64"/>
                <a:gd name="T37" fmla="*/ 14 h 86"/>
                <a:gd name="T38" fmla="*/ 4 w 64"/>
                <a:gd name="T39" fmla="*/ 14 h 86"/>
                <a:gd name="T40" fmla="*/ 2 w 64"/>
                <a:gd name="T41" fmla="*/ 13 h 86"/>
                <a:gd name="T42" fmla="*/ 1 w 64"/>
                <a:gd name="T43" fmla="*/ 12 h 86"/>
                <a:gd name="T44" fmla="*/ 1 w 64"/>
                <a:gd name="T45" fmla="*/ 10 h 86"/>
                <a:gd name="T46" fmla="*/ 0 w 64"/>
                <a:gd name="T47" fmla="*/ 9 h 86"/>
                <a:gd name="T48" fmla="*/ 0 w 64"/>
                <a:gd name="T49" fmla="*/ 7 h 86"/>
                <a:gd name="T50" fmla="*/ 0 w 64"/>
                <a:gd name="T51" fmla="*/ 6 h 86"/>
                <a:gd name="T52" fmla="*/ 1 w 64"/>
                <a:gd name="T53" fmla="*/ 5 h 86"/>
                <a:gd name="T54" fmla="*/ 1 w 64"/>
                <a:gd name="T55" fmla="*/ 3 h 86"/>
                <a:gd name="T56" fmla="*/ 2 w 64"/>
                <a:gd name="T57" fmla="*/ 2 h 86"/>
                <a:gd name="T58" fmla="*/ 4 w 64"/>
                <a:gd name="T59" fmla="*/ 1 h 86"/>
                <a:gd name="T60" fmla="*/ 5 w 64"/>
                <a:gd name="T61" fmla="*/ 1 h 86"/>
                <a:gd name="T62" fmla="*/ 7 w 64"/>
                <a:gd name="T63" fmla="*/ 0 h 86"/>
                <a:gd name="T64" fmla="*/ 9 w 64"/>
                <a:gd name="T65" fmla="*/ 0 h 86"/>
                <a:gd name="T66" fmla="*/ 9 w 64"/>
                <a:gd name="T67" fmla="*/ 0 h 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"/>
                <a:gd name="T103" fmla="*/ 0 h 86"/>
                <a:gd name="T104" fmla="*/ 64 w 64"/>
                <a:gd name="T105" fmla="*/ 86 h 8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" h="86">
                  <a:moveTo>
                    <a:pt x="32" y="0"/>
                  </a:moveTo>
                  <a:lnTo>
                    <a:pt x="38" y="1"/>
                  </a:lnTo>
                  <a:lnTo>
                    <a:pt x="45" y="3"/>
                  </a:lnTo>
                  <a:lnTo>
                    <a:pt x="50" y="6"/>
                  </a:lnTo>
                  <a:lnTo>
                    <a:pt x="54" y="11"/>
                  </a:lnTo>
                  <a:lnTo>
                    <a:pt x="59" y="18"/>
                  </a:lnTo>
                  <a:lnTo>
                    <a:pt x="61" y="26"/>
                  </a:lnTo>
                  <a:lnTo>
                    <a:pt x="64" y="33"/>
                  </a:lnTo>
                  <a:lnTo>
                    <a:pt x="64" y="42"/>
                  </a:lnTo>
                  <a:lnTo>
                    <a:pt x="64" y="50"/>
                  </a:lnTo>
                  <a:lnTo>
                    <a:pt x="61" y="58"/>
                  </a:lnTo>
                  <a:lnTo>
                    <a:pt x="59" y="65"/>
                  </a:lnTo>
                  <a:lnTo>
                    <a:pt x="54" y="72"/>
                  </a:lnTo>
                  <a:lnTo>
                    <a:pt x="50" y="78"/>
                  </a:lnTo>
                  <a:lnTo>
                    <a:pt x="45" y="83"/>
                  </a:lnTo>
                  <a:lnTo>
                    <a:pt x="38" y="85"/>
                  </a:lnTo>
                  <a:lnTo>
                    <a:pt x="32" y="86"/>
                  </a:lnTo>
                  <a:lnTo>
                    <a:pt x="26" y="85"/>
                  </a:lnTo>
                  <a:lnTo>
                    <a:pt x="19" y="83"/>
                  </a:lnTo>
                  <a:lnTo>
                    <a:pt x="14" y="78"/>
                  </a:lnTo>
                  <a:lnTo>
                    <a:pt x="9" y="73"/>
                  </a:lnTo>
                  <a:lnTo>
                    <a:pt x="5" y="67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5" y="19"/>
                  </a:lnTo>
                  <a:lnTo>
                    <a:pt x="9" y="12"/>
                  </a:lnTo>
                  <a:lnTo>
                    <a:pt x="14" y="8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90" name="Freeform 287"/>
            <p:cNvSpPr>
              <a:spLocks/>
            </p:cNvSpPr>
            <p:nvPr/>
          </p:nvSpPr>
          <p:spPr bwMode="auto">
            <a:xfrm>
              <a:off x="1866" y="2540"/>
              <a:ext cx="195" cy="46"/>
            </a:xfrm>
            <a:custGeom>
              <a:avLst/>
              <a:gdLst>
                <a:gd name="T0" fmla="*/ 7 w 781"/>
                <a:gd name="T1" fmla="*/ 11 h 275"/>
                <a:gd name="T2" fmla="*/ 189 w 781"/>
                <a:gd name="T3" fmla="*/ 0 h 275"/>
                <a:gd name="T4" fmla="*/ 190 w 781"/>
                <a:gd name="T5" fmla="*/ 0 h 275"/>
                <a:gd name="T6" fmla="*/ 191 w 781"/>
                <a:gd name="T7" fmla="*/ 0 h 275"/>
                <a:gd name="T8" fmla="*/ 193 w 781"/>
                <a:gd name="T9" fmla="*/ 1 h 275"/>
                <a:gd name="T10" fmla="*/ 193 w 781"/>
                <a:gd name="T11" fmla="*/ 1 h 275"/>
                <a:gd name="T12" fmla="*/ 194 w 781"/>
                <a:gd name="T13" fmla="*/ 2 h 275"/>
                <a:gd name="T14" fmla="*/ 195 w 781"/>
                <a:gd name="T15" fmla="*/ 3 h 275"/>
                <a:gd name="T16" fmla="*/ 195 w 781"/>
                <a:gd name="T17" fmla="*/ 4 h 275"/>
                <a:gd name="T18" fmla="*/ 195 w 781"/>
                <a:gd name="T19" fmla="*/ 5 h 275"/>
                <a:gd name="T20" fmla="*/ 195 w 781"/>
                <a:gd name="T21" fmla="*/ 30 h 275"/>
                <a:gd name="T22" fmla="*/ 195 w 781"/>
                <a:gd name="T23" fmla="*/ 32 h 275"/>
                <a:gd name="T24" fmla="*/ 195 w 781"/>
                <a:gd name="T25" fmla="*/ 32 h 275"/>
                <a:gd name="T26" fmla="*/ 194 w 781"/>
                <a:gd name="T27" fmla="*/ 33 h 275"/>
                <a:gd name="T28" fmla="*/ 193 w 781"/>
                <a:gd name="T29" fmla="*/ 34 h 275"/>
                <a:gd name="T30" fmla="*/ 193 w 781"/>
                <a:gd name="T31" fmla="*/ 34 h 275"/>
                <a:gd name="T32" fmla="*/ 191 w 781"/>
                <a:gd name="T33" fmla="*/ 35 h 275"/>
                <a:gd name="T34" fmla="*/ 190 w 781"/>
                <a:gd name="T35" fmla="*/ 35 h 275"/>
                <a:gd name="T36" fmla="*/ 189 w 781"/>
                <a:gd name="T37" fmla="*/ 35 h 275"/>
                <a:gd name="T38" fmla="*/ 7 w 781"/>
                <a:gd name="T39" fmla="*/ 46 h 275"/>
                <a:gd name="T40" fmla="*/ 5 w 781"/>
                <a:gd name="T41" fmla="*/ 46 h 275"/>
                <a:gd name="T42" fmla="*/ 4 w 781"/>
                <a:gd name="T43" fmla="*/ 46 h 275"/>
                <a:gd name="T44" fmla="*/ 3 w 781"/>
                <a:gd name="T45" fmla="*/ 45 h 275"/>
                <a:gd name="T46" fmla="*/ 2 w 781"/>
                <a:gd name="T47" fmla="*/ 45 h 275"/>
                <a:gd name="T48" fmla="*/ 1 w 781"/>
                <a:gd name="T49" fmla="*/ 44 h 275"/>
                <a:gd name="T50" fmla="*/ 0 w 781"/>
                <a:gd name="T51" fmla="*/ 44 h 275"/>
                <a:gd name="T52" fmla="*/ 0 w 781"/>
                <a:gd name="T53" fmla="*/ 43 h 275"/>
                <a:gd name="T54" fmla="*/ 0 w 781"/>
                <a:gd name="T55" fmla="*/ 42 h 275"/>
                <a:gd name="T56" fmla="*/ 0 w 781"/>
                <a:gd name="T57" fmla="*/ 16 h 275"/>
                <a:gd name="T58" fmla="*/ 0 w 781"/>
                <a:gd name="T59" fmla="*/ 15 h 275"/>
                <a:gd name="T60" fmla="*/ 0 w 781"/>
                <a:gd name="T61" fmla="*/ 14 h 275"/>
                <a:gd name="T62" fmla="*/ 1 w 781"/>
                <a:gd name="T63" fmla="*/ 13 h 275"/>
                <a:gd name="T64" fmla="*/ 2 w 781"/>
                <a:gd name="T65" fmla="*/ 12 h 275"/>
                <a:gd name="T66" fmla="*/ 3 w 781"/>
                <a:gd name="T67" fmla="*/ 12 h 275"/>
                <a:gd name="T68" fmla="*/ 4 w 781"/>
                <a:gd name="T69" fmla="*/ 11 h 275"/>
                <a:gd name="T70" fmla="*/ 5 w 781"/>
                <a:gd name="T71" fmla="*/ 11 h 275"/>
                <a:gd name="T72" fmla="*/ 7 w 781"/>
                <a:gd name="T73" fmla="*/ 11 h 275"/>
                <a:gd name="T74" fmla="*/ 7 w 781"/>
                <a:gd name="T75" fmla="*/ 11 h 275"/>
                <a:gd name="T76" fmla="*/ 7 w 781"/>
                <a:gd name="T77" fmla="*/ 11 h 27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81"/>
                <a:gd name="T118" fmla="*/ 0 h 275"/>
                <a:gd name="T119" fmla="*/ 781 w 781"/>
                <a:gd name="T120" fmla="*/ 275 h 27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81" h="275">
                  <a:moveTo>
                    <a:pt x="27" y="64"/>
                  </a:moveTo>
                  <a:lnTo>
                    <a:pt x="755" y="0"/>
                  </a:lnTo>
                  <a:lnTo>
                    <a:pt x="761" y="0"/>
                  </a:lnTo>
                  <a:lnTo>
                    <a:pt x="765" y="1"/>
                  </a:lnTo>
                  <a:lnTo>
                    <a:pt x="771" y="5"/>
                  </a:lnTo>
                  <a:lnTo>
                    <a:pt x="774" y="7"/>
                  </a:lnTo>
                  <a:lnTo>
                    <a:pt x="777" y="11"/>
                  </a:lnTo>
                  <a:lnTo>
                    <a:pt x="780" y="15"/>
                  </a:lnTo>
                  <a:lnTo>
                    <a:pt x="781" y="21"/>
                  </a:lnTo>
                  <a:lnTo>
                    <a:pt x="781" y="27"/>
                  </a:lnTo>
                  <a:lnTo>
                    <a:pt x="781" y="182"/>
                  </a:lnTo>
                  <a:lnTo>
                    <a:pt x="781" y="189"/>
                  </a:lnTo>
                  <a:lnTo>
                    <a:pt x="780" y="193"/>
                  </a:lnTo>
                  <a:lnTo>
                    <a:pt x="777" y="198"/>
                  </a:lnTo>
                  <a:lnTo>
                    <a:pt x="774" y="202"/>
                  </a:lnTo>
                  <a:lnTo>
                    <a:pt x="771" y="206"/>
                  </a:lnTo>
                  <a:lnTo>
                    <a:pt x="765" y="209"/>
                  </a:lnTo>
                  <a:lnTo>
                    <a:pt x="761" y="212"/>
                  </a:lnTo>
                  <a:lnTo>
                    <a:pt x="755" y="212"/>
                  </a:lnTo>
                  <a:lnTo>
                    <a:pt x="27" y="275"/>
                  </a:lnTo>
                  <a:lnTo>
                    <a:pt x="21" y="275"/>
                  </a:lnTo>
                  <a:lnTo>
                    <a:pt x="16" y="275"/>
                  </a:lnTo>
                  <a:lnTo>
                    <a:pt x="12" y="272"/>
                  </a:lnTo>
                  <a:lnTo>
                    <a:pt x="8" y="269"/>
                  </a:lnTo>
                  <a:lnTo>
                    <a:pt x="5" y="266"/>
                  </a:lnTo>
                  <a:lnTo>
                    <a:pt x="2" y="261"/>
                  </a:lnTo>
                  <a:lnTo>
                    <a:pt x="1" y="256"/>
                  </a:lnTo>
                  <a:lnTo>
                    <a:pt x="0" y="250"/>
                  </a:lnTo>
                  <a:lnTo>
                    <a:pt x="0" y="95"/>
                  </a:lnTo>
                  <a:lnTo>
                    <a:pt x="1" y="89"/>
                  </a:lnTo>
                  <a:lnTo>
                    <a:pt x="2" y="83"/>
                  </a:lnTo>
                  <a:lnTo>
                    <a:pt x="5" y="79"/>
                  </a:lnTo>
                  <a:lnTo>
                    <a:pt x="8" y="74"/>
                  </a:lnTo>
                  <a:lnTo>
                    <a:pt x="12" y="71"/>
                  </a:lnTo>
                  <a:lnTo>
                    <a:pt x="16" y="67"/>
                  </a:lnTo>
                  <a:lnTo>
                    <a:pt x="21" y="65"/>
                  </a:lnTo>
                  <a:lnTo>
                    <a:pt x="27" y="65"/>
                  </a:lnTo>
                  <a:lnTo>
                    <a:pt x="27" y="64"/>
                  </a:lnTo>
                  <a:close/>
                </a:path>
              </a:pathLst>
            </a:custGeom>
            <a:solidFill>
              <a:srgbClr val="9FA6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91" name="Freeform 288"/>
            <p:cNvSpPr>
              <a:spLocks/>
            </p:cNvSpPr>
            <p:nvPr/>
          </p:nvSpPr>
          <p:spPr bwMode="auto">
            <a:xfrm>
              <a:off x="1693" y="2345"/>
              <a:ext cx="14" cy="10"/>
            </a:xfrm>
            <a:custGeom>
              <a:avLst/>
              <a:gdLst>
                <a:gd name="T0" fmla="*/ 7 w 55"/>
                <a:gd name="T1" fmla="*/ 0 h 61"/>
                <a:gd name="T2" fmla="*/ 9 w 55"/>
                <a:gd name="T3" fmla="*/ 0 h 61"/>
                <a:gd name="T4" fmla="*/ 10 w 55"/>
                <a:gd name="T5" fmla="*/ 0 h 61"/>
                <a:gd name="T6" fmla="*/ 11 w 55"/>
                <a:gd name="T7" fmla="*/ 1 h 61"/>
                <a:gd name="T8" fmla="*/ 12 w 55"/>
                <a:gd name="T9" fmla="*/ 2 h 61"/>
                <a:gd name="T10" fmla="*/ 13 w 55"/>
                <a:gd name="T11" fmla="*/ 2 h 61"/>
                <a:gd name="T12" fmla="*/ 13 w 55"/>
                <a:gd name="T13" fmla="*/ 3 h 61"/>
                <a:gd name="T14" fmla="*/ 14 w 55"/>
                <a:gd name="T15" fmla="*/ 4 h 61"/>
                <a:gd name="T16" fmla="*/ 14 w 55"/>
                <a:gd name="T17" fmla="*/ 5 h 61"/>
                <a:gd name="T18" fmla="*/ 14 w 55"/>
                <a:gd name="T19" fmla="*/ 6 h 61"/>
                <a:gd name="T20" fmla="*/ 13 w 55"/>
                <a:gd name="T21" fmla="*/ 7 h 61"/>
                <a:gd name="T22" fmla="*/ 13 w 55"/>
                <a:gd name="T23" fmla="*/ 8 h 61"/>
                <a:gd name="T24" fmla="*/ 12 w 55"/>
                <a:gd name="T25" fmla="*/ 9 h 61"/>
                <a:gd name="T26" fmla="*/ 11 w 55"/>
                <a:gd name="T27" fmla="*/ 10 h 61"/>
                <a:gd name="T28" fmla="*/ 9 w 55"/>
                <a:gd name="T29" fmla="*/ 10 h 61"/>
                <a:gd name="T30" fmla="*/ 8 w 55"/>
                <a:gd name="T31" fmla="*/ 10 h 61"/>
                <a:gd name="T32" fmla="*/ 7 w 55"/>
                <a:gd name="T33" fmla="*/ 10 h 61"/>
                <a:gd name="T34" fmla="*/ 5 w 55"/>
                <a:gd name="T35" fmla="*/ 10 h 61"/>
                <a:gd name="T36" fmla="*/ 4 w 55"/>
                <a:gd name="T37" fmla="*/ 10 h 61"/>
                <a:gd name="T38" fmla="*/ 3 w 55"/>
                <a:gd name="T39" fmla="*/ 9 h 61"/>
                <a:gd name="T40" fmla="*/ 2 w 55"/>
                <a:gd name="T41" fmla="*/ 9 h 61"/>
                <a:gd name="T42" fmla="*/ 1 w 55"/>
                <a:gd name="T43" fmla="*/ 8 h 61"/>
                <a:gd name="T44" fmla="*/ 1 w 55"/>
                <a:gd name="T45" fmla="*/ 7 h 61"/>
                <a:gd name="T46" fmla="*/ 0 w 55"/>
                <a:gd name="T47" fmla="*/ 6 h 61"/>
                <a:gd name="T48" fmla="*/ 0 w 55"/>
                <a:gd name="T49" fmla="*/ 5 h 61"/>
                <a:gd name="T50" fmla="*/ 0 w 55"/>
                <a:gd name="T51" fmla="*/ 4 h 61"/>
                <a:gd name="T52" fmla="*/ 1 w 55"/>
                <a:gd name="T53" fmla="*/ 3 h 61"/>
                <a:gd name="T54" fmla="*/ 1 w 55"/>
                <a:gd name="T55" fmla="*/ 2 h 61"/>
                <a:gd name="T56" fmla="*/ 2 w 55"/>
                <a:gd name="T57" fmla="*/ 1 h 61"/>
                <a:gd name="T58" fmla="*/ 4 w 55"/>
                <a:gd name="T59" fmla="*/ 1 h 61"/>
                <a:gd name="T60" fmla="*/ 5 w 55"/>
                <a:gd name="T61" fmla="*/ 0 h 61"/>
                <a:gd name="T62" fmla="*/ 6 w 55"/>
                <a:gd name="T63" fmla="*/ 0 h 61"/>
                <a:gd name="T64" fmla="*/ 7 w 55"/>
                <a:gd name="T65" fmla="*/ 0 h 61"/>
                <a:gd name="T66" fmla="*/ 7 w 55"/>
                <a:gd name="T67" fmla="*/ 0 h 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"/>
                <a:gd name="T103" fmla="*/ 0 h 61"/>
                <a:gd name="T104" fmla="*/ 55 w 55"/>
                <a:gd name="T105" fmla="*/ 61 h 6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" h="61">
                  <a:moveTo>
                    <a:pt x="29" y="0"/>
                  </a:moveTo>
                  <a:lnTo>
                    <a:pt x="34" y="1"/>
                  </a:lnTo>
                  <a:lnTo>
                    <a:pt x="39" y="3"/>
                  </a:lnTo>
                  <a:lnTo>
                    <a:pt x="44" y="6"/>
                  </a:lnTo>
                  <a:lnTo>
                    <a:pt x="48" y="10"/>
                  </a:lnTo>
                  <a:lnTo>
                    <a:pt x="51" y="15"/>
                  </a:lnTo>
                  <a:lnTo>
                    <a:pt x="53" y="21"/>
                  </a:lnTo>
                  <a:lnTo>
                    <a:pt x="55" y="27"/>
                  </a:lnTo>
                  <a:lnTo>
                    <a:pt x="55" y="32"/>
                  </a:lnTo>
                  <a:lnTo>
                    <a:pt x="54" y="39"/>
                  </a:lnTo>
                  <a:lnTo>
                    <a:pt x="52" y="44"/>
                  </a:lnTo>
                  <a:lnTo>
                    <a:pt x="50" y="50"/>
                  </a:lnTo>
                  <a:lnTo>
                    <a:pt x="47" y="54"/>
                  </a:lnTo>
                  <a:lnTo>
                    <a:pt x="43" y="58"/>
                  </a:lnTo>
                  <a:lnTo>
                    <a:pt x="37" y="60"/>
                  </a:lnTo>
                  <a:lnTo>
                    <a:pt x="32" y="61"/>
                  </a:lnTo>
                  <a:lnTo>
                    <a:pt x="27" y="61"/>
                  </a:lnTo>
                  <a:lnTo>
                    <a:pt x="20" y="60"/>
                  </a:lnTo>
                  <a:lnTo>
                    <a:pt x="16" y="59"/>
                  </a:lnTo>
                  <a:lnTo>
                    <a:pt x="12" y="55"/>
                  </a:lnTo>
                  <a:lnTo>
                    <a:pt x="7" y="52"/>
                  </a:lnTo>
                  <a:lnTo>
                    <a:pt x="4" y="47"/>
                  </a:lnTo>
                  <a:lnTo>
                    <a:pt x="2" y="43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3" y="18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8" y="2"/>
                  </a:lnTo>
                  <a:lnTo>
                    <a:pt x="23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79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92" name="Freeform 289"/>
            <p:cNvSpPr>
              <a:spLocks/>
            </p:cNvSpPr>
            <p:nvPr/>
          </p:nvSpPr>
          <p:spPr bwMode="auto">
            <a:xfrm>
              <a:off x="1803" y="2344"/>
              <a:ext cx="14" cy="10"/>
            </a:xfrm>
            <a:custGeom>
              <a:avLst/>
              <a:gdLst>
                <a:gd name="T0" fmla="*/ 8 w 54"/>
                <a:gd name="T1" fmla="*/ 0 h 61"/>
                <a:gd name="T2" fmla="*/ 9 w 54"/>
                <a:gd name="T3" fmla="*/ 0 h 61"/>
                <a:gd name="T4" fmla="*/ 10 w 54"/>
                <a:gd name="T5" fmla="*/ 1 h 61"/>
                <a:gd name="T6" fmla="*/ 11 w 54"/>
                <a:gd name="T7" fmla="*/ 1 h 61"/>
                <a:gd name="T8" fmla="*/ 12 w 54"/>
                <a:gd name="T9" fmla="*/ 2 h 61"/>
                <a:gd name="T10" fmla="*/ 13 w 54"/>
                <a:gd name="T11" fmla="*/ 3 h 61"/>
                <a:gd name="T12" fmla="*/ 14 w 54"/>
                <a:gd name="T13" fmla="*/ 4 h 61"/>
                <a:gd name="T14" fmla="*/ 14 w 54"/>
                <a:gd name="T15" fmla="*/ 5 h 61"/>
                <a:gd name="T16" fmla="*/ 14 w 54"/>
                <a:gd name="T17" fmla="*/ 5 h 61"/>
                <a:gd name="T18" fmla="*/ 14 w 54"/>
                <a:gd name="T19" fmla="*/ 7 h 61"/>
                <a:gd name="T20" fmla="*/ 13 w 54"/>
                <a:gd name="T21" fmla="*/ 8 h 61"/>
                <a:gd name="T22" fmla="*/ 13 w 54"/>
                <a:gd name="T23" fmla="*/ 8 h 61"/>
                <a:gd name="T24" fmla="*/ 12 w 54"/>
                <a:gd name="T25" fmla="*/ 9 h 61"/>
                <a:gd name="T26" fmla="*/ 10 w 54"/>
                <a:gd name="T27" fmla="*/ 10 h 61"/>
                <a:gd name="T28" fmla="*/ 9 w 54"/>
                <a:gd name="T29" fmla="*/ 10 h 61"/>
                <a:gd name="T30" fmla="*/ 8 w 54"/>
                <a:gd name="T31" fmla="*/ 10 h 61"/>
                <a:gd name="T32" fmla="*/ 6 w 54"/>
                <a:gd name="T33" fmla="*/ 10 h 61"/>
                <a:gd name="T34" fmla="*/ 5 w 54"/>
                <a:gd name="T35" fmla="*/ 10 h 61"/>
                <a:gd name="T36" fmla="*/ 4 w 54"/>
                <a:gd name="T37" fmla="*/ 10 h 61"/>
                <a:gd name="T38" fmla="*/ 2 w 54"/>
                <a:gd name="T39" fmla="*/ 9 h 61"/>
                <a:gd name="T40" fmla="*/ 2 w 54"/>
                <a:gd name="T41" fmla="*/ 8 h 61"/>
                <a:gd name="T42" fmla="*/ 1 w 54"/>
                <a:gd name="T43" fmla="*/ 8 h 61"/>
                <a:gd name="T44" fmla="*/ 0 w 54"/>
                <a:gd name="T45" fmla="*/ 7 h 61"/>
                <a:gd name="T46" fmla="*/ 0 w 54"/>
                <a:gd name="T47" fmla="*/ 6 h 61"/>
                <a:gd name="T48" fmla="*/ 0 w 54"/>
                <a:gd name="T49" fmla="*/ 5 h 61"/>
                <a:gd name="T50" fmla="*/ 0 w 54"/>
                <a:gd name="T51" fmla="*/ 4 h 61"/>
                <a:gd name="T52" fmla="*/ 1 w 54"/>
                <a:gd name="T53" fmla="*/ 3 h 61"/>
                <a:gd name="T54" fmla="*/ 1 w 54"/>
                <a:gd name="T55" fmla="*/ 2 h 61"/>
                <a:gd name="T56" fmla="*/ 2 w 54"/>
                <a:gd name="T57" fmla="*/ 1 h 61"/>
                <a:gd name="T58" fmla="*/ 4 w 54"/>
                <a:gd name="T59" fmla="*/ 0 h 61"/>
                <a:gd name="T60" fmla="*/ 5 w 54"/>
                <a:gd name="T61" fmla="*/ 0 h 61"/>
                <a:gd name="T62" fmla="*/ 6 w 54"/>
                <a:gd name="T63" fmla="*/ 0 h 61"/>
                <a:gd name="T64" fmla="*/ 8 w 54"/>
                <a:gd name="T65" fmla="*/ 0 h 61"/>
                <a:gd name="T66" fmla="*/ 8 w 54"/>
                <a:gd name="T67" fmla="*/ 0 h 61"/>
                <a:gd name="T68" fmla="*/ 8 w 54"/>
                <a:gd name="T69" fmla="*/ 0 h 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4"/>
                <a:gd name="T106" fmla="*/ 0 h 61"/>
                <a:gd name="T107" fmla="*/ 54 w 54"/>
                <a:gd name="T108" fmla="*/ 61 h 6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4" h="61">
                  <a:moveTo>
                    <a:pt x="29" y="0"/>
                  </a:moveTo>
                  <a:lnTo>
                    <a:pt x="34" y="2"/>
                  </a:lnTo>
                  <a:lnTo>
                    <a:pt x="39" y="5"/>
                  </a:lnTo>
                  <a:lnTo>
                    <a:pt x="44" y="8"/>
                  </a:lnTo>
                  <a:lnTo>
                    <a:pt x="48" y="11"/>
                  </a:lnTo>
                  <a:lnTo>
                    <a:pt x="51" y="17"/>
                  </a:lnTo>
                  <a:lnTo>
                    <a:pt x="53" y="22"/>
                  </a:lnTo>
                  <a:lnTo>
                    <a:pt x="54" y="28"/>
                  </a:lnTo>
                  <a:lnTo>
                    <a:pt x="54" y="33"/>
                  </a:lnTo>
                  <a:lnTo>
                    <a:pt x="53" y="40"/>
                  </a:lnTo>
                  <a:lnTo>
                    <a:pt x="51" y="46"/>
                  </a:lnTo>
                  <a:lnTo>
                    <a:pt x="49" y="51"/>
                  </a:lnTo>
                  <a:lnTo>
                    <a:pt x="46" y="55"/>
                  </a:lnTo>
                  <a:lnTo>
                    <a:pt x="40" y="58"/>
                  </a:lnTo>
                  <a:lnTo>
                    <a:pt x="36" y="60"/>
                  </a:lnTo>
                  <a:lnTo>
                    <a:pt x="30" y="61"/>
                  </a:lnTo>
                  <a:lnTo>
                    <a:pt x="24" y="61"/>
                  </a:lnTo>
                  <a:lnTo>
                    <a:pt x="19" y="60"/>
                  </a:lnTo>
                  <a:lnTo>
                    <a:pt x="15" y="58"/>
                  </a:lnTo>
                  <a:lnTo>
                    <a:pt x="9" y="54"/>
                  </a:lnTo>
                  <a:lnTo>
                    <a:pt x="6" y="51"/>
                  </a:lnTo>
                  <a:lnTo>
                    <a:pt x="3" y="46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3" y="17"/>
                  </a:lnTo>
                  <a:lnTo>
                    <a:pt x="5" y="11"/>
                  </a:lnTo>
                  <a:lnTo>
                    <a:pt x="9" y="7"/>
                  </a:lnTo>
                  <a:lnTo>
                    <a:pt x="14" y="3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79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93" name="Freeform 290"/>
            <p:cNvSpPr>
              <a:spLocks/>
            </p:cNvSpPr>
            <p:nvPr/>
          </p:nvSpPr>
          <p:spPr bwMode="auto">
            <a:xfrm>
              <a:off x="1697" y="2333"/>
              <a:ext cx="46" cy="20"/>
            </a:xfrm>
            <a:custGeom>
              <a:avLst/>
              <a:gdLst>
                <a:gd name="T0" fmla="*/ 3 w 183"/>
                <a:gd name="T1" fmla="*/ 14 h 123"/>
                <a:gd name="T2" fmla="*/ 1 w 183"/>
                <a:gd name="T3" fmla="*/ 15 h 123"/>
                <a:gd name="T4" fmla="*/ 1 w 183"/>
                <a:gd name="T5" fmla="*/ 16 h 123"/>
                <a:gd name="T6" fmla="*/ 0 w 183"/>
                <a:gd name="T7" fmla="*/ 16 h 123"/>
                <a:gd name="T8" fmla="*/ 0 w 183"/>
                <a:gd name="T9" fmla="*/ 17 h 123"/>
                <a:gd name="T10" fmla="*/ 0 w 183"/>
                <a:gd name="T11" fmla="*/ 18 h 123"/>
                <a:gd name="T12" fmla="*/ 1 w 183"/>
                <a:gd name="T13" fmla="*/ 18 h 123"/>
                <a:gd name="T14" fmla="*/ 2 w 183"/>
                <a:gd name="T15" fmla="*/ 19 h 123"/>
                <a:gd name="T16" fmla="*/ 3 w 183"/>
                <a:gd name="T17" fmla="*/ 19 h 123"/>
                <a:gd name="T18" fmla="*/ 6 w 183"/>
                <a:gd name="T19" fmla="*/ 18 h 123"/>
                <a:gd name="T20" fmla="*/ 8 w 183"/>
                <a:gd name="T21" fmla="*/ 18 h 123"/>
                <a:gd name="T22" fmla="*/ 11 w 183"/>
                <a:gd name="T23" fmla="*/ 17 h 123"/>
                <a:gd name="T24" fmla="*/ 13 w 183"/>
                <a:gd name="T25" fmla="*/ 17 h 123"/>
                <a:gd name="T26" fmla="*/ 16 w 183"/>
                <a:gd name="T27" fmla="*/ 16 h 123"/>
                <a:gd name="T28" fmla="*/ 19 w 183"/>
                <a:gd name="T29" fmla="*/ 16 h 123"/>
                <a:gd name="T30" fmla="*/ 22 w 183"/>
                <a:gd name="T31" fmla="*/ 16 h 123"/>
                <a:gd name="T32" fmla="*/ 25 w 183"/>
                <a:gd name="T33" fmla="*/ 16 h 123"/>
                <a:gd name="T34" fmla="*/ 28 w 183"/>
                <a:gd name="T35" fmla="*/ 16 h 123"/>
                <a:gd name="T36" fmla="*/ 31 w 183"/>
                <a:gd name="T37" fmla="*/ 16 h 123"/>
                <a:gd name="T38" fmla="*/ 33 w 183"/>
                <a:gd name="T39" fmla="*/ 16 h 123"/>
                <a:gd name="T40" fmla="*/ 36 w 183"/>
                <a:gd name="T41" fmla="*/ 17 h 123"/>
                <a:gd name="T42" fmla="*/ 39 w 183"/>
                <a:gd name="T43" fmla="*/ 18 h 123"/>
                <a:gd name="T44" fmla="*/ 41 w 183"/>
                <a:gd name="T45" fmla="*/ 18 h 123"/>
                <a:gd name="T46" fmla="*/ 44 w 183"/>
                <a:gd name="T47" fmla="*/ 19 h 123"/>
                <a:gd name="T48" fmla="*/ 46 w 183"/>
                <a:gd name="T49" fmla="*/ 20 h 123"/>
                <a:gd name="T50" fmla="*/ 43 w 183"/>
                <a:gd name="T51" fmla="*/ 0 h 123"/>
                <a:gd name="T52" fmla="*/ 41 w 183"/>
                <a:gd name="T53" fmla="*/ 2 h 123"/>
                <a:gd name="T54" fmla="*/ 39 w 183"/>
                <a:gd name="T55" fmla="*/ 3 h 123"/>
                <a:gd name="T56" fmla="*/ 37 w 183"/>
                <a:gd name="T57" fmla="*/ 5 h 123"/>
                <a:gd name="T58" fmla="*/ 35 w 183"/>
                <a:gd name="T59" fmla="*/ 7 h 123"/>
                <a:gd name="T60" fmla="*/ 33 w 183"/>
                <a:gd name="T61" fmla="*/ 8 h 123"/>
                <a:gd name="T62" fmla="*/ 31 w 183"/>
                <a:gd name="T63" fmla="*/ 9 h 123"/>
                <a:gd name="T64" fmla="*/ 28 w 183"/>
                <a:gd name="T65" fmla="*/ 10 h 123"/>
                <a:gd name="T66" fmla="*/ 26 w 183"/>
                <a:gd name="T67" fmla="*/ 11 h 123"/>
                <a:gd name="T68" fmla="*/ 23 w 183"/>
                <a:gd name="T69" fmla="*/ 12 h 123"/>
                <a:gd name="T70" fmla="*/ 20 w 183"/>
                <a:gd name="T71" fmla="*/ 13 h 123"/>
                <a:gd name="T72" fmla="*/ 17 w 183"/>
                <a:gd name="T73" fmla="*/ 13 h 123"/>
                <a:gd name="T74" fmla="*/ 15 w 183"/>
                <a:gd name="T75" fmla="*/ 14 h 123"/>
                <a:gd name="T76" fmla="*/ 12 w 183"/>
                <a:gd name="T77" fmla="*/ 14 h 123"/>
                <a:gd name="T78" fmla="*/ 9 w 183"/>
                <a:gd name="T79" fmla="*/ 14 h 123"/>
                <a:gd name="T80" fmla="*/ 5 w 183"/>
                <a:gd name="T81" fmla="*/ 14 h 123"/>
                <a:gd name="T82" fmla="*/ 3 w 183"/>
                <a:gd name="T83" fmla="*/ 14 h 123"/>
                <a:gd name="T84" fmla="*/ 3 w 183"/>
                <a:gd name="T85" fmla="*/ 14 h 1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3"/>
                <a:gd name="T130" fmla="*/ 0 h 123"/>
                <a:gd name="T131" fmla="*/ 183 w 183"/>
                <a:gd name="T132" fmla="*/ 123 h 1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3" h="123">
                  <a:moveTo>
                    <a:pt x="10" y="87"/>
                  </a:moveTo>
                  <a:lnTo>
                    <a:pt x="5" y="91"/>
                  </a:lnTo>
                  <a:lnTo>
                    <a:pt x="2" y="96"/>
                  </a:lnTo>
                  <a:lnTo>
                    <a:pt x="0" y="101"/>
                  </a:lnTo>
                  <a:lnTo>
                    <a:pt x="0" y="105"/>
                  </a:lnTo>
                  <a:lnTo>
                    <a:pt x="1" y="110"/>
                  </a:lnTo>
                  <a:lnTo>
                    <a:pt x="3" y="113"/>
                  </a:lnTo>
                  <a:lnTo>
                    <a:pt x="7" y="117"/>
                  </a:lnTo>
                  <a:lnTo>
                    <a:pt x="13" y="118"/>
                  </a:lnTo>
                  <a:lnTo>
                    <a:pt x="22" y="113"/>
                  </a:lnTo>
                  <a:lnTo>
                    <a:pt x="32" y="109"/>
                  </a:lnTo>
                  <a:lnTo>
                    <a:pt x="43" y="105"/>
                  </a:lnTo>
                  <a:lnTo>
                    <a:pt x="53" y="102"/>
                  </a:lnTo>
                  <a:lnTo>
                    <a:pt x="64" y="100"/>
                  </a:lnTo>
                  <a:lnTo>
                    <a:pt x="76" y="98"/>
                  </a:lnTo>
                  <a:lnTo>
                    <a:pt x="87" y="97"/>
                  </a:lnTo>
                  <a:lnTo>
                    <a:pt x="98" y="97"/>
                  </a:lnTo>
                  <a:lnTo>
                    <a:pt x="110" y="97"/>
                  </a:lnTo>
                  <a:lnTo>
                    <a:pt x="122" y="98"/>
                  </a:lnTo>
                  <a:lnTo>
                    <a:pt x="132" y="101"/>
                  </a:lnTo>
                  <a:lnTo>
                    <a:pt x="143" y="104"/>
                  </a:lnTo>
                  <a:lnTo>
                    <a:pt x="154" y="108"/>
                  </a:lnTo>
                  <a:lnTo>
                    <a:pt x="165" y="112"/>
                  </a:lnTo>
                  <a:lnTo>
                    <a:pt x="174" y="117"/>
                  </a:lnTo>
                  <a:lnTo>
                    <a:pt x="183" y="123"/>
                  </a:lnTo>
                  <a:lnTo>
                    <a:pt x="171" y="0"/>
                  </a:lnTo>
                  <a:lnTo>
                    <a:pt x="165" y="12"/>
                  </a:lnTo>
                  <a:lnTo>
                    <a:pt x="156" y="21"/>
                  </a:lnTo>
                  <a:lnTo>
                    <a:pt x="148" y="31"/>
                  </a:lnTo>
                  <a:lnTo>
                    <a:pt x="140" y="41"/>
                  </a:lnTo>
                  <a:lnTo>
                    <a:pt x="130" y="49"/>
                  </a:lnTo>
                  <a:lnTo>
                    <a:pt x="122" y="56"/>
                  </a:lnTo>
                  <a:lnTo>
                    <a:pt x="111" y="63"/>
                  </a:lnTo>
                  <a:lnTo>
                    <a:pt x="102" y="70"/>
                  </a:lnTo>
                  <a:lnTo>
                    <a:pt x="91" y="74"/>
                  </a:lnTo>
                  <a:lnTo>
                    <a:pt x="79" y="79"/>
                  </a:lnTo>
                  <a:lnTo>
                    <a:pt x="68" y="82"/>
                  </a:lnTo>
                  <a:lnTo>
                    <a:pt x="58" y="86"/>
                  </a:lnTo>
                  <a:lnTo>
                    <a:pt x="46" y="87"/>
                  </a:lnTo>
                  <a:lnTo>
                    <a:pt x="34" y="88"/>
                  </a:lnTo>
                  <a:lnTo>
                    <a:pt x="21" y="88"/>
                  </a:lnTo>
                  <a:lnTo>
                    <a:pt x="10" y="87"/>
                  </a:lnTo>
                  <a:close/>
                </a:path>
              </a:pathLst>
            </a:custGeom>
            <a:solidFill>
              <a:srgbClr val="ECF3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94" name="Freeform 291"/>
            <p:cNvSpPr>
              <a:spLocks/>
            </p:cNvSpPr>
            <p:nvPr/>
          </p:nvSpPr>
          <p:spPr bwMode="auto">
            <a:xfrm>
              <a:off x="1807" y="2333"/>
              <a:ext cx="46" cy="21"/>
            </a:xfrm>
            <a:custGeom>
              <a:avLst/>
              <a:gdLst>
                <a:gd name="T0" fmla="*/ 2 w 182"/>
                <a:gd name="T1" fmla="*/ 13 h 124"/>
                <a:gd name="T2" fmla="*/ 1 w 182"/>
                <a:gd name="T3" fmla="*/ 14 h 124"/>
                <a:gd name="T4" fmla="*/ 1 w 182"/>
                <a:gd name="T5" fmla="*/ 14 h 124"/>
                <a:gd name="T6" fmla="*/ 0 w 182"/>
                <a:gd name="T7" fmla="*/ 15 h 124"/>
                <a:gd name="T8" fmla="*/ 0 w 182"/>
                <a:gd name="T9" fmla="*/ 16 h 124"/>
                <a:gd name="T10" fmla="*/ 0 w 182"/>
                <a:gd name="T11" fmla="*/ 17 h 124"/>
                <a:gd name="T12" fmla="*/ 1 w 182"/>
                <a:gd name="T13" fmla="*/ 17 h 124"/>
                <a:gd name="T14" fmla="*/ 2 w 182"/>
                <a:gd name="T15" fmla="*/ 18 h 124"/>
                <a:gd name="T16" fmla="*/ 3 w 182"/>
                <a:gd name="T17" fmla="*/ 18 h 124"/>
                <a:gd name="T18" fmla="*/ 6 w 182"/>
                <a:gd name="T19" fmla="*/ 17 h 124"/>
                <a:gd name="T20" fmla="*/ 8 w 182"/>
                <a:gd name="T21" fmla="*/ 17 h 124"/>
                <a:gd name="T22" fmla="*/ 11 w 182"/>
                <a:gd name="T23" fmla="*/ 16 h 124"/>
                <a:gd name="T24" fmla="*/ 13 w 182"/>
                <a:gd name="T25" fmla="*/ 16 h 124"/>
                <a:gd name="T26" fmla="*/ 16 w 182"/>
                <a:gd name="T27" fmla="*/ 16 h 124"/>
                <a:gd name="T28" fmla="*/ 19 w 182"/>
                <a:gd name="T29" fmla="*/ 16 h 124"/>
                <a:gd name="T30" fmla="*/ 22 w 182"/>
                <a:gd name="T31" fmla="*/ 16 h 124"/>
                <a:gd name="T32" fmla="*/ 25 w 182"/>
                <a:gd name="T33" fmla="*/ 16 h 124"/>
                <a:gd name="T34" fmla="*/ 28 w 182"/>
                <a:gd name="T35" fmla="*/ 16 h 124"/>
                <a:gd name="T36" fmla="*/ 30 w 182"/>
                <a:gd name="T37" fmla="*/ 16 h 124"/>
                <a:gd name="T38" fmla="*/ 33 w 182"/>
                <a:gd name="T39" fmla="*/ 17 h 124"/>
                <a:gd name="T40" fmla="*/ 36 w 182"/>
                <a:gd name="T41" fmla="*/ 17 h 124"/>
                <a:gd name="T42" fmla="*/ 38 w 182"/>
                <a:gd name="T43" fmla="*/ 18 h 124"/>
                <a:gd name="T44" fmla="*/ 41 w 182"/>
                <a:gd name="T45" fmla="*/ 19 h 124"/>
                <a:gd name="T46" fmla="*/ 43 w 182"/>
                <a:gd name="T47" fmla="*/ 20 h 124"/>
                <a:gd name="T48" fmla="*/ 46 w 182"/>
                <a:gd name="T49" fmla="*/ 21 h 124"/>
                <a:gd name="T50" fmla="*/ 44 w 182"/>
                <a:gd name="T51" fmla="*/ 0 h 124"/>
                <a:gd name="T52" fmla="*/ 42 w 182"/>
                <a:gd name="T53" fmla="*/ 2 h 124"/>
                <a:gd name="T54" fmla="*/ 40 w 182"/>
                <a:gd name="T55" fmla="*/ 3 h 124"/>
                <a:gd name="T56" fmla="*/ 38 w 182"/>
                <a:gd name="T57" fmla="*/ 5 h 124"/>
                <a:gd name="T58" fmla="*/ 36 w 182"/>
                <a:gd name="T59" fmla="*/ 6 h 124"/>
                <a:gd name="T60" fmla="*/ 33 w 182"/>
                <a:gd name="T61" fmla="*/ 8 h 124"/>
                <a:gd name="T62" fmla="*/ 31 w 182"/>
                <a:gd name="T63" fmla="*/ 9 h 124"/>
                <a:gd name="T64" fmla="*/ 28 w 182"/>
                <a:gd name="T65" fmla="*/ 10 h 124"/>
                <a:gd name="T66" fmla="*/ 26 w 182"/>
                <a:gd name="T67" fmla="*/ 11 h 124"/>
                <a:gd name="T68" fmla="*/ 23 w 182"/>
                <a:gd name="T69" fmla="*/ 12 h 124"/>
                <a:gd name="T70" fmla="*/ 20 w 182"/>
                <a:gd name="T71" fmla="*/ 12 h 124"/>
                <a:gd name="T72" fmla="*/ 17 w 182"/>
                <a:gd name="T73" fmla="*/ 13 h 124"/>
                <a:gd name="T74" fmla="*/ 15 w 182"/>
                <a:gd name="T75" fmla="*/ 13 h 124"/>
                <a:gd name="T76" fmla="*/ 12 w 182"/>
                <a:gd name="T77" fmla="*/ 13 h 124"/>
                <a:gd name="T78" fmla="*/ 8 w 182"/>
                <a:gd name="T79" fmla="*/ 13 h 124"/>
                <a:gd name="T80" fmla="*/ 5 w 182"/>
                <a:gd name="T81" fmla="*/ 13 h 124"/>
                <a:gd name="T82" fmla="*/ 2 w 182"/>
                <a:gd name="T83" fmla="*/ 13 h 124"/>
                <a:gd name="T84" fmla="*/ 2 w 182"/>
                <a:gd name="T85" fmla="*/ 13 h 124"/>
                <a:gd name="T86" fmla="*/ 2 w 182"/>
                <a:gd name="T87" fmla="*/ 13 h 1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2"/>
                <a:gd name="T133" fmla="*/ 0 h 124"/>
                <a:gd name="T134" fmla="*/ 182 w 182"/>
                <a:gd name="T135" fmla="*/ 124 h 1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2" h="124">
                  <a:moveTo>
                    <a:pt x="9" y="76"/>
                  </a:moveTo>
                  <a:lnTo>
                    <a:pt x="5" y="80"/>
                  </a:lnTo>
                  <a:lnTo>
                    <a:pt x="2" y="84"/>
                  </a:lnTo>
                  <a:lnTo>
                    <a:pt x="1" y="88"/>
                  </a:lnTo>
                  <a:lnTo>
                    <a:pt x="0" y="93"/>
                  </a:lnTo>
                  <a:lnTo>
                    <a:pt x="1" y="98"/>
                  </a:lnTo>
                  <a:lnTo>
                    <a:pt x="3" y="101"/>
                  </a:lnTo>
                  <a:lnTo>
                    <a:pt x="7" y="105"/>
                  </a:lnTo>
                  <a:lnTo>
                    <a:pt x="13" y="108"/>
                  </a:lnTo>
                  <a:lnTo>
                    <a:pt x="22" y="103"/>
                  </a:lnTo>
                  <a:lnTo>
                    <a:pt x="32" y="100"/>
                  </a:lnTo>
                  <a:lnTo>
                    <a:pt x="43" y="97"/>
                  </a:lnTo>
                  <a:lnTo>
                    <a:pt x="53" y="94"/>
                  </a:lnTo>
                  <a:lnTo>
                    <a:pt x="64" y="93"/>
                  </a:lnTo>
                  <a:lnTo>
                    <a:pt x="76" y="92"/>
                  </a:lnTo>
                  <a:lnTo>
                    <a:pt x="87" y="92"/>
                  </a:lnTo>
                  <a:lnTo>
                    <a:pt x="98" y="92"/>
                  </a:lnTo>
                  <a:lnTo>
                    <a:pt x="109" y="94"/>
                  </a:lnTo>
                  <a:lnTo>
                    <a:pt x="120" y="95"/>
                  </a:lnTo>
                  <a:lnTo>
                    <a:pt x="131" y="99"/>
                  </a:lnTo>
                  <a:lnTo>
                    <a:pt x="142" y="102"/>
                  </a:lnTo>
                  <a:lnTo>
                    <a:pt x="152" y="107"/>
                  </a:lnTo>
                  <a:lnTo>
                    <a:pt x="163" y="112"/>
                  </a:lnTo>
                  <a:lnTo>
                    <a:pt x="172" y="117"/>
                  </a:lnTo>
                  <a:lnTo>
                    <a:pt x="182" y="124"/>
                  </a:lnTo>
                  <a:lnTo>
                    <a:pt x="173" y="0"/>
                  </a:lnTo>
                  <a:lnTo>
                    <a:pt x="166" y="10"/>
                  </a:lnTo>
                  <a:lnTo>
                    <a:pt x="158" y="20"/>
                  </a:lnTo>
                  <a:lnTo>
                    <a:pt x="150" y="30"/>
                  </a:lnTo>
                  <a:lnTo>
                    <a:pt x="141" y="38"/>
                  </a:lnTo>
                  <a:lnTo>
                    <a:pt x="131" y="46"/>
                  </a:lnTo>
                  <a:lnTo>
                    <a:pt x="122" y="53"/>
                  </a:lnTo>
                  <a:lnTo>
                    <a:pt x="112" y="58"/>
                  </a:lnTo>
                  <a:lnTo>
                    <a:pt x="102" y="64"/>
                  </a:lnTo>
                  <a:lnTo>
                    <a:pt x="91" y="69"/>
                  </a:lnTo>
                  <a:lnTo>
                    <a:pt x="80" y="72"/>
                  </a:lnTo>
                  <a:lnTo>
                    <a:pt x="68" y="76"/>
                  </a:lnTo>
                  <a:lnTo>
                    <a:pt x="58" y="78"/>
                  </a:lnTo>
                  <a:lnTo>
                    <a:pt x="46" y="79"/>
                  </a:lnTo>
                  <a:lnTo>
                    <a:pt x="33" y="79"/>
                  </a:lnTo>
                  <a:lnTo>
                    <a:pt x="21" y="78"/>
                  </a:lnTo>
                  <a:lnTo>
                    <a:pt x="9" y="76"/>
                  </a:lnTo>
                  <a:close/>
                </a:path>
              </a:pathLst>
            </a:custGeom>
            <a:solidFill>
              <a:srgbClr val="ECF3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95" name="Freeform 292"/>
            <p:cNvSpPr>
              <a:spLocks/>
            </p:cNvSpPr>
            <p:nvPr/>
          </p:nvSpPr>
          <p:spPr bwMode="auto">
            <a:xfrm>
              <a:off x="1732" y="2332"/>
              <a:ext cx="25" cy="21"/>
            </a:xfrm>
            <a:custGeom>
              <a:avLst/>
              <a:gdLst>
                <a:gd name="T0" fmla="*/ 14 w 100"/>
                <a:gd name="T1" fmla="*/ 0 h 125"/>
                <a:gd name="T2" fmla="*/ 16 w 100"/>
                <a:gd name="T3" fmla="*/ 0 h 125"/>
                <a:gd name="T4" fmla="*/ 18 w 100"/>
                <a:gd name="T5" fmla="*/ 1 h 125"/>
                <a:gd name="T6" fmla="*/ 20 w 100"/>
                <a:gd name="T7" fmla="*/ 2 h 125"/>
                <a:gd name="T8" fmla="*/ 22 w 100"/>
                <a:gd name="T9" fmla="*/ 4 h 125"/>
                <a:gd name="T10" fmla="*/ 23 w 100"/>
                <a:gd name="T11" fmla="*/ 5 h 125"/>
                <a:gd name="T12" fmla="*/ 24 w 100"/>
                <a:gd name="T13" fmla="*/ 7 h 125"/>
                <a:gd name="T14" fmla="*/ 25 w 100"/>
                <a:gd name="T15" fmla="*/ 9 h 125"/>
                <a:gd name="T16" fmla="*/ 25 w 100"/>
                <a:gd name="T17" fmla="*/ 11 h 125"/>
                <a:gd name="T18" fmla="*/ 24 w 100"/>
                <a:gd name="T19" fmla="*/ 13 h 125"/>
                <a:gd name="T20" fmla="*/ 23 w 100"/>
                <a:gd name="T21" fmla="*/ 15 h 125"/>
                <a:gd name="T22" fmla="*/ 22 w 100"/>
                <a:gd name="T23" fmla="*/ 17 h 125"/>
                <a:gd name="T24" fmla="*/ 20 w 100"/>
                <a:gd name="T25" fmla="*/ 18 h 125"/>
                <a:gd name="T26" fmla="*/ 18 w 100"/>
                <a:gd name="T27" fmla="*/ 19 h 125"/>
                <a:gd name="T28" fmla="*/ 16 w 100"/>
                <a:gd name="T29" fmla="*/ 20 h 125"/>
                <a:gd name="T30" fmla="*/ 14 w 100"/>
                <a:gd name="T31" fmla="*/ 21 h 125"/>
                <a:gd name="T32" fmla="*/ 11 w 100"/>
                <a:gd name="T33" fmla="*/ 21 h 125"/>
                <a:gd name="T34" fmla="*/ 9 w 100"/>
                <a:gd name="T35" fmla="*/ 21 h 125"/>
                <a:gd name="T36" fmla="*/ 6 w 100"/>
                <a:gd name="T37" fmla="*/ 20 h 125"/>
                <a:gd name="T38" fmla="*/ 5 w 100"/>
                <a:gd name="T39" fmla="*/ 19 h 125"/>
                <a:gd name="T40" fmla="*/ 3 w 100"/>
                <a:gd name="T41" fmla="*/ 17 h 125"/>
                <a:gd name="T42" fmla="*/ 2 w 100"/>
                <a:gd name="T43" fmla="*/ 16 h 125"/>
                <a:gd name="T44" fmla="*/ 1 w 100"/>
                <a:gd name="T45" fmla="*/ 14 h 125"/>
                <a:gd name="T46" fmla="*/ 0 w 100"/>
                <a:gd name="T47" fmla="*/ 12 h 125"/>
                <a:gd name="T48" fmla="*/ 0 w 100"/>
                <a:gd name="T49" fmla="*/ 10 h 125"/>
                <a:gd name="T50" fmla="*/ 1 w 100"/>
                <a:gd name="T51" fmla="*/ 8 h 125"/>
                <a:gd name="T52" fmla="*/ 2 w 100"/>
                <a:gd name="T53" fmla="*/ 6 h 125"/>
                <a:gd name="T54" fmla="*/ 3 w 100"/>
                <a:gd name="T55" fmla="*/ 4 h 125"/>
                <a:gd name="T56" fmla="*/ 5 w 100"/>
                <a:gd name="T57" fmla="*/ 3 h 125"/>
                <a:gd name="T58" fmla="*/ 6 w 100"/>
                <a:gd name="T59" fmla="*/ 1 h 125"/>
                <a:gd name="T60" fmla="*/ 9 w 100"/>
                <a:gd name="T61" fmla="*/ 1 h 125"/>
                <a:gd name="T62" fmla="*/ 11 w 100"/>
                <a:gd name="T63" fmla="*/ 0 h 125"/>
                <a:gd name="T64" fmla="*/ 14 w 100"/>
                <a:gd name="T65" fmla="*/ 0 h 125"/>
                <a:gd name="T66" fmla="*/ 14 w 100"/>
                <a:gd name="T67" fmla="*/ 0 h 125"/>
                <a:gd name="T68" fmla="*/ 14 w 100"/>
                <a:gd name="T69" fmla="*/ 0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0"/>
                <a:gd name="T106" fmla="*/ 0 h 125"/>
                <a:gd name="T107" fmla="*/ 100 w 100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0" h="125">
                  <a:moveTo>
                    <a:pt x="55" y="0"/>
                  </a:moveTo>
                  <a:lnTo>
                    <a:pt x="64" y="2"/>
                  </a:lnTo>
                  <a:lnTo>
                    <a:pt x="73" y="7"/>
                  </a:lnTo>
                  <a:lnTo>
                    <a:pt x="81" y="14"/>
                  </a:lnTo>
                  <a:lnTo>
                    <a:pt x="88" y="22"/>
                  </a:lnTo>
                  <a:lnTo>
                    <a:pt x="93" y="31"/>
                  </a:lnTo>
                  <a:lnTo>
                    <a:pt x="97" y="42"/>
                  </a:lnTo>
                  <a:lnTo>
                    <a:pt x="100" y="54"/>
                  </a:lnTo>
                  <a:lnTo>
                    <a:pt x="100" y="67"/>
                  </a:lnTo>
                  <a:lnTo>
                    <a:pt x="97" y="79"/>
                  </a:lnTo>
                  <a:lnTo>
                    <a:pt x="93" y="91"/>
                  </a:lnTo>
                  <a:lnTo>
                    <a:pt x="88" y="101"/>
                  </a:lnTo>
                  <a:lnTo>
                    <a:pt x="81" y="109"/>
                  </a:lnTo>
                  <a:lnTo>
                    <a:pt x="73" y="116"/>
                  </a:lnTo>
                  <a:lnTo>
                    <a:pt x="64" y="121"/>
                  </a:lnTo>
                  <a:lnTo>
                    <a:pt x="55" y="125"/>
                  </a:lnTo>
                  <a:lnTo>
                    <a:pt x="45" y="125"/>
                  </a:lnTo>
                  <a:lnTo>
                    <a:pt x="35" y="123"/>
                  </a:lnTo>
                  <a:lnTo>
                    <a:pt x="26" y="119"/>
                  </a:lnTo>
                  <a:lnTo>
                    <a:pt x="18" y="112"/>
                  </a:lnTo>
                  <a:lnTo>
                    <a:pt x="12" y="104"/>
                  </a:lnTo>
                  <a:lnTo>
                    <a:pt x="6" y="93"/>
                  </a:lnTo>
                  <a:lnTo>
                    <a:pt x="2" y="82"/>
                  </a:lnTo>
                  <a:lnTo>
                    <a:pt x="0" y="71"/>
                  </a:lnTo>
                  <a:lnTo>
                    <a:pt x="0" y="59"/>
                  </a:lnTo>
                  <a:lnTo>
                    <a:pt x="2" y="45"/>
                  </a:lnTo>
                  <a:lnTo>
                    <a:pt x="6" y="34"/>
                  </a:lnTo>
                  <a:lnTo>
                    <a:pt x="12" y="24"/>
                  </a:lnTo>
                  <a:lnTo>
                    <a:pt x="18" y="15"/>
                  </a:lnTo>
                  <a:lnTo>
                    <a:pt x="26" y="8"/>
                  </a:lnTo>
                  <a:lnTo>
                    <a:pt x="35" y="3"/>
                  </a:lnTo>
                  <a:lnTo>
                    <a:pt x="45" y="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13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96" name="Freeform 293"/>
            <p:cNvSpPr>
              <a:spLocks/>
            </p:cNvSpPr>
            <p:nvPr/>
          </p:nvSpPr>
          <p:spPr bwMode="auto">
            <a:xfrm>
              <a:off x="1843" y="2333"/>
              <a:ext cx="24" cy="21"/>
            </a:xfrm>
            <a:custGeom>
              <a:avLst/>
              <a:gdLst>
                <a:gd name="T0" fmla="*/ 14 w 98"/>
                <a:gd name="T1" fmla="*/ 0 h 126"/>
                <a:gd name="T2" fmla="*/ 16 w 98"/>
                <a:gd name="T3" fmla="*/ 1 h 126"/>
                <a:gd name="T4" fmla="*/ 18 w 98"/>
                <a:gd name="T5" fmla="*/ 1 h 126"/>
                <a:gd name="T6" fmla="*/ 20 w 98"/>
                <a:gd name="T7" fmla="*/ 3 h 126"/>
                <a:gd name="T8" fmla="*/ 22 w 98"/>
                <a:gd name="T9" fmla="*/ 4 h 126"/>
                <a:gd name="T10" fmla="*/ 23 w 98"/>
                <a:gd name="T11" fmla="*/ 6 h 126"/>
                <a:gd name="T12" fmla="*/ 24 w 98"/>
                <a:gd name="T13" fmla="*/ 8 h 126"/>
                <a:gd name="T14" fmla="*/ 24 w 98"/>
                <a:gd name="T15" fmla="*/ 10 h 126"/>
                <a:gd name="T16" fmla="*/ 24 w 98"/>
                <a:gd name="T17" fmla="*/ 12 h 126"/>
                <a:gd name="T18" fmla="*/ 23 w 98"/>
                <a:gd name="T19" fmla="*/ 14 h 126"/>
                <a:gd name="T20" fmla="*/ 22 w 98"/>
                <a:gd name="T21" fmla="*/ 16 h 126"/>
                <a:gd name="T22" fmla="*/ 21 w 98"/>
                <a:gd name="T23" fmla="*/ 17 h 126"/>
                <a:gd name="T24" fmla="*/ 19 w 98"/>
                <a:gd name="T25" fmla="*/ 19 h 126"/>
                <a:gd name="T26" fmla="*/ 17 w 98"/>
                <a:gd name="T27" fmla="*/ 20 h 126"/>
                <a:gd name="T28" fmla="*/ 15 w 98"/>
                <a:gd name="T29" fmla="*/ 21 h 126"/>
                <a:gd name="T30" fmla="*/ 12 w 98"/>
                <a:gd name="T31" fmla="*/ 21 h 126"/>
                <a:gd name="T32" fmla="*/ 10 w 98"/>
                <a:gd name="T33" fmla="*/ 21 h 126"/>
                <a:gd name="T34" fmla="*/ 8 w 98"/>
                <a:gd name="T35" fmla="*/ 21 h 126"/>
                <a:gd name="T36" fmla="*/ 6 w 98"/>
                <a:gd name="T37" fmla="*/ 20 h 126"/>
                <a:gd name="T38" fmla="*/ 4 w 98"/>
                <a:gd name="T39" fmla="*/ 18 h 126"/>
                <a:gd name="T40" fmla="*/ 2 w 98"/>
                <a:gd name="T41" fmla="*/ 17 h 126"/>
                <a:gd name="T42" fmla="*/ 1 w 98"/>
                <a:gd name="T43" fmla="*/ 15 h 126"/>
                <a:gd name="T44" fmla="*/ 0 w 98"/>
                <a:gd name="T45" fmla="*/ 13 h 126"/>
                <a:gd name="T46" fmla="*/ 0 w 98"/>
                <a:gd name="T47" fmla="*/ 11 h 126"/>
                <a:gd name="T48" fmla="*/ 0 w 98"/>
                <a:gd name="T49" fmla="*/ 9 h 126"/>
                <a:gd name="T50" fmla="*/ 0 w 98"/>
                <a:gd name="T51" fmla="*/ 7 h 126"/>
                <a:gd name="T52" fmla="*/ 1 w 98"/>
                <a:gd name="T53" fmla="*/ 5 h 126"/>
                <a:gd name="T54" fmla="*/ 3 w 98"/>
                <a:gd name="T55" fmla="*/ 4 h 126"/>
                <a:gd name="T56" fmla="*/ 5 w 98"/>
                <a:gd name="T57" fmla="*/ 2 h 126"/>
                <a:gd name="T58" fmla="*/ 7 w 98"/>
                <a:gd name="T59" fmla="*/ 1 h 126"/>
                <a:gd name="T60" fmla="*/ 9 w 98"/>
                <a:gd name="T61" fmla="*/ 1 h 126"/>
                <a:gd name="T62" fmla="*/ 11 w 98"/>
                <a:gd name="T63" fmla="*/ 0 h 126"/>
                <a:gd name="T64" fmla="*/ 14 w 98"/>
                <a:gd name="T65" fmla="*/ 0 h 126"/>
                <a:gd name="T66" fmla="*/ 14 w 98"/>
                <a:gd name="T67" fmla="*/ 0 h 126"/>
                <a:gd name="T68" fmla="*/ 14 w 98"/>
                <a:gd name="T69" fmla="*/ 0 h 12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8"/>
                <a:gd name="T106" fmla="*/ 0 h 126"/>
                <a:gd name="T107" fmla="*/ 98 w 98"/>
                <a:gd name="T108" fmla="*/ 126 h 12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8" h="126">
                  <a:moveTo>
                    <a:pt x="56" y="0"/>
                  </a:moveTo>
                  <a:lnTo>
                    <a:pt x="65" y="3"/>
                  </a:lnTo>
                  <a:lnTo>
                    <a:pt x="75" y="7"/>
                  </a:lnTo>
                  <a:lnTo>
                    <a:pt x="81" y="15"/>
                  </a:lnTo>
                  <a:lnTo>
                    <a:pt x="89" y="25"/>
                  </a:lnTo>
                  <a:lnTo>
                    <a:pt x="93" y="35"/>
                  </a:lnTo>
                  <a:lnTo>
                    <a:pt x="97" y="45"/>
                  </a:lnTo>
                  <a:lnTo>
                    <a:pt x="98" y="58"/>
                  </a:lnTo>
                  <a:lnTo>
                    <a:pt x="97" y="71"/>
                  </a:lnTo>
                  <a:lnTo>
                    <a:pt x="95" y="84"/>
                  </a:lnTo>
                  <a:lnTo>
                    <a:pt x="91" y="95"/>
                  </a:lnTo>
                  <a:lnTo>
                    <a:pt x="86" y="104"/>
                  </a:lnTo>
                  <a:lnTo>
                    <a:pt x="78" y="112"/>
                  </a:lnTo>
                  <a:lnTo>
                    <a:pt x="71" y="119"/>
                  </a:lnTo>
                  <a:lnTo>
                    <a:pt x="61" y="124"/>
                  </a:lnTo>
                  <a:lnTo>
                    <a:pt x="51" y="126"/>
                  </a:lnTo>
                  <a:lnTo>
                    <a:pt x="42" y="125"/>
                  </a:lnTo>
                  <a:lnTo>
                    <a:pt x="32" y="123"/>
                  </a:lnTo>
                  <a:lnTo>
                    <a:pt x="24" y="117"/>
                  </a:lnTo>
                  <a:lnTo>
                    <a:pt x="16" y="110"/>
                  </a:lnTo>
                  <a:lnTo>
                    <a:pt x="10" y="102"/>
                  </a:lnTo>
                  <a:lnTo>
                    <a:pt x="4" y="92"/>
                  </a:lnTo>
                  <a:lnTo>
                    <a:pt x="1" y="80"/>
                  </a:lnTo>
                  <a:lnTo>
                    <a:pt x="0" y="67"/>
                  </a:lnTo>
                  <a:lnTo>
                    <a:pt x="0" y="55"/>
                  </a:lnTo>
                  <a:lnTo>
                    <a:pt x="2" y="42"/>
                  </a:lnTo>
                  <a:lnTo>
                    <a:pt x="6" y="32"/>
                  </a:lnTo>
                  <a:lnTo>
                    <a:pt x="12" y="21"/>
                  </a:lnTo>
                  <a:lnTo>
                    <a:pt x="19" y="13"/>
                  </a:lnTo>
                  <a:lnTo>
                    <a:pt x="28" y="7"/>
                  </a:lnTo>
                  <a:lnTo>
                    <a:pt x="36" y="3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13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97" name="Freeform 294"/>
            <p:cNvSpPr>
              <a:spLocks/>
            </p:cNvSpPr>
            <p:nvPr/>
          </p:nvSpPr>
          <p:spPr bwMode="auto">
            <a:xfrm>
              <a:off x="1735" y="2332"/>
              <a:ext cx="22" cy="19"/>
            </a:xfrm>
            <a:custGeom>
              <a:avLst/>
              <a:gdLst>
                <a:gd name="T0" fmla="*/ 12 w 88"/>
                <a:gd name="T1" fmla="*/ 0 h 113"/>
                <a:gd name="T2" fmla="*/ 14 w 88"/>
                <a:gd name="T3" fmla="*/ 0 h 113"/>
                <a:gd name="T4" fmla="*/ 16 w 88"/>
                <a:gd name="T5" fmla="*/ 1 h 113"/>
                <a:gd name="T6" fmla="*/ 18 w 88"/>
                <a:gd name="T7" fmla="*/ 2 h 113"/>
                <a:gd name="T8" fmla="*/ 20 w 88"/>
                <a:gd name="T9" fmla="*/ 3 h 113"/>
                <a:gd name="T10" fmla="*/ 21 w 88"/>
                <a:gd name="T11" fmla="*/ 5 h 113"/>
                <a:gd name="T12" fmla="*/ 22 w 88"/>
                <a:gd name="T13" fmla="*/ 6 h 113"/>
                <a:gd name="T14" fmla="*/ 22 w 88"/>
                <a:gd name="T15" fmla="*/ 8 h 113"/>
                <a:gd name="T16" fmla="*/ 22 w 88"/>
                <a:gd name="T17" fmla="*/ 10 h 113"/>
                <a:gd name="T18" fmla="*/ 21 w 88"/>
                <a:gd name="T19" fmla="*/ 12 h 113"/>
                <a:gd name="T20" fmla="*/ 21 w 88"/>
                <a:gd name="T21" fmla="*/ 14 h 113"/>
                <a:gd name="T22" fmla="*/ 19 w 88"/>
                <a:gd name="T23" fmla="*/ 15 h 113"/>
                <a:gd name="T24" fmla="*/ 18 w 88"/>
                <a:gd name="T25" fmla="*/ 17 h 113"/>
                <a:gd name="T26" fmla="*/ 16 w 88"/>
                <a:gd name="T27" fmla="*/ 18 h 113"/>
                <a:gd name="T28" fmla="*/ 14 w 88"/>
                <a:gd name="T29" fmla="*/ 18 h 113"/>
                <a:gd name="T30" fmla="*/ 12 w 88"/>
                <a:gd name="T31" fmla="*/ 19 h 113"/>
                <a:gd name="T32" fmla="*/ 10 w 88"/>
                <a:gd name="T33" fmla="*/ 19 h 113"/>
                <a:gd name="T34" fmla="*/ 8 w 88"/>
                <a:gd name="T35" fmla="*/ 18 h 113"/>
                <a:gd name="T36" fmla="*/ 6 w 88"/>
                <a:gd name="T37" fmla="*/ 18 h 113"/>
                <a:gd name="T38" fmla="*/ 4 w 88"/>
                <a:gd name="T39" fmla="*/ 17 h 113"/>
                <a:gd name="T40" fmla="*/ 2 w 88"/>
                <a:gd name="T41" fmla="*/ 16 h 113"/>
                <a:gd name="T42" fmla="*/ 1 w 88"/>
                <a:gd name="T43" fmla="*/ 14 h 113"/>
                <a:gd name="T44" fmla="*/ 0 w 88"/>
                <a:gd name="T45" fmla="*/ 12 h 113"/>
                <a:gd name="T46" fmla="*/ 0 w 88"/>
                <a:gd name="T47" fmla="*/ 11 h 113"/>
                <a:gd name="T48" fmla="*/ 0 w 88"/>
                <a:gd name="T49" fmla="*/ 9 h 113"/>
                <a:gd name="T50" fmla="*/ 0 w 88"/>
                <a:gd name="T51" fmla="*/ 7 h 113"/>
                <a:gd name="T52" fmla="*/ 1 w 88"/>
                <a:gd name="T53" fmla="*/ 5 h 113"/>
                <a:gd name="T54" fmla="*/ 3 w 88"/>
                <a:gd name="T55" fmla="*/ 4 h 113"/>
                <a:gd name="T56" fmla="*/ 4 w 88"/>
                <a:gd name="T57" fmla="*/ 2 h 113"/>
                <a:gd name="T58" fmla="*/ 6 w 88"/>
                <a:gd name="T59" fmla="*/ 1 h 113"/>
                <a:gd name="T60" fmla="*/ 8 w 88"/>
                <a:gd name="T61" fmla="*/ 1 h 113"/>
                <a:gd name="T62" fmla="*/ 10 w 88"/>
                <a:gd name="T63" fmla="*/ 0 h 113"/>
                <a:gd name="T64" fmla="*/ 12 w 88"/>
                <a:gd name="T65" fmla="*/ 0 h 113"/>
                <a:gd name="T66" fmla="*/ 12 w 88"/>
                <a:gd name="T67" fmla="*/ 0 h 1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8"/>
                <a:gd name="T103" fmla="*/ 0 h 113"/>
                <a:gd name="T104" fmla="*/ 88 w 88"/>
                <a:gd name="T105" fmla="*/ 113 h 1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8" h="113">
                  <a:moveTo>
                    <a:pt x="48" y="0"/>
                  </a:moveTo>
                  <a:lnTo>
                    <a:pt x="57" y="2"/>
                  </a:lnTo>
                  <a:lnTo>
                    <a:pt x="65" y="6"/>
                  </a:lnTo>
                  <a:lnTo>
                    <a:pt x="73" y="11"/>
                  </a:lnTo>
                  <a:lnTo>
                    <a:pt x="78" y="20"/>
                  </a:lnTo>
                  <a:lnTo>
                    <a:pt x="83" y="28"/>
                  </a:lnTo>
                  <a:lnTo>
                    <a:pt x="87" y="38"/>
                  </a:lnTo>
                  <a:lnTo>
                    <a:pt x="88" y="48"/>
                  </a:lnTo>
                  <a:lnTo>
                    <a:pt x="88" y="60"/>
                  </a:lnTo>
                  <a:lnTo>
                    <a:pt x="85" y="72"/>
                  </a:lnTo>
                  <a:lnTo>
                    <a:pt x="82" y="81"/>
                  </a:lnTo>
                  <a:lnTo>
                    <a:pt x="77" y="91"/>
                  </a:lnTo>
                  <a:lnTo>
                    <a:pt x="72" y="99"/>
                  </a:lnTo>
                  <a:lnTo>
                    <a:pt x="64" y="105"/>
                  </a:lnTo>
                  <a:lnTo>
                    <a:pt x="57" y="110"/>
                  </a:lnTo>
                  <a:lnTo>
                    <a:pt x="48" y="112"/>
                  </a:lnTo>
                  <a:lnTo>
                    <a:pt x="39" y="113"/>
                  </a:lnTo>
                  <a:lnTo>
                    <a:pt x="31" y="110"/>
                  </a:lnTo>
                  <a:lnTo>
                    <a:pt x="22" y="106"/>
                  </a:lnTo>
                  <a:lnTo>
                    <a:pt x="15" y="100"/>
                  </a:lnTo>
                  <a:lnTo>
                    <a:pt x="9" y="93"/>
                  </a:lnTo>
                  <a:lnTo>
                    <a:pt x="4" y="84"/>
                  </a:lnTo>
                  <a:lnTo>
                    <a:pt x="1" y="74"/>
                  </a:lnTo>
                  <a:lnTo>
                    <a:pt x="0" y="63"/>
                  </a:lnTo>
                  <a:lnTo>
                    <a:pt x="0" y="53"/>
                  </a:lnTo>
                  <a:lnTo>
                    <a:pt x="1" y="40"/>
                  </a:lnTo>
                  <a:lnTo>
                    <a:pt x="5" y="31"/>
                  </a:lnTo>
                  <a:lnTo>
                    <a:pt x="11" y="21"/>
                  </a:lnTo>
                  <a:lnTo>
                    <a:pt x="16" y="14"/>
                  </a:lnTo>
                  <a:lnTo>
                    <a:pt x="23" y="7"/>
                  </a:lnTo>
                  <a:lnTo>
                    <a:pt x="31" y="3"/>
                  </a:lnTo>
                  <a:lnTo>
                    <a:pt x="39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CF3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98" name="Freeform 295"/>
            <p:cNvSpPr>
              <a:spLocks/>
            </p:cNvSpPr>
            <p:nvPr/>
          </p:nvSpPr>
          <p:spPr bwMode="auto">
            <a:xfrm>
              <a:off x="1845" y="2333"/>
              <a:ext cx="22" cy="19"/>
            </a:xfrm>
            <a:custGeom>
              <a:avLst/>
              <a:gdLst>
                <a:gd name="T0" fmla="*/ 12 w 89"/>
                <a:gd name="T1" fmla="*/ 0 h 113"/>
                <a:gd name="T2" fmla="*/ 15 w 89"/>
                <a:gd name="T3" fmla="*/ 1 h 113"/>
                <a:gd name="T4" fmla="*/ 17 w 89"/>
                <a:gd name="T5" fmla="*/ 1 h 113"/>
                <a:gd name="T6" fmla="*/ 18 w 89"/>
                <a:gd name="T7" fmla="*/ 3 h 113"/>
                <a:gd name="T8" fmla="*/ 20 w 89"/>
                <a:gd name="T9" fmla="*/ 4 h 113"/>
                <a:gd name="T10" fmla="*/ 21 w 89"/>
                <a:gd name="T11" fmla="*/ 5 h 113"/>
                <a:gd name="T12" fmla="*/ 22 w 89"/>
                <a:gd name="T13" fmla="*/ 7 h 113"/>
                <a:gd name="T14" fmla="*/ 22 w 89"/>
                <a:gd name="T15" fmla="*/ 9 h 113"/>
                <a:gd name="T16" fmla="*/ 22 w 89"/>
                <a:gd name="T17" fmla="*/ 11 h 113"/>
                <a:gd name="T18" fmla="*/ 21 w 89"/>
                <a:gd name="T19" fmla="*/ 13 h 113"/>
                <a:gd name="T20" fmla="*/ 20 w 89"/>
                <a:gd name="T21" fmla="*/ 14 h 113"/>
                <a:gd name="T22" fmla="*/ 19 w 89"/>
                <a:gd name="T23" fmla="*/ 16 h 113"/>
                <a:gd name="T24" fmla="*/ 17 w 89"/>
                <a:gd name="T25" fmla="*/ 17 h 113"/>
                <a:gd name="T26" fmla="*/ 16 w 89"/>
                <a:gd name="T27" fmla="*/ 18 h 113"/>
                <a:gd name="T28" fmla="*/ 14 w 89"/>
                <a:gd name="T29" fmla="*/ 19 h 113"/>
                <a:gd name="T30" fmla="*/ 12 w 89"/>
                <a:gd name="T31" fmla="*/ 19 h 113"/>
                <a:gd name="T32" fmla="*/ 9 w 89"/>
                <a:gd name="T33" fmla="*/ 19 h 113"/>
                <a:gd name="T34" fmla="*/ 7 w 89"/>
                <a:gd name="T35" fmla="*/ 18 h 113"/>
                <a:gd name="T36" fmla="*/ 5 w 89"/>
                <a:gd name="T37" fmla="*/ 18 h 113"/>
                <a:gd name="T38" fmla="*/ 4 w 89"/>
                <a:gd name="T39" fmla="*/ 17 h 113"/>
                <a:gd name="T40" fmla="*/ 2 w 89"/>
                <a:gd name="T41" fmla="*/ 15 h 113"/>
                <a:gd name="T42" fmla="*/ 1 w 89"/>
                <a:gd name="T43" fmla="*/ 14 h 113"/>
                <a:gd name="T44" fmla="*/ 0 w 89"/>
                <a:gd name="T45" fmla="*/ 12 h 113"/>
                <a:gd name="T46" fmla="*/ 0 w 89"/>
                <a:gd name="T47" fmla="*/ 10 h 113"/>
                <a:gd name="T48" fmla="*/ 0 w 89"/>
                <a:gd name="T49" fmla="*/ 8 h 113"/>
                <a:gd name="T50" fmla="*/ 1 w 89"/>
                <a:gd name="T51" fmla="*/ 6 h 113"/>
                <a:gd name="T52" fmla="*/ 1 w 89"/>
                <a:gd name="T53" fmla="*/ 5 h 113"/>
                <a:gd name="T54" fmla="*/ 3 w 89"/>
                <a:gd name="T55" fmla="*/ 3 h 113"/>
                <a:gd name="T56" fmla="*/ 4 w 89"/>
                <a:gd name="T57" fmla="*/ 2 h 113"/>
                <a:gd name="T58" fmla="*/ 6 w 89"/>
                <a:gd name="T59" fmla="*/ 1 h 113"/>
                <a:gd name="T60" fmla="*/ 8 w 89"/>
                <a:gd name="T61" fmla="*/ 0 h 113"/>
                <a:gd name="T62" fmla="*/ 10 w 89"/>
                <a:gd name="T63" fmla="*/ 0 h 113"/>
                <a:gd name="T64" fmla="*/ 12 w 89"/>
                <a:gd name="T65" fmla="*/ 0 h 113"/>
                <a:gd name="T66" fmla="*/ 12 w 89"/>
                <a:gd name="T67" fmla="*/ 0 h 113"/>
                <a:gd name="T68" fmla="*/ 12 w 89"/>
                <a:gd name="T69" fmla="*/ 0 h 1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"/>
                <a:gd name="T106" fmla="*/ 0 h 113"/>
                <a:gd name="T107" fmla="*/ 89 w 89"/>
                <a:gd name="T108" fmla="*/ 113 h 1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" h="113">
                  <a:moveTo>
                    <a:pt x="50" y="0"/>
                  </a:moveTo>
                  <a:lnTo>
                    <a:pt x="60" y="3"/>
                  </a:lnTo>
                  <a:lnTo>
                    <a:pt x="67" y="8"/>
                  </a:lnTo>
                  <a:lnTo>
                    <a:pt x="74" y="15"/>
                  </a:lnTo>
                  <a:lnTo>
                    <a:pt x="80" y="21"/>
                  </a:lnTo>
                  <a:lnTo>
                    <a:pt x="84" y="31"/>
                  </a:lnTo>
                  <a:lnTo>
                    <a:pt x="87" y="41"/>
                  </a:lnTo>
                  <a:lnTo>
                    <a:pt x="89" y="53"/>
                  </a:lnTo>
                  <a:lnTo>
                    <a:pt x="89" y="64"/>
                  </a:lnTo>
                  <a:lnTo>
                    <a:pt x="86" y="75"/>
                  </a:lnTo>
                  <a:lnTo>
                    <a:pt x="82" y="85"/>
                  </a:lnTo>
                  <a:lnTo>
                    <a:pt x="77" y="94"/>
                  </a:lnTo>
                  <a:lnTo>
                    <a:pt x="70" y="101"/>
                  </a:lnTo>
                  <a:lnTo>
                    <a:pt x="64" y="107"/>
                  </a:lnTo>
                  <a:lnTo>
                    <a:pt x="55" y="112"/>
                  </a:lnTo>
                  <a:lnTo>
                    <a:pt x="47" y="113"/>
                  </a:lnTo>
                  <a:lnTo>
                    <a:pt x="38" y="113"/>
                  </a:lnTo>
                  <a:lnTo>
                    <a:pt x="29" y="110"/>
                  </a:lnTo>
                  <a:lnTo>
                    <a:pt x="21" y="105"/>
                  </a:lnTo>
                  <a:lnTo>
                    <a:pt x="15" y="99"/>
                  </a:lnTo>
                  <a:lnTo>
                    <a:pt x="8" y="91"/>
                  </a:lnTo>
                  <a:lnTo>
                    <a:pt x="4" y="82"/>
                  </a:lnTo>
                  <a:lnTo>
                    <a:pt x="1" y="71"/>
                  </a:lnTo>
                  <a:lnTo>
                    <a:pt x="0" y="61"/>
                  </a:lnTo>
                  <a:lnTo>
                    <a:pt x="1" y="49"/>
                  </a:lnTo>
                  <a:lnTo>
                    <a:pt x="3" y="38"/>
                  </a:lnTo>
                  <a:lnTo>
                    <a:pt x="6" y="28"/>
                  </a:lnTo>
                  <a:lnTo>
                    <a:pt x="12" y="19"/>
                  </a:lnTo>
                  <a:lnTo>
                    <a:pt x="18" y="11"/>
                  </a:lnTo>
                  <a:lnTo>
                    <a:pt x="25" y="5"/>
                  </a:lnTo>
                  <a:lnTo>
                    <a:pt x="33" y="2"/>
                  </a:lnTo>
                  <a:lnTo>
                    <a:pt x="41" y="0"/>
                  </a:lnTo>
                  <a:lnTo>
                    <a:pt x="50" y="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CF3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pic>
        <p:nvPicPr>
          <p:cNvPr id="33833" name="Picture 297" descr="그림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94413" y="4591050"/>
            <a:ext cx="53181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834" name="Group 325"/>
          <p:cNvGrpSpPr>
            <a:grpSpLocks/>
          </p:cNvGrpSpPr>
          <p:nvPr/>
        </p:nvGrpSpPr>
        <p:grpSpPr bwMode="auto">
          <a:xfrm>
            <a:off x="8435975" y="2316163"/>
            <a:ext cx="750888" cy="682625"/>
            <a:chOff x="5314" y="1459"/>
            <a:chExt cx="473" cy="430"/>
          </a:xfrm>
        </p:grpSpPr>
        <p:pic>
          <p:nvPicPr>
            <p:cNvPr id="33904" name="Picture 304" descr="그림1"/>
            <p:cNvPicPr>
              <a:picLocks noChangeAspect="1" noChangeArrowheads="1"/>
            </p:cNvPicPr>
            <p:nvPr/>
          </p:nvPicPr>
          <p:blipFill>
            <a:blip r:embed="rId13" cstate="print"/>
            <a:srcRect r="66270" b="35501"/>
            <a:stretch>
              <a:fillRect/>
            </a:stretch>
          </p:blipFill>
          <p:spPr bwMode="auto">
            <a:xfrm>
              <a:off x="5314" y="1485"/>
              <a:ext cx="25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905" name="Rectangle 305"/>
            <p:cNvSpPr>
              <a:spLocks noChangeArrowheads="1"/>
            </p:cNvSpPr>
            <p:nvPr/>
          </p:nvSpPr>
          <p:spPr bwMode="auto">
            <a:xfrm>
              <a:off x="5338" y="1491"/>
              <a:ext cx="435" cy="39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9999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1800">
                <a:ea typeface="나눔고딕 ExtraBold" pitchFamily="50" charset="-127"/>
              </a:endParaRPr>
            </a:p>
          </p:txBody>
        </p:sp>
        <p:pic>
          <p:nvPicPr>
            <p:cNvPr id="33906" name="그림 223" descr="1169017041_10.jpg"/>
            <p:cNvPicPr preferRelativeResize="0">
              <a:picLocks/>
            </p:cNvPicPr>
            <p:nvPr/>
          </p:nvPicPr>
          <p:blipFill>
            <a:blip r:embed="rId14" cstate="print"/>
            <a:srcRect b="11058"/>
            <a:stretch>
              <a:fillRect/>
            </a:stretch>
          </p:blipFill>
          <p:spPr bwMode="auto">
            <a:xfrm>
              <a:off x="5353" y="1503"/>
              <a:ext cx="408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3" name="Freeform 306"/>
            <p:cNvSpPr>
              <a:spLocks/>
            </p:cNvSpPr>
            <p:nvPr/>
          </p:nvSpPr>
          <p:spPr bwMode="auto">
            <a:xfrm>
              <a:off x="5689" y="1459"/>
              <a:ext cx="98" cy="84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98" y="175"/>
                </a:cxn>
                <a:cxn ang="0">
                  <a:pos x="182" y="0"/>
                </a:cxn>
                <a:cxn ang="0">
                  <a:pos x="0" y="13"/>
                </a:cxn>
              </a:cxnLst>
              <a:rect l="0" t="0" r="r" b="b"/>
              <a:pathLst>
                <a:path w="198" h="175">
                  <a:moveTo>
                    <a:pt x="0" y="13"/>
                  </a:moveTo>
                  <a:lnTo>
                    <a:pt x="198" y="175"/>
                  </a:lnTo>
                  <a:lnTo>
                    <a:pt x="18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25400" dir="5400000" algn="ctr" rotWithShape="0">
                <a:srgbClr val="B2B2B2"/>
              </a:outerShdw>
            </a:effectLst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grpSp>
        <p:nvGrpSpPr>
          <p:cNvPr id="33835" name="Group 326"/>
          <p:cNvGrpSpPr>
            <a:grpSpLocks/>
          </p:cNvGrpSpPr>
          <p:nvPr/>
        </p:nvGrpSpPr>
        <p:grpSpPr bwMode="auto">
          <a:xfrm>
            <a:off x="8435975" y="3036888"/>
            <a:ext cx="750888" cy="682625"/>
            <a:chOff x="5314" y="1913"/>
            <a:chExt cx="473" cy="430"/>
          </a:xfrm>
        </p:grpSpPr>
        <p:pic>
          <p:nvPicPr>
            <p:cNvPr id="33900" name="Picture 308" descr="그림1"/>
            <p:cNvPicPr>
              <a:picLocks noChangeAspect="1" noChangeArrowheads="1"/>
            </p:cNvPicPr>
            <p:nvPr/>
          </p:nvPicPr>
          <p:blipFill>
            <a:blip r:embed="rId13" cstate="print"/>
            <a:srcRect r="66270" b="35501"/>
            <a:stretch>
              <a:fillRect/>
            </a:stretch>
          </p:blipFill>
          <p:spPr bwMode="auto">
            <a:xfrm>
              <a:off x="5314" y="1939"/>
              <a:ext cx="25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901" name="Rectangle 309"/>
            <p:cNvSpPr>
              <a:spLocks noChangeArrowheads="1"/>
            </p:cNvSpPr>
            <p:nvPr/>
          </p:nvSpPr>
          <p:spPr bwMode="auto">
            <a:xfrm>
              <a:off x="5338" y="1945"/>
              <a:ext cx="435" cy="39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9999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1800">
                <a:ea typeface="나눔고딕 ExtraBold" pitchFamily="50" charset="-127"/>
              </a:endParaRPr>
            </a:p>
          </p:txBody>
        </p:sp>
        <p:pic>
          <p:nvPicPr>
            <p:cNvPr id="33902" name="그림 142" descr="20050502132935.jpg"/>
            <p:cNvPicPr preferRelativeResize="0">
              <a:picLocks/>
            </p:cNvPicPr>
            <p:nvPr/>
          </p:nvPicPr>
          <p:blipFill>
            <a:blip r:embed="rId15" cstate="print"/>
            <a:srcRect l="6221" t="2917" r="10445" b="49306"/>
            <a:stretch>
              <a:fillRect/>
            </a:stretch>
          </p:blipFill>
          <p:spPr bwMode="auto">
            <a:xfrm>
              <a:off x="5353" y="1956"/>
              <a:ext cx="408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8" name="Freeform 310"/>
            <p:cNvSpPr>
              <a:spLocks/>
            </p:cNvSpPr>
            <p:nvPr/>
          </p:nvSpPr>
          <p:spPr bwMode="auto">
            <a:xfrm>
              <a:off x="5689" y="1913"/>
              <a:ext cx="98" cy="84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98" y="175"/>
                </a:cxn>
                <a:cxn ang="0">
                  <a:pos x="182" y="0"/>
                </a:cxn>
                <a:cxn ang="0">
                  <a:pos x="0" y="13"/>
                </a:cxn>
              </a:cxnLst>
              <a:rect l="0" t="0" r="r" b="b"/>
              <a:pathLst>
                <a:path w="198" h="175">
                  <a:moveTo>
                    <a:pt x="0" y="13"/>
                  </a:moveTo>
                  <a:lnTo>
                    <a:pt x="198" y="175"/>
                  </a:lnTo>
                  <a:lnTo>
                    <a:pt x="18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25400" dir="5400000" algn="ctr" rotWithShape="0">
                <a:srgbClr val="B2B2B2"/>
              </a:outerShdw>
            </a:effectLst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grpSp>
        <p:nvGrpSpPr>
          <p:cNvPr id="33836" name="Group 327"/>
          <p:cNvGrpSpPr>
            <a:grpSpLocks/>
          </p:cNvGrpSpPr>
          <p:nvPr/>
        </p:nvGrpSpPr>
        <p:grpSpPr bwMode="auto">
          <a:xfrm>
            <a:off x="8435975" y="3756025"/>
            <a:ext cx="750888" cy="682625"/>
            <a:chOff x="5314" y="2366"/>
            <a:chExt cx="473" cy="430"/>
          </a:xfrm>
        </p:grpSpPr>
        <p:pic>
          <p:nvPicPr>
            <p:cNvPr id="33896" name="Picture 312" descr="그림1"/>
            <p:cNvPicPr>
              <a:picLocks noChangeAspect="1" noChangeArrowheads="1"/>
            </p:cNvPicPr>
            <p:nvPr/>
          </p:nvPicPr>
          <p:blipFill>
            <a:blip r:embed="rId13" cstate="print"/>
            <a:srcRect r="66270" b="35501"/>
            <a:stretch>
              <a:fillRect/>
            </a:stretch>
          </p:blipFill>
          <p:spPr bwMode="auto">
            <a:xfrm>
              <a:off x="5314" y="2392"/>
              <a:ext cx="25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97" name="Rectangle 313"/>
            <p:cNvSpPr>
              <a:spLocks noChangeArrowheads="1"/>
            </p:cNvSpPr>
            <p:nvPr/>
          </p:nvSpPr>
          <p:spPr bwMode="auto">
            <a:xfrm>
              <a:off x="5338" y="2398"/>
              <a:ext cx="435" cy="39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9999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1800">
                <a:ea typeface="나눔고딕 ExtraBold" pitchFamily="50" charset="-127"/>
              </a:endParaRPr>
            </a:p>
          </p:txBody>
        </p:sp>
        <p:pic>
          <p:nvPicPr>
            <p:cNvPr id="33898" name="그림 268" descr="imagesCA3MQBK3.jpg"/>
            <p:cNvPicPr>
              <a:picLocks noChangeAspect="1"/>
            </p:cNvPicPr>
            <p:nvPr/>
          </p:nvPicPr>
          <p:blipFill>
            <a:blip r:embed="rId16" cstate="print"/>
            <a:srcRect r="22000" b="21585"/>
            <a:stretch>
              <a:fillRect/>
            </a:stretch>
          </p:blipFill>
          <p:spPr bwMode="auto">
            <a:xfrm>
              <a:off x="5353" y="2409"/>
              <a:ext cx="407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3" name="Freeform 314"/>
            <p:cNvSpPr>
              <a:spLocks/>
            </p:cNvSpPr>
            <p:nvPr/>
          </p:nvSpPr>
          <p:spPr bwMode="auto">
            <a:xfrm>
              <a:off x="5689" y="2366"/>
              <a:ext cx="98" cy="84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98" y="175"/>
                </a:cxn>
                <a:cxn ang="0">
                  <a:pos x="182" y="0"/>
                </a:cxn>
                <a:cxn ang="0">
                  <a:pos x="0" y="13"/>
                </a:cxn>
              </a:cxnLst>
              <a:rect l="0" t="0" r="r" b="b"/>
              <a:pathLst>
                <a:path w="198" h="175">
                  <a:moveTo>
                    <a:pt x="0" y="13"/>
                  </a:moveTo>
                  <a:lnTo>
                    <a:pt x="198" y="175"/>
                  </a:lnTo>
                  <a:lnTo>
                    <a:pt x="18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25400" dir="5400000" algn="ctr" rotWithShape="0">
                <a:srgbClr val="B2B2B2"/>
              </a:outerShdw>
            </a:effectLst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grpSp>
        <p:nvGrpSpPr>
          <p:cNvPr id="33837" name="Group 328"/>
          <p:cNvGrpSpPr>
            <a:grpSpLocks/>
          </p:cNvGrpSpPr>
          <p:nvPr/>
        </p:nvGrpSpPr>
        <p:grpSpPr bwMode="auto">
          <a:xfrm>
            <a:off x="8435975" y="4476750"/>
            <a:ext cx="750888" cy="682625"/>
            <a:chOff x="5314" y="2820"/>
            <a:chExt cx="473" cy="430"/>
          </a:xfrm>
        </p:grpSpPr>
        <p:pic>
          <p:nvPicPr>
            <p:cNvPr id="33892" name="Picture 316" descr="그림1"/>
            <p:cNvPicPr>
              <a:picLocks noChangeAspect="1" noChangeArrowheads="1"/>
            </p:cNvPicPr>
            <p:nvPr/>
          </p:nvPicPr>
          <p:blipFill>
            <a:blip r:embed="rId13" cstate="print"/>
            <a:srcRect r="66270" b="35501"/>
            <a:stretch>
              <a:fillRect/>
            </a:stretch>
          </p:blipFill>
          <p:spPr bwMode="auto">
            <a:xfrm>
              <a:off x="5314" y="2846"/>
              <a:ext cx="25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93" name="Rectangle 317"/>
            <p:cNvSpPr>
              <a:spLocks noChangeArrowheads="1"/>
            </p:cNvSpPr>
            <p:nvPr/>
          </p:nvSpPr>
          <p:spPr bwMode="auto">
            <a:xfrm>
              <a:off x="5338" y="2852"/>
              <a:ext cx="435" cy="39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9999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1800">
                <a:ea typeface="나눔고딕 ExtraBold" pitchFamily="50" charset="-127"/>
              </a:endParaRPr>
            </a:p>
          </p:txBody>
        </p:sp>
        <p:pic>
          <p:nvPicPr>
            <p:cNvPr id="33894" name="그림 139" descr="800px-SiriusTravelLinkWeatherMaps.jpg"/>
            <p:cNvPicPr>
              <a:picLocks noChangeAspect="1"/>
            </p:cNvPicPr>
            <p:nvPr/>
          </p:nvPicPr>
          <p:blipFill>
            <a:blip r:embed="rId17" cstate="print"/>
            <a:srcRect l="11810" t="17761" r="10335" b="6660"/>
            <a:stretch>
              <a:fillRect/>
            </a:stretch>
          </p:blipFill>
          <p:spPr bwMode="auto">
            <a:xfrm>
              <a:off x="5356" y="2868"/>
              <a:ext cx="402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8" name="Freeform 318"/>
            <p:cNvSpPr>
              <a:spLocks/>
            </p:cNvSpPr>
            <p:nvPr/>
          </p:nvSpPr>
          <p:spPr bwMode="auto">
            <a:xfrm>
              <a:off x="5689" y="2820"/>
              <a:ext cx="98" cy="84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98" y="175"/>
                </a:cxn>
                <a:cxn ang="0">
                  <a:pos x="182" y="0"/>
                </a:cxn>
                <a:cxn ang="0">
                  <a:pos x="0" y="13"/>
                </a:cxn>
              </a:cxnLst>
              <a:rect l="0" t="0" r="r" b="b"/>
              <a:pathLst>
                <a:path w="198" h="175">
                  <a:moveTo>
                    <a:pt x="0" y="13"/>
                  </a:moveTo>
                  <a:lnTo>
                    <a:pt x="198" y="175"/>
                  </a:lnTo>
                  <a:lnTo>
                    <a:pt x="18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25400" dir="5400000" algn="ctr" rotWithShape="0">
                <a:srgbClr val="B2B2B2"/>
              </a:outerShdw>
            </a:effectLst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grpSp>
        <p:nvGrpSpPr>
          <p:cNvPr id="33838" name="Group 329"/>
          <p:cNvGrpSpPr>
            <a:grpSpLocks/>
          </p:cNvGrpSpPr>
          <p:nvPr/>
        </p:nvGrpSpPr>
        <p:grpSpPr bwMode="auto">
          <a:xfrm>
            <a:off x="8435975" y="5197475"/>
            <a:ext cx="750888" cy="682625"/>
            <a:chOff x="5314" y="3274"/>
            <a:chExt cx="473" cy="430"/>
          </a:xfrm>
        </p:grpSpPr>
        <p:pic>
          <p:nvPicPr>
            <p:cNvPr id="33888" name="Picture 320" descr="그림1"/>
            <p:cNvPicPr>
              <a:picLocks noChangeAspect="1" noChangeArrowheads="1"/>
            </p:cNvPicPr>
            <p:nvPr/>
          </p:nvPicPr>
          <p:blipFill>
            <a:blip r:embed="rId13" cstate="print"/>
            <a:srcRect r="66270" b="35501"/>
            <a:stretch>
              <a:fillRect/>
            </a:stretch>
          </p:blipFill>
          <p:spPr bwMode="auto">
            <a:xfrm>
              <a:off x="5314" y="3300"/>
              <a:ext cx="25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89" name="Rectangle 321"/>
            <p:cNvSpPr>
              <a:spLocks noChangeArrowheads="1"/>
            </p:cNvSpPr>
            <p:nvPr/>
          </p:nvSpPr>
          <p:spPr bwMode="auto">
            <a:xfrm>
              <a:off x="5338" y="3306"/>
              <a:ext cx="435" cy="39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9999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1800">
                <a:ea typeface="나눔고딕 ExtraBold" pitchFamily="50" charset="-127"/>
              </a:endParaRPr>
            </a:p>
          </p:txBody>
        </p:sp>
        <p:pic>
          <p:nvPicPr>
            <p:cNvPr id="33890" name="그림 266" descr="20091118_1722541.jpg"/>
            <p:cNvPicPr>
              <a:picLocks noChangeAspect="1"/>
            </p:cNvPicPr>
            <p:nvPr/>
          </p:nvPicPr>
          <p:blipFill>
            <a:blip r:embed="rId18" cstate="print"/>
            <a:srcRect r="25417" b="54306"/>
            <a:stretch>
              <a:fillRect/>
            </a:stretch>
          </p:blipFill>
          <p:spPr bwMode="auto">
            <a:xfrm>
              <a:off x="5354" y="3316"/>
              <a:ext cx="406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3" name="Freeform 322"/>
            <p:cNvSpPr>
              <a:spLocks/>
            </p:cNvSpPr>
            <p:nvPr/>
          </p:nvSpPr>
          <p:spPr bwMode="auto">
            <a:xfrm>
              <a:off x="5689" y="3274"/>
              <a:ext cx="98" cy="84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98" y="175"/>
                </a:cxn>
                <a:cxn ang="0">
                  <a:pos x="182" y="0"/>
                </a:cxn>
                <a:cxn ang="0">
                  <a:pos x="0" y="13"/>
                </a:cxn>
              </a:cxnLst>
              <a:rect l="0" t="0" r="r" b="b"/>
              <a:pathLst>
                <a:path w="198" h="175">
                  <a:moveTo>
                    <a:pt x="0" y="13"/>
                  </a:moveTo>
                  <a:lnTo>
                    <a:pt x="198" y="175"/>
                  </a:lnTo>
                  <a:lnTo>
                    <a:pt x="18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25400" dir="5400000" algn="ctr" rotWithShape="0">
                <a:srgbClr val="B2B2B2"/>
              </a:outerShdw>
            </a:effectLst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33839" name="TextBox 212"/>
          <p:cNvSpPr txBox="1">
            <a:spLocks noChangeArrowheads="1"/>
          </p:cNvSpPr>
          <p:nvPr/>
        </p:nvSpPr>
        <p:spPr bwMode="auto">
          <a:xfrm>
            <a:off x="7245350" y="3851275"/>
            <a:ext cx="1157288" cy="547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142875" indent="-142875">
              <a:buClr>
                <a:srgbClr val="4D4D4D"/>
              </a:buClr>
              <a:buSzPct val="80000"/>
              <a:buFont typeface="Wingdings" pitchFamily="2" charset="2"/>
              <a:buChar char="§"/>
            </a:pPr>
            <a:r>
              <a:rPr lang="en-US" altLang="ko-KR" sz="1200">
                <a:ea typeface="나눔고딕 ExtraBold" pitchFamily="50" charset="-127"/>
              </a:rPr>
              <a:t>electric power</a:t>
            </a:r>
          </a:p>
          <a:p>
            <a:pPr marL="142875" indent="-142875">
              <a:buClr>
                <a:srgbClr val="4D4D4D"/>
              </a:buClr>
              <a:buSzPct val="80000"/>
              <a:buFont typeface="Wingdings" pitchFamily="2" charset="2"/>
              <a:buChar char="§"/>
            </a:pPr>
            <a:r>
              <a:rPr lang="en-US" altLang="ko-KR" sz="1200">
                <a:ea typeface="나눔고딕 ExtraBold" pitchFamily="50" charset="-127"/>
              </a:rPr>
              <a:t>Water resources</a:t>
            </a:r>
            <a:endParaRPr lang="ko-KR" altLang="en-US" sz="1200">
              <a:ea typeface="나눔고딕 ExtraBold" pitchFamily="50" charset="-127"/>
            </a:endParaRPr>
          </a:p>
        </p:txBody>
      </p:sp>
      <p:sp>
        <p:nvSpPr>
          <p:cNvPr id="33840" name="TextBox 212"/>
          <p:cNvSpPr txBox="1">
            <a:spLocks noChangeArrowheads="1"/>
          </p:cNvSpPr>
          <p:nvPr/>
        </p:nvSpPr>
        <p:spPr bwMode="auto">
          <a:xfrm>
            <a:off x="7245350" y="4759325"/>
            <a:ext cx="1155700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142875" indent="-142875">
              <a:buClr>
                <a:srgbClr val="4D4D4D"/>
              </a:buClr>
              <a:buSzPct val="80000"/>
              <a:buFont typeface="Wingdings" pitchFamily="2" charset="2"/>
              <a:buChar char="§"/>
            </a:pPr>
            <a:r>
              <a:rPr lang="en-US" altLang="ko-KR" sz="1200" dirty="0" err="1">
                <a:ea typeface="나눔고딕 ExtraBold" pitchFamily="50" charset="-127"/>
              </a:rPr>
              <a:t>W</a:t>
            </a:r>
            <a:r>
              <a:rPr lang="en-US" altLang="ko-KR" sz="1200" dirty="0" err="1" smtClean="0">
                <a:ea typeface="나눔고딕 ExtraBold" pitchFamily="50" charset="-127"/>
              </a:rPr>
              <a:t>evigation</a:t>
            </a:r>
            <a:endParaRPr lang="ko-KR" altLang="en-US" sz="1200" dirty="0">
              <a:ea typeface="나눔고딕 ExtraBold" pitchFamily="50" charset="-127"/>
            </a:endParaRPr>
          </a:p>
        </p:txBody>
      </p:sp>
      <p:sp>
        <p:nvSpPr>
          <p:cNvPr id="33841" name="TextBox 212"/>
          <p:cNvSpPr txBox="1">
            <a:spLocks noChangeArrowheads="1"/>
          </p:cNvSpPr>
          <p:nvPr/>
        </p:nvSpPr>
        <p:spPr bwMode="auto">
          <a:xfrm>
            <a:off x="7245350" y="3211513"/>
            <a:ext cx="1176338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142875" indent="-142875">
              <a:buClr>
                <a:srgbClr val="4D4D4D"/>
              </a:buClr>
              <a:buSzPct val="80000"/>
              <a:buFont typeface="Wingdings" pitchFamily="2" charset="2"/>
              <a:buChar char="§"/>
            </a:pPr>
            <a:r>
              <a:rPr lang="en-US" altLang="ko-KR" sz="1200">
                <a:ea typeface="나눔고딕 ExtraBold" pitchFamily="50" charset="-127"/>
              </a:rPr>
              <a:t>military  operation</a:t>
            </a:r>
            <a:endParaRPr lang="ko-KR" altLang="en-US" sz="1200">
              <a:ea typeface="나눔고딕 ExtraBold" pitchFamily="50" charset="-127"/>
            </a:endParaRPr>
          </a:p>
        </p:txBody>
      </p:sp>
      <p:sp>
        <p:nvSpPr>
          <p:cNvPr id="33842" name="TextBox 212"/>
          <p:cNvSpPr txBox="1">
            <a:spLocks noChangeArrowheads="1"/>
          </p:cNvSpPr>
          <p:nvPr/>
        </p:nvSpPr>
        <p:spPr bwMode="auto">
          <a:xfrm>
            <a:off x="7245350" y="2544763"/>
            <a:ext cx="10795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142875" indent="-142875">
              <a:buClr>
                <a:srgbClr val="4D4D4D"/>
              </a:buClr>
              <a:buSzPct val="80000"/>
              <a:buFont typeface="Wingdings" pitchFamily="2" charset="2"/>
              <a:buChar char="§"/>
            </a:pPr>
            <a:r>
              <a:rPr lang="en-US" altLang="ko-KR" sz="1200">
                <a:ea typeface="나눔고딕 ExtraBold" pitchFamily="50" charset="-127"/>
              </a:rPr>
              <a:t>severe weather</a:t>
            </a:r>
            <a:endParaRPr lang="ko-KR" altLang="en-US" sz="1200">
              <a:ea typeface="나눔고딕 ExtraBold" pitchFamily="50" charset="-127"/>
            </a:endParaRPr>
          </a:p>
        </p:txBody>
      </p:sp>
      <p:sp>
        <p:nvSpPr>
          <p:cNvPr id="33843" name="TextBox 212"/>
          <p:cNvSpPr txBox="1">
            <a:spLocks noChangeArrowheads="1"/>
          </p:cNvSpPr>
          <p:nvPr/>
        </p:nvSpPr>
        <p:spPr bwMode="auto">
          <a:xfrm>
            <a:off x="7245350" y="5291138"/>
            <a:ext cx="115252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142875" indent="-142875">
              <a:buClr>
                <a:srgbClr val="4D4D4D"/>
              </a:buClr>
              <a:buSzPct val="80000"/>
              <a:buFont typeface="Wingdings" pitchFamily="2" charset="2"/>
              <a:buChar char="§"/>
            </a:pPr>
            <a:r>
              <a:rPr lang="en-US" altLang="ko-KR" sz="1200">
                <a:ea typeface="나눔고딕 ExtraBold" pitchFamily="50" charset="-127"/>
              </a:rPr>
              <a:t>Agriculture,  Fisheries, Forestry</a:t>
            </a:r>
            <a:endParaRPr lang="ko-KR" altLang="en-US" sz="1200">
              <a:ea typeface="나눔고딕 ExtraBold" pitchFamily="50" charset="-127"/>
            </a:endParaRPr>
          </a:p>
        </p:txBody>
      </p:sp>
      <p:sp>
        <p:nvSpPr>
          <p:cNvPr id="33844" name="타원 126"/>
          <p:cNvSpPr>
            <a:spLocks noChangeArrowheads="1"/>
          </p:cNvSpPr>
          <p:nvPr/>
        </p:nvSpPr>
        <p:spPr bwMode="auto">
          <a:xfrm>
            <a:off x="2320925" y="3830638"/>
            <a:ext cx="628650" cy="615950"/>
          </a:xfrm>
          <a:prstGeom prst="ellipse">
            <a:avLst/>
          </a:prstGeom>
          <a:solidFill>
            <a:schemeClr val="bg1"/>
          </a:solidFill>
          <a:ln w="12700" algn="ctr">
            <a:solidFill>
              <a:srgbClr val="9FBED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565275" latinLnBrk="0"/>
            <a:endParaRPr lang="ko-KR" altLang="en-US" sz="1500">
              <a:ea typeface="나눔고딕 ExtraBold" pitchFamily="50" charset="-127"/>
            </a:endParaRPr>
          </a:p>
        </p:txBody>
      </p:sp>
      <p:grpSp>
        <p:nvGrpSpPr>
          <p:cNvPr id="33845" name="Group 371"/>
          <p:cNvGrpSpPr>
            <a:grpSpLocks/>
          </p:cNvGrpSpPr>
          <p:nvPr/>
        </p:nvGrpSpPr>
        <p:grpSpPr bwMode="auto">
          <a:xfrm>
            <a:off x="2493963" y="3897313"/>
            <a:ext cx="273050" cy="479425"/>
            <a:chOff x="1559" y="2419"/>
            <a:chExt cx="205" cy="362"/>
          </a:xfrm>
        </p:grpSpPr>
        <p:pic>
          <p:nvPicPr>
            <p:cNvPr id="33886" name="Picture 126" descr="iphone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559" y="2419"/>
              <a:ext cx="205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87" name="타원 124"/>
            <p:cNvPicPr preferRelativeResize="0">
              <a:picLocks noChangeArrowheads="1"/>
            </p:cNvPicPr>
            <p:nvPr/>
          </p:nvPicPr>
          <p:blipFill>
            <a:blip r:embed="rId20" cstate="print"/>
            <a:srcRect l="23846" t="18556" r="24615" b="14691"/>
            <a:stretch>
              <a:fillRect/>
            </a:stretch>
          </p:blipFill>
          <p:spPr bwMode="auto">
            <a:xfrm>
              <a:off x="1576" y="2484"/>
              <a:ext cx="17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846" name="타원 126"/>
          <p:cNvSpPr>
            <a:spLocks noChangeArrowheads="1"/>
          </p:cNvSpPr>
          <p:nvPr/>
        </p:nvSpPr>
        <p:spPr bwMode="auto">
          <a:xfrm>
            <a:off x="2320925" y="3130550"/>
            <a:ext cx="628650" cy="615950"/>
          </a:xfrm>
          <a:prstGeom prst="ellipse">
            <a:avLst/>
          </a:prstGeom>
          <a:solidFill>
            <a:schemeClr val="bg1"/>
          </a:solidFill>
          <a:ln w="12700" algn="ctr">
            <a:solidFill>
              <a:srgbClr val="9FBED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565275" latinLnBrk="0"/>
            <a:endParaRPr lang="ko-KR" altLang="en-US" sz="1500">
              <a:ea typeface="나눔고딕 ExtraBold" pitchFamily="50" charset="-127"/>
            </a:endParaRPr>
          </a:p>
        </p:txBody>
      </p:sp>
      <p:grpSp>
        <p:nvGrpSpPr>
          <p:cNvPr id="33847" name="Group 374"/>
          <p:cNvGrpSpPr>
            <a:grpSpLocks/>
          </p:cNvGrpSpPr>
          <p:nvPr/>
        </p:nvGrpSpPr>
        <p:grpSpPr bwMode="auto">
          <a:xfrm>
            <a:off x="2417763" y="3263900"/>
            <a:ext cx="419100" cy="403225"/>
            <a:chOff x="1518" y="2046"/>
            <a:chExt cx="264" cy="254"/>
          </a:xfrm>
        </p:grpSpPr>
        <p:pic>
          <p:nvPicPr>
            <p:cNvPr id="33884" name="Picture 330" descr="cl_st_00061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518" y="2046"/>
              <a:ext cx="264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85" name="Picture 372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1538" y="2068"/>
              <a:ext cx="22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848" name="타원 126"/>
          <p:cNvSpPr>
            <a:spLocks noChangeArrowheads="1"/>
          </p:cNvSpPr>
          <p:nvPr/>
        </p:nvSpPr>
        <p:spPr bwMode="auto">
          <a:xfrm>
            <a:off x="2320925" y="4546600"/>
            <a:ext cx="628650" cy="615950"/>
          </a:xfrm>
          <a:prstGeom prst="ellipse">
            <a:avLst/>
          </a:prstGeom>
          <a:solidFill>
            <a:schemeClr val="bg1"/>
          </a:solidFill>
          <a:ln w="12700" algn="ctr">
            <a:solidFill>
              <a:srgbClr val="9FBED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565275" latinLnBrk="0"/>
            <a:endParaRPr lang="ko-KR" altLang="en-US" sz="1500">
              <a:ea typeface="나눔고딕 ExtraBold" pitchFamily="50" charset="-127"/>
            </a:endParaRPr>
          </a:p>
        </p:txBody>
      </p:sp>
      <p:grpSp>
        <p:nvGrpSpPr>
          <p:cNvPr id="33849" name="Group 379"/>
          <p:cNvGrpSpPr>
            <a:grpSpLocks/>
          </p:cNvGrpSpPr>
          <p:nvPr/>
        </p:nvGrpSpPr>
        <p:grpSpPr bwMode="auto">
          <a:xfrm>
            <a:off x="2417763" y="4679950"/>
            <a:ext cx="419100" cy="403225"/>
            <a:chOff x="1523" y="2948"/>
            <a:chExt cx="264" cy="254"/>
          </a:xfrm>
        </p:grpSpPr>
        <p:pic>
          <p:nvPicPr>
            <p:cNvPr id="33882" name="Picture 377" descr="cl_st_00061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523" y="2948"/>
              <a:ext cx="264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83" name="타원 122"/>
            <p:cNvSpPr>
              <a:spLocks noChangeArrowheads="1"/>
            </p:cNvSpPr>
            <p:nvPr/>
          </p:nvSpPr>
          <p:spPr bwMode="auto">
            <a:xfrm>
              <a:off x="1541" y="2967"/>
              <a:ext cx="231" cy="159"/>
            </a:xfrm>
            <a:prstGeom prst="rect">
              <a:avLst/>
            </a:prstGeom>
            <a:blipFill dpi="0" rotWithShape="0">
              <a:blip r:embed="rId23" cstate="print"/>
              <a:srcRect/>
              <a:stretch>
                <a:fillRect/>
              </a:stretch>
            </a:blipFill>
            <a:ln w="12700" algn="ctr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1565275" latinLnBrk="0"/>
              <a:endParaRPr lang="ko-KR" altLang="en-US" sz="1500">
                <a:ea typeface="나눔고딕 ExtraBold" pitchFamily="50" charset="-127"/>
              </a:endParaRPr>
            </a:p>
          </p:txBody>
        </p:sp>
      </p:grpSp>
      <p:grpSp>
        <p:nvGrpSpPr>
          <p:cNvPr id="33850" name="Group 387"/>
          <p:cNvGrpSpPr>
            <a:grpSpLocks/>
          </p:cNvGrpSpPr>
          <p:nvPr/>
        </p:nvGrpSpPr>
        <p:grpSpPr bwMode="auto">
          <a:xfrm>
            <a:off x="2417763" y="5373688"/>
            <a:ext cx="419100" cy="403225"/>
            <a:chOff x="1523" y="3385"/>
            <a:chExt cx="264" cy="254"/>
          </a:xfrm>
        </p:grpSpPr>
        <p:grpSp>
          <p:nvGrpSpPr>
            <p:cNvPr id="33878" name="Group 384"/>
            <p:cNvGrpSpPr>
              <a:grpSpLocks/>
            </p:cNvGrpSpPr>
            <p:nvPr/>
          </p:nvGrpSpPr>
          <p:grpSpPr bwMode="auto">
            <a:xfrm>
              <a:off x="1523" y="3385"/>
              <a:ext cx="264" cy="254"/>
              <a:chOff x="1518" y="2046"/>
              <a:chExt cx="264" cy="254"/>
            </a:xfrm>
          </p:grpSpPr>
          <p:pic>
            <p:nvPicPr>
              <p:cNvPr id="33880" name="Picture 385" descr="cl_st_00061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1518" y="2046"/>
                <a:ext cx="264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81" name="Picture 386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1538" y="2068"/>
                <a:ext cx="224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3879" name="타원 120"/>
            <p:cNvSpPr>
              <a:spLocks noChangeArrowheads="1"/>
            </p:cNvSpPr>
            <p:nvPr/>
          </p:nvSpPr>
          <p:spPr bwMode="auto">
            <a:xfrm>
              <a:off x="1538" y="3400"/>
              <a:ext cx="234" cy="164"/>
            </a:xfrm>
            <a:prstGeom prst="rect">
              <a:avLst/>
            </a:prstGeom>
            <a:blipFill dpi="0" rotWithShape="1">
              <a:blip r:embed="rId24" cstate="print"/>
              <a:srcRect/>
              <a:stretch>
                <a:fillRect/>
              </a:stretch>
            </a:blipFill>
            <a:ln w="12700" algn="ctr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1565275" latinLnBrk="0"/>
              <a:endParaRPr lang="ko-KR" altLang="en-US" sz="1500">
                <a:ea typeface="나눔고딕 ExtraBold" pitchFamily="50" charset="-127"/>
              </a:endParaRPr>
            </a:p>
          </p:txBody>
        </p:sp>
      </p:grpSp>
      <p:pic>
        <p:nvPicPr>
          <p:cNvPr id="33851" name="Picture 331" descr="날씨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370138" y="5532438"/>
            <a:ext cx="212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3" name="Text Box 18"/>
          <p:cNvSpPr txBox="1">
            <a:spLocks noChangeArrowheads="1"/>
          </p:cNvSpPr>
          <p:nvPr/>
        </p:nvSpPr>
        <p:spPr bwMode="auto">
          <a:xfrm>
            <a:off x="682625" y="212388"/>
            <a:ext cx="6058838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/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latinLnBrk="0">
              <a:defRPr/>
            </a:pPr>
            <a:r>
              <a:rPr kumimoji="0" lang="en-US" altLang="ko-KR" sz="2800" dirty="0">
                <a:solidFill>
                  <a:srgbClr val="000000"/>
                </a:solidFill>
                <a:ea typeface="나눔고딕 ExtraBold" pitchFamily="50" charset="-127"/>
                <a:cs typeface="Times New Roman" pitchFamily="18" charset="0"/>
              </a:rPr>
              <a:t>. Weather Forecast </a:t>
            </a:r>
            <a:r>
              <a:rPr kumimoji="0" lang="en-US" altLang="ko-KR" sz="2800" dirty="0" smtClean="0">
                <a:solidFill>
                  <a:srgbClr val="000000"/>
                </a:solidFill>
                <a:ea typeface="나눔고딕 ExtraBold" pitchFamily="50" charset="-127"/>
                <a:cs typeface="Times New Roman" pitchFamily="18" charset="0"/>
              </a:rPr>
              <a:t>Process - Delivery</a:t>
            </a:r>
            <a:endParaRPr kumimoji="0" lang="ko-KR" altLang="en-US" sz="2800" dirty="0">
              <a:solidFill>
                <a:srgbClr val="000000"/>
              </a:solidFill>
              <a:ea typeface="나눔고딕 ExtraBold" pitchFamily="50" charset="-127"/>
              <a:cs typeface="Times New Roman" pitchFamily="18" charset="0"/>
            </a:endParaRPr>
          </a:p>
        </p:txBody>
      </p:sp>
      <p:grpSp>
        <p:nvGrpSpPr>
          <p:cNvPr id="33853" name="Group 263"/>
          <p:cNvGrpSpPr>
            <a:grpSpLocks/>
          </p:cNvGrpSpPr>
          <p:nvPr/>
        </p:nvGrpSpPr>
        <p:grpSpPr bwMode="auto">
          <a:xfrm>
            <a:off x="769938" y="1604963"/>
            <a:ext cx="666750" cy="176212"/>
            <a:chOff x="503" y="1011"/>
            <a:chExt cx="384" cy="111"/>
          </a:xfrm>
        </p:grpSpPr>
        <p:sp>
          <p:nvSpPr>
            <p:cNvPr id="33876" name="WordArt 114"/>
            <p:cNvSpPr>
              <a:spLocks noChangeArrowheads="1" noChangeShapeType="1" noTextEdit="1"/>
            </p:cNvSpPr>
            <p:nvPr/>
          </p:nvSpPr>
          <p:spPr bwMode="auto">
            <a:xfrm>
              <a:off x="503" y="1011"/>
              <a:ext cx="384" cy="1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2000" kern="10">
                  <a:ln w="38100">
                    <a:solidFill>
                      <a:srgbClr val="626262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나눔고딕 ExtraBold"/>
                  <a:ea typeface="나눔고딕 ExtraBold"/>
                </a:rPr>
                <a:t>Observation</a:t>
              </a:r>
              <a:endParaRPr lang="ko-KR" altLang="en-US" sz="2000" kern="10">
                <a:ln w="38100">
                  <a:solidFill>
                    <a:srgbClr val="62626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나눔고딕 ExtraBold"/>
                <a:ea typeface="나눔고딕 ExtraBold"/>
              </a:endParaRPr>
            </a:p>
          </p:txBody>
        </p:sp>
        <p:sp>
          <p:nvSpPr>
            <p:cNvPr id="33877" name="WordArt 115"/>
            <p:cNvSpPr>
              <a:spLocks noChangeArrowheads="1" noChangeShapeType="1" noTextEdit="1"/>
            </p:cNvSpPr>
            <p:nvPr/>
          </p:nvSpPr>
          <p:spPr bwMode="auto">
            <a:xfrm>
              <a:off x="503" y="1011"/>
              <a:ext cx="384" cy="1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2000" kern="10">
                  <a:ln w="2857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나눔고딕 ExtraBold"/>
                  <a:ea typeface="나눔고딕 ExtraBold"/>
                </a:rPr>
                <a:t>Observation</a:t>
              </a:r>
              <a:endParaRPr lang="ko-KR" altLang="en-US" sz="2000" kern="10">
                <a:ln w="2857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나눔고딕 ExtraBold"/>
                <a:ea typeface="나눔고딕 ExtraBold"/>
              </a:endParaRPr>
            </a:p>
          </p:txBody>
        </p:sp>
      </p:grpSp>
      <p:grpSp>
        <p:nvGrpSpPr>
          <p:cNvPr id="33854" name="Group 266"/>
          <p:cNvGrpSpPr>
            <a:grpSpLocks/>
          </p:cNvGrpSpPr>
          <p:nvPr/>
        </p:nvGrpSpPr>
        <p:grpSpPr bwMode="auto">
          <a:xfrm>
            <a:off x="874713" y="2697163"/>
            <a:ext cx="457200" cy="176212"/>
            <a:chOff x="581" y="1930"/>
            <a:chExt cx="228" cy="141"/>
          </a:xfrm>
        </p:grpSpPr>
        <p:sp>
          <p:nvSpPr>
            <p:cNvPr id="33874" name="WordArt 114"/>
            <p:cNvSpPr>
              <a:spLocks noChangeArrowheads="1" noChangeShapeType="1" noTextEdit="1"/>
            </p:cNvSpPr>
            <p:nvPr/>
          </p:nvSpPr>
          <p:spPr bwMode="auto">
            <a:xfrm>
              <a:off x="581" y="1930"/>
              <a:ext cx="228" cy="14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2000" kern="10">
                  <a:ln w="38100">
                    <a:solidFill>
                      <a:srgbClr val="626262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나눔고딕 ExtraBold"/>
                  <a:ea typeface="나눔고딕 ExtraBold"/>
                </a:rPr>
                <a:t>Model</a:t>
              </a:r>
              <a:endParaRPr lang="ko-KR" altLang="en-US" sz="2000" kern="10">
                <a:ln w="38100">
                  <a:solidFill>
                    <a:srgbClr val="62626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나눔고딕 ExtraBold"/>
                <a:ea typeface="나눔고딕 ExtraBold"/>
              </a:endParaRPr>
            </a:p>
          </p:txBody>
        </p:sp>
        <p:sp>
          <p:nvSpPr>
            <p:cNvPr id="33875" name="WordArt 115"/>
            <p:cNvSpPr>
              <a:spLocks noChangeArrowheads="1" noChangeShapeType="1" noTextEdit="1"/>
            </p:cNvSpPr>
            <p:nvPr/>
          </p:nvSpPr>
          <p:spPr bwMode="auto">
            <a:xfrm>
              <a:off x="581" y="1930"/>
              <a:ext cx="228" cy="14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2000" kern="10">
                  <a:ln w="2857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나눔고딕 ExtraBold"/>
                  <a:ea typeface="나눔고딕 ExtraBold"/>
                </a:rPr>
                <a:t>Model</a:t>
              </a:r>
              <a:endParaRPr lang="ko-KR" altLang="en-US" sz="2000" kern="10">
                <a:ln w="2857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나눔고딕 ExtraBold"/>
                <a:ea typeface="나눔고딕 ExtraBold"/>
              </a:endParaRPr>
            </a:p>
          </p:txBody>
        </p:sp>
      </p:grpSp>
      <p:grpSp>
        <p:nvGrpSpPr>
          <p:cNvPr id="33855" name="Group 269"/>
          <p:cNvGrpSpPr>
            <a:grpSpLocks/>
          </p:cNvGrpSpPr>
          <p:nvPr/>
        </p:nvGrpSpPr>
        <p:grpSpPr bwMode="auto">
          <a:xfrm>
            <a:off x="798513" y="3800475"/>
            <a:ext cx="609600" cy="176213"/>
            <a:chOff x="551" y="2638"/>
            <a:chExt cx="288" cy="123"/>
          </a:xfrm>
        </p:grpSpPr>
        <p:sp>
          <p:nvSpPr>
            <p:cNvPr id="33872" name="WordArt 114"/>
            <p:cNvSpPr>
              <a:spLocks noChangeArrowheads="1" noChangeShapeType="1" noTextEdit="1"/>
            </p:cNvSpPr>
            <p:nvPr/>
          </p:nvSpPr>
          <p:spPr bwMode="auto">
            <a:xfrm>
              <a:off x="551" y="2638"/>
              <a:ext cx="288" cy="12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2000" kern="10">
                  <a:ln w="38100">
                    <a:solidFill>
                      <a:srgbClr val="626262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나눔고딕 ExtraBold"/>
                  <a:ea typeface="나눔고딕 ExtraBold"/>
                </a:rPr>
                <a:t>Forecast</a:t>
              </a:r>
              <a:endParaRPr lang="ko-KR" altLang="en-US" sz="2000" kern="10">
                <a:ln w="38100">
                  <a:solidFill>
                    <a:srgbClr val="62626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나눔고딕 ExtraBold"/>
                <a:ea typeface="나눔고딕 ExtraBold"/>
              </a:endParaRPr>
            </a:p>
          </p:txBody>
        </p:sp>
        <p:sp>
          <p:nvSpPr>
            <p:cNvPr id="33873" name="WordArt 115"/>
            <p:cNvSpPr>
              <a:spLocks noChangeArrowheads="1" noChangeShapeType="1" noTextEdit="1"/>
            </p:cNvSpPr>
            <p:nvPr/>
          </p:nvSpPr>
          <p:spPr bwMode="auto">
            <a:xfrm>
              <a:off x="551" y="2638"/>
              <a:ext cx="288" cy="12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2000" kern="10">
                  <a:ln w="2857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나눔고딕 ExtraBold"/>
                  <a:ea typeface="나눔고딕 ExtraBold"/>
                </a:rPr>
                <a:t>Forecast</a:t>
              </a:r>
              <a:endParaRPr lang="ko-KR" altLang="en-US" sz="2000" kern="10">
                <a:ln w="2857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나눔고딕 ExtraBold"/>
                <a:ea typeface="나눔고딕 ExtraBold"/>
              </a:endParaRPr>
            </a:p>
          </p:txBody>
        </p:sp>
      </p:grpSp>
      <p:sp>
        <p:nvSpPr>
          <p:cNvPr id="33856" name="WordArt 102"/>
          <p:cNvSpPr>
            <a:spLocks noChangeArrowheads="1" noChangeShapeType="1" noTextEdit="1"/>
          </p:cNvSpPr>
          <p:nvPr/>
        </p:nvSpPr>
        <p:spPr bwMode="auto">
          <a:xfrm>
            <a:off x="803275" y="1952625"/>
            <a:ext cx="600075" cy="15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2000" kern="10">
                <a:ln w="28575">
                  <a:noFill/>
                  <a:round/>
                  <a:headEnd/>
                  <a:tailEnd/>
                </a:ln>
                <a:solidFill>
                  <a:srgbClr val="808080"/>
                </a:solidFill>
                <a:latin typeface="나눔고딕 ExtraBold"/>
                <a:ea typeface="나눔고딕 ExtraBold"/>
              </a:rPr>
              <a:t>Monitoring</a:t>
            </a:r>
            <a:endParaRPr lang="ko-KR" altLang="en-US" sz="2000" kern="10">
              <a:ln w="28575">
                <a:noFill/>
                <a:round/>
                <a:headEnd/>
                <a:tailEnd/>
              </a:ln>
              <a:solidFill>
                <a:srgbClr val="808080"/>
              </a:solidFill>
              <a:latin typeface="나눔고딕 ExtraBold"/>
              <a:ea typeface="나눔고딕 ExtraBold"/>
            </a:endParaRPr>
          </a:p>
        </p:txBody>
      </p:sp>
      <p:sp>
        <p:nvSpPr>
          <p:cNvPr id="33857" name="WordArt 102"/>
          <p:cNvSpPr>
            <a:spLocks noChangeArrowheads="1" noChangeShapeType="1" noTextEdit="1"/>
          </p:cNvSpPr>
          <p:nvPr/>
        </p:nvSpPr>
        <p:spPr bwMode="auto">
          <a:xfrm>
            <a:off x="850900" y="3057525"/>
            <a:ext cx="504825" cy="15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2000" kern="10">
                <a:ln w="28575">
                  <a:noFill/>
                  <a:round/>
                  <a:headEnd/>
                  <a:tailEnd/>
                </a:ln>
                <a:solidFill>
                  <a:srgbClr val="808080"/>
                </a:solidFill>
                <a:latin typeface="나눔고딕 ExtraBold"/>
                <a:ea typeface="나눔고딕 ExtraBold"/>
              </a:rPr>
              <a:t>Analysis</a:t>
            </a:r>
            <a:endParaRPr lang="ko-KR" altLang="en-US" sz="2000" kern="10">
              <a:ln w="28575">
                <a:noFill/>
                <a:round/>
                <a:headEnd/>
                <a:tailEnd/>
              </a:ln>
              <a:solidFill>
                <a:srgbClr val="808080"/>
              </a:solidFill>
              <a:latin typeface="나눔고딕 ExtraBold"/>
              <a:ea typeface="나눔고딕 ExtraBold"/>
            </a:endParaRPr>
          </a:p>
        </p:txBody>
      </p:sp>
      <p:sp>
        <p:nvSpPr>
          <p:cNvPr id="33858" name="WordArt 102"/>
          <p:cNvSpPr>
            <a:spLocks noChangeArrowheads="1" noChangeShapeType="1" noTextEdit="1"/>
          </p:cNvSpPr>
          <p:nvPr/>
        </p:nvSpPr>
        <p:spPr bwMode="auto">
          <a:xfrm>
            <a:off x="803275" y="4138613"/>
            <a:ext cx="600075" cy="15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2000" kern="10">
                <a:ln w="28575">
                  <a:noFill/>
                  <a:round/>
                  <a:headEnd/>
                  <a:tailEnd/>
                </a:ln>
                <a:solidFill>
                  <a:srgbClr val="808080"/>
                </a:solidFill>
                <a:latin typeface="나눔고딕 ExtraBold"/>
                <a:ea typeface="나눔고딕 ExtraBold"/>
              </a:rPr>
              <a:t>Production</a:t>
            </a:r>
            <a:endParaRPr lang="ko-KR" altLang="en-US" sz="2000" kern="10">
              <a:ln w="28575">
                <a:noFill/>
                <a:round/>
                <a:headEnd/>
                <a:tailEnd/>
              </a:ln>
              <a:solidFill>
                <a:srgbClr val="808080"/>
              </a:solidFill>
              <a:latin typeface="나눔고딕 ExtraBold"/>
              <a:ea typeface="나눔고딕 ExtraBold"/>
            </a:endParaRPr>
          </a:p>
        </p:txBody>
      </p:sp>
      <p:grpSp>
        <p:nvGrpSpPr>
          <p:cNvPr id="33859" name="Group 282"/>
          <p:cNvGrpSpPr>
            <a:grpSpLocks/>
          </p:cNvGrpSpPr>
          <p:nvPr/>
        </p:nvGrpSpPr>
        <p:grpSpPr bwMode="auto">
          <a:xfrm>
            <a:off x="685800" y="4986338"/>
            <a:ext cx="835025" cy="265112"/>
            <a:chOff x="472" y="3113"/>
            <a:chExt cx="446" cy="167"/>
          </a:xfrm>
        </p:grpSpPr>
        <p:sp>
          <p:nvSpPr>
            <p:cNvPr id="33870" name="WordArt 108"/>
            <p:cNvSpPr>
              <a:spLocks noChangeArrowheads="1" noChangeShapeType="1" noTextEdit="1"/>
            </p:cNvSpPr>
            <p:nvPr/>
          </p:nvSpPr>
          <p:spPr bwMode="auto">
            <a:xfrm>
              <a:off x="472" y="3113"/>
              <a:ext cx="446" cy="16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2000" kern="10">
                  <a:ln w="38100">
                    <a:solidFill>
                      <a:srgbClr val="00285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나눔고딕 ExtraBold"/>
                  <a:ea typeface="나눔고딕 ExtraBold"/>
                </a:rPr>
                <a:t>Delivery</a:t>
              </a:r>
              <a:endParaRPr lang="ko-KR" altLang="en-US" sz="2000" kern="10">
                <a:ln w="38100">
                  <a:solidFill>
                    <a:srgbClr val="00285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나눔고딕 ExtraBold"/>
                <a:ea typeface="나눔고딕 ExtraBold"/>
              </a:endParaRPr>
            </a:p>
          </p:txBody>
        </p:sp>
        <p:sp>
          <p:nvSpPr>
            <p:cNvPr id="33871" name="WordArt 109"/>
            <p:cNvSpPr>
              <a:spLocks noChangeArrowheads="1" noChangeShapeType="1" noTextEdit="1"/>
            </p:cNvSpPr>
            <p:nvPr/>
          </p:nvSpPr>
          <p:spPr bwMode="auto">
            <a:xfrm>
              <a:off x="472" y="3113"/>
              <a:ext cx="446" cy="16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2000" kern="10">
                  <a:ln w="2857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나눔고딕 ExtraBold"/>
                  <a:ea typeface="나눔고딕 ExtraBold"/>
                </a:rPr>
                <a:t>Delivery</a:t>
              </a:r>
              <a:endParaRPr lang="ko-KR" altLang="en-US" sz="2000" kern="10">
                <a:ln w="2857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나눔고딕 ExtraBold"/>
                <a:ea typeface="나눔고딕 ExtraBold"/>
              </a:endParaRPr>
            </a:p>
          </p:txBody>
        </p:sp>
      </p:grpSp>
      <p:grpSp>
        <p:nvGrpSpPr>
          <p:cNvPr id="33860" name="Group 281"/>
          <p:cNvGrpSpPr>
            <a:grpSpLocks/>
          </p:cNvGrpSpPr>
          <p:nvPr/>
        </p:nvGrpSpPr>
        <p:grpSpPr bwMode="auto">
          <a:xfrm>
            <a:off x="628650" y="5456238"/>
            <a:ext cx="949325" cy="234950"/>
            <a:chOff x="444" y="3437"/>
            <a:chExt cx="502" cy="148"/>
          </a:xfrm>
        </p:grpSpPr>
        <p:sp>
          <p:nvSpPr>
            <p:cNvPr id="33868" name="WordArt 101"/>
            <p:cNvSpPr>
              <a:spLocks noChangeArrowheads="1" noChangeShapeType="1" noTextEdit="1"/>
            </p:cNvSpPr>
            <p:nvPr/>
          </p:nvSpPr>
          <p:spPr bwMode="auto">
            <a:xfrm>
              <a:off x="444" y="3437"/>
              <a:ext cx="502" cy="1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2000" kern="10"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나눔고딕 ExtraBold"/>
                  <a:ea typeface="나눔고딕 ExtraBold"/>
                </a:rPr>
                <a:t>Application</a:t>
              </a:r>
              <a:endParaRPr lang="ko-KR" altLang="en-US" sz="20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나눔고딕 ExtraBold"/>
                <a:ea typeface="나눔고딕 ExtraBold"/>
              </a:endParaRPr>
            </a:p>
          </p:txBody>
        </p:sp>
        <p:sp>
          <p:nvSpPr>
            <p:cNvPr id="33869" name="WordArt 102"/>
            <p:cNvSpPr>
              <a:spLocks noChangeArrowheads="1" noChangeShapeType="1" noTextEdit="1"/>
            </p:cNvSpPr>
            <p:nvPr/>
          </p:nvSpPr>
          <p:spPr bwMode="auto">
            <a:xfrm>
              <a:off x="444" y="3437"/>
              <a:ext cx="502" cy="1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2000" kern="10">
                  <a:ln w="28575">
                    <a:noFill/>
                    <a:round/>
                    <a:headEnd/>
                    <a:tailEnd/>
                  </a:ln>
                  <a:solidFill>
                    <a:srgbClr val="CC0000"/>
                  </a:solidFill>
                  <a:latin typeface="나눔고딕 ExtraBold"/>
                  <a:ea typeface="나눔고딕 ExtraBold"/>
                </a:rPr>
                <a:t>Application</a:t>
              </a:r>
              <a:endParaRPr lang="ko-KR" altLang="en-US" sz="2000" kern="10">
                <a:ln w="28575">
                  <a:noFill/>
                  <a:round/>
                  <a:headEnd/>
                  <a:tailEnd/>
                </a:ln>
                <a:solidFill>
                  <a:srgbClr val="CC0000"/>
                </a:solidFill>
                <a:latin typeface="나눔고딕 ExtraBold"/>
                <a:ea typeface="나눔고딕 ExtraBold"/>
              </a:endParaRPr>
            </a:p>
          </p:txBody>
        </p:sp>
      </p:grpSp>
      <p:sp>
        <p:nvSpPr>
          <p:cNvPr id="33861" name="WordArt 102"/>
          <p:cNvSpPr>
            <a:spLocks noChangeArrowheads="1" noChangeShapeType="1" noTextEdit="1"/>
          </p:cNvSpPr>
          <p:nvPr/>
        </p:nvSpPr>
        <p:spPr bwMode="auto">
          <a:xfrm>
            <a:off x="5110163" y="2765425"/>
            <a:ext cx="552450" cy="14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1200" kern="10">
                <a:ln w="28575">
                  <a:noFill/>
                  <a:round/>
                  <a:headEnd/>
                  <a:tailEnd/>
                </a:ln>
                <a:latin typeface="나눔고딕 ExtraBold"/>
                <a:ea typeface="나눔고딕 ExtraBold"/>
              </a:rPr>
              <a:t>disaster</a:t>
            </a:r>
            <a:endParaRPr lang="ko-KR" altLang="en-US" sz="1200" kern="10">
              <a:ln w="28575">
                <a:noFill/>
                <a:round/>
                <a:headEnd/>
                <a:tailEnd/>
              </a:ln>
              <a:latin typeface="나눔고딕 ExtraBold"/>
              <a:ea typeface="나눔고딕 ExtraBold"/>
            </a:endParaRPr>
          </a:p>
        </p:txBody>
      </p:sp>
      <p:sp>
        <p:nvSpPr>
          <p:cNvPr id="33862" name="WordArt 102"/>
          <p:cNvSpPr>
            <a:spLocks noChangeArrowheads="1" noChangeShapeType="1" noTextEdit="1"/>
          </p:cNvSpPr>
          <p:nvPr/>
        </p:nvSpPr>
        <p:spPr bwMode="auto">
          <a:xfrm>
            <a:off x="6005513" y="3308350"/>
            <a:ext cx="571500" cy="14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1200" kern="10">
                <a:ln w="28575">
                  <a:noFill/>
                  <a:round/>
                  <a:headEnd/>
                  <a:tailEnd/>
                </a:ln>
                <a:latin typeface="나눔고딕 ExtraBold"/>
                <a:ea typeface="나눔고딕 ExtraBold"/>
              </a:rPr>
              <a:t>defense</a:t>
            </a:r>
            <a:endParaRPr lang="ko-KR" altLang="en-US" sz="1200" kern="10">
              <a:ln w="28575">
                <a:noFill/>
                <a:round/>
                <a:headEnd/>
                <a:tailEnd/>
              </a:ln>
              <a:latin typeface="나눔고딕 ExtraBold"/>
              <a:ea typeface="나눔고딕 ExtraBold"/>
            </a:endParaRPr>
          </a:p>
        </p:txBody>
      </p:sp>
      <p:sp>
        <p:nvSpPr>
          <p:cNvPr id="33863" name="WordArt 102"/>
          <p:cNvSpPr>
            <a:spLocks noChangeArrowheads="1" noChangeShapeType="1" noTextEdit="1"/>
          </p:cNvSpPr>
          <p:nvPr/>
        </p:nvSpPr>
        <p:spPr bwMode="auto">
          <a:xfrm>
            <a:off x="5129213" y="3794125"/>
            <a:ext cx="485775" cy="14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1200" kern="10">
                <a:ln w="28575">
                  <a:noFill/>
                  <a:round/>
                  <a:headEnd/>
                  <a:tailEnd/>
                </a:ln>
                <a:latin typeface="나눔고딕 ExtraBold"/>
                <a:ea typeface="나눔고딕 ExtraBold"/>
              </a:rPr>
              <a:t>Energy</a:t>
            </a:r>
            <a:endParaRPr lang="ko-KR" altLang="en-US" sz="1200" kern="10">
              <a:ln w="28575">
                <a:noFill/>
                <a:round/>
                <a:headEnd/>
                <a:tailEnd/>
              </a:ln>
              <a:latin typeface="나눔고딕 ExtraBold"/>
              <a:ea typeface="나눔고딕 ExtraBold"/>
            </a:endParaRPr>
          </a:p>
        </p:txBody>
      </p:sp>
      <p:sp>
        <p:nvSpPr>
          <p:cNvPr id="33864" name="WordArt 102"/>
          <p:cNvSpPr>
            <a:spLocks noChangeArrowheads="1" noChangeShapeType="1" noTextEdit="1"/>
          </p:cNvSpPr>
          <p:nvPr/>
        </p:nvSpPr>
        <p:spPr bwMode="auto">
          <a:xfrm>
            <a:off x="5967413" y="4337050"/>
            <a:ext cx="647700" cy="14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1200" kern="10">
                <a:ln w="28575">
                  <a:noFill/>
                  <a:round/>
                  <a:headEnd/>
                  <a:tailEnd/>
                </a:ln>
                <a:latin typeface="나눔고딕 ExtraBold"/>
                <a:ea typeface="나눔고딕 ExtraBold"/>
              </a:rPr>
              <a:t>Resources</a:t>
            </a:r>
            <a:endParaRPr lang="ko-KR" altLang="en-US" sz="1200" kern="10">
              <a:ln w="28575">
                <a:noFill/>
                <a:round/>
                <a:headEnd/>
                <a:tailEnd/>
              </a:ln>
              <a:latin typeface="나눔고딕 ExtraBold"/>
              <a:ea typeface="나눔고딕 ExtraBold"/>
            </a:endParaRPr>
          </a:p>
        </p:txBody>
      </p:sp>
      <p:grpSp>
        <p:nvGrpSpPr>
          <p:cNvPr id="33865" name="Group 292"/>
          <p:cNvGrpSpPr>
            <a:grpSpLocks/>
          </p:cNvGrpSpPr>
          <p:nvPr/>
        </p:nvGrpSpPr>
        <p:grpSpPr bwMode="auto">
          <a:xfrm>
            <a:off x="4938713" y="4870450"/>
            <a:ext cx="866775" cy="144463"/>
            <a:chOff x="3111" y="3064"/>
            <a:chExt cx="546" cy="91"/>
          </a:xfrm>
        </p:grpSpPr>
        <p:sp>
          <p:nvSpPr>
            <p:cNvPr id="33866" name="WordArt 102"/>
            <p:cNvSpPr>
              <a:spLocks noChangeArrowheads="1" noChangeShapeType="1" noTextEdit="1"/>
            </p:cNvSpPr>
            <p:nvPr/>
          </p:nvSpPr>
          <p:spPr bwMode="auto">
            <a:xfrm>
              <a:off x="3111" y="3064"/>
              <a:ext cx="546" cy="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1200" kern="10"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  <a:latin typeface="나눔고딕 ExtraBold"/>
                  <a:ea typeface="나눔고딕 ExtraBold"/>
                </a:rPr>
                <a:t>Transportation</a:t>
              </a:r>
              <a:endParaRPr lang="ko-KR" altLang="en-US" sz="12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latin typeface="나눔고딕 ExtraBold"/>
                <a:ea typeface="나눔고딕 ExtraBold"/>
              </a:endParaRPr>
            </a:p>
          </p:txBody>
        </p:sp>
        <p:sp>
          <p:nvSpPr>
            <p:cNvPr id="33867" name="WordArt 102"/>
            <p:cNvSpPr>
              <a:spLocks noChangeArrowheads="1" noChangeShapeType="1" noTextEdit="1"/>
            </p:cNvSpPr>
            <p:nvPr/>
          </p:nvSpPr>
          <p:spPr bwMode="auto">
            <a:xfrm>
              <a:off x="3111" y="3064"/>
              <a:ext cx="546" cy="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1200" kern="10">
                  <a:ln w="28575">
                    <a:noFill/>
                    <a:round/>
                    <a:headEnd/>
                    <a:tailEnd/>
                  </a:ln>
                  <a:latin typeface="나눔고딕 ExtraBold"/>
                  <a:ea typeface="나눔고딕 ExtraBold"/>
                </a:rPr>
                <a:t>Transportation</a:t>
              </a:r>
              <a:endParaRPr lang="ko-KR" altLang="en-US" sz="1200" kern="10">
                <a:ln w="28575">
                  <a:noFill/>
                  <a:round/>
                  <a:headEnd/>
                  <a:tailEnd/>
                </a:ln>
                <a:latin typeface="나눔고딕 ExtraBold"/>
                <a:ea typeface="나눔고딕 Extra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테크닉">
  <a:themeElements>
    <a:clrScheme name="1_테크닉 1">
      <a:dk1>
        <a:srgbClr val="000000"/>
      </a:dk1>
      <a:lt1>
        <a:srgbClr val="FFFFFF"/>
      </a:lt1>
      <a:dk2>
        <a:srgbClr val="466571"/>
      </a:dk2>
      <a:lt2>
        <a:srgbClr val="EFEFE7"/>
      </a:lt2>
      <a:accent1>
        <a:srgbClr val="D87D3A"/>
      </a:accent1>
      <a:accent2>
        <a:srgbClr val="CBCFD3"/>
      </a:accent2>
      <a:accent3>
        <a:srgbClr val="FFFFFF"/>
      </a:accent3>
      <a:accent4>
        <a:srgbClr val="000000"/>
      </a:accent4>
      <a:accent5>
        <a:srgbClr val="E9BFAE"/>
      </a:accent5>
      <a:accent6>
        <a:srgbClr val="B8BBBF"/>
      </a:accent6>
      <a:hlink>
        <a:srgbClr val="F76B04"/>
      </a:hlink>
      <a:folHlink>
        <a:srgbClr val="A3A395"/>
      </a:folHlink>
    </a:clrScheme>
    <a:fontScheme name="1_테크닉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테크닉 1">
        <a:dk1>
          <a:srgbClr val="000000"/>
        </a:dk1>
        <a:lt1>
          <a:srgbClr val="FFFFFF"/>
        </a:lt1>
        <a:dk2>
          <a:srgbClr val="466571"/>
        </a:dk2>
        <a:lt2>
          <a:srgbClr val="EFEFE7"/>
        </a:lt2>
        <a:accent1>
          <a:srgbClr val="D87D3A"/>
        </a:accent1>
        <a:accent2>
          <a:srgbClr val="CBCFD3"/>
        </a:accent2>
        <a:accent3>
          <a:srgbClr val="FFFFFF"/>
        </a:accent3>
        <a:accent4>
          <a:srgbClr val="000000"/>
        </a:accent4>
        <a:accent5>
          <a:srgbClr val="E9BFAE"/>
        </a:accent5>
        <a:accent6>
          <a:srgbClr val="B8BBBF"/>
        </a:accent6>
        <a:hlink>
          <a:srgbClr val="F76B04"/>
        </a:hlink>
        <a:folHlink>
          <a:srgbClr val="A3A39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테크닉">
  <a:themeElements>
    <a:clrScheme name="2_테크닉 1">
      <a:dk1>
        <a:srgbClr val="000000"/>
      </a:dk1>
      <a:lt1>
        <a:srgbClr val="FFFFFF"/>
      </a:lt1>
      <a:dk2>
        <a:srgbClr val="466571"/>
      </a:dk2>
      <a:lt2>
        <a:srgbClr val="EFEFE7"/>
      </a:lt2>
      <a:accent1>
        <a:srgbClr val="D87D3A"/>
      </a:accent1>
      <a:accent2>
        <a:srgbClr val="CBCFD3"/>
      </a:accent2>
      <a:accent3>
        <a:srgbClr val="FFFFFF"/>
      </a:accent3>
      <a:accent4>
        <a:srgbClr val="000000"/>
      </a:accent4>
      <a:accent5>
        <a:srgbClr val="E9BFAE"/>
      </a:accent5>
      <a:accent6>
        <a:srgbClr val="B8BBBF"/>
      </a:accent6>
      <a:hlink>
        <a:srgbClr val="F76B04"/>
      </a:hlink>
      <a:folHlink>
        <a:srgbClr val="A3A395"/>
      </a:folHlink>
    </a:clrScheme>
    <a:fontScheme name="2_테크닉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테크닉 1">
        <a:dk1>
          <a:srgbClr val="000000"/>
        </a:dk1>
        <a:lt1>
          <a:srgbClr val="FFFFFF"/>
        </a:lt1>
        <a:dk2>
          <a:srgbClr val="466571"/>
        </a:dk2>
        <a:lt2>
          <a:srgbClr val="EFEFE7"/>
        </a:lt2>
        <a:accent1>
          <a:srgbClr val="D87D3A"/>
        </a:accent1>
        <a:accent2>
          <a:srgbClr val="CBCFD3"/>
        </a:accent2>
        <a:accent3>
          <a:srgbClr val="FFFFFF"/>
        </a:accent3>
        <a:accent4>
          <a:srgbClr val="000000"/>
        </a:accent4>
        <a:accent5>
          <a:srgbClr val="E9BFAE"/>
        </a:accent5>
        <a:accent6>
          <a:srgbClr val="B8BBBF"/>
        </a:accent6>
        <a:hlink>
          <a:srgbClr val="F76B04"/>
        </a:hlink>
        <a:folHlink>
          <a:srgbClr val="A3A39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17362</TotalTime>
  <Words>767</Words>
  <Application>Microsoft Office PowerPoint</Application>
  <PresentationFormat>A4 용지(210x297mm)</PresentationFormat>
  <Paragraphs>284</Paragraphs>
  <Slides>10</Slides>
  <Notes>9</Notes>
  <HiddenSlides>0</HiddenSlides>
  <MMClips>0</MMClips>
  <ScaleCrop>false</ScaleCrop>
  <HeadingPairs>
    <vt:vector size="8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2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28" baseType="lpstr">
      <vt:lpstr>굴림</vt:lpstr>
      <vt:lpstr>Arial</vt:lpstr>
      <vt:lpstr>Symbol</vt:lpstr>
      <vt:lpstr>Wingdings 2</vt:lpstr>
      <vt:lpstr>Wingdings</vt:lpstr>
      <vt:lpstr>맑은 고딕</vt:lpstr>
      <vt:lpstr>HY견고딕</vt:lpstr>
      <vt:lpstr>산돌고딕 M</vt:lpstr>
      <vt:lpstr>Arial Unicode MS</vt:lpstr>
      <vt:lpstr>HY울릉도B</vt:lpstr>
      <vt:lpstr>나눔고딕 ExtraBold</vt:lpstr>
      <vt:lpstr>Times New Roman</vt:lpstr>
      <vt:lpstr>HY헤드라인M</vt:lpstr>
      <vt:lpstr>휴먼둥근헤드라인</vt:lpstr>
      <vt:lpstr>Cre고딕 B</vt:lpstr>
      <vt:lpstr>1_테크닉</vt:lpstr>
      <vt:lpstr>2_테크닉</vt:lpstr>
      <vt:lpstr>Equation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Samsung Electronics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선진예보시스템</dc:title>
  <dc:creator>예보기술팀</dc:creator>
  <cp:lastModifiedBy>user</cp:lastModifiedBy>
  <cp:revision>1625</cp:revision>
  <cp:lastPrinted>2015-03-17T06:28:44Z</cp:lastPrinted>
  <dcterms:created xsi:type="dcterms:W3CDTF">2010-05-26T07:26:57Z</dcterms:created>
  <dcterms:modified xsi:type="dcterms:W3CDTF">2015-09-08T08:58:05Z</dcterms:modified>
</cp:coreProperties>
</file>