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2" r:id="rId3"/>
    <p:sldId id="257" r:id="rId4"/>
    <p:sldId id="270" r:id="rId5"/>
    <p:sldId id="287" r:id="rId6"/>
    <p:sldId id="263" r:id="rId7"/>
    <p:sldId id="279" r:id="rId8"/>
    <p:sldId id="264" r:id="rId9"/>
    <p:sldId id="276" r:id="rId10"/>
    <p:sldId id="275" r:id="rId11"/>
    <p:sldId id="272" r:id="rId12"/>
    <p:sldId id="273" r:id="rId13"/>
    <p:sldId id="274" r:id="rId14"/>
    <p:sldId id="277" r:id="rId15"/>
    <p:sldId id="266" r:id="rId16"/>
    <p:sldId id="280" r:id="rId17"/>
    <p:sldId id="267" r:id="rId18"/>
    <p:sldId id="268" r:id="rId19"/>
    <p:sldId id="269" r:id="rId20"/>
    <p:sldId id="284" r:id="rId21"/>
    <p:sldId id="288" r:id="rId2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712" autoAdjust="0"/>
  </p:normalViewPr>
  <p:slideViewPr>
    <p:cSldViewPr>
      <p:cViewPr varScale="1">
        <p:scale>
          <a:sx n="81" d="100"/>
          <a:sy n="81" d="100"/>
        </p:scale>
        <p:origin x="5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35D38-0A2F-4454-BB68-A581CBE2CF11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BCC83-D6CB-4792-B7C6-0779226FED1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4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SLIDE3: This slide shows the HIRLAM forecast of the cyclone trajectories and maximum mean wind area at different time bases. Purple and blue colors</a:t>
            </a:r>
            <a:r>
              <a:rPr lang="et-E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calculated for the first and the</a:t>
            </a:r>
            <a:r>
              <a:rPr lang="et-E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low 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have moved over the northern coast of Estonia. The yellow and red colours are the latest and they show the trajectory</a:t>
            </a:r>
            <a:r>
              <a:rPr lang="et-E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across the central Estonia. The centre of the Low was calculated near the Oslo with every base time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lower right corner shows the maximum mean wind areas with windspeed 24-28 m/s. We can see that at first the area reached over the Northern</a:t>
            </a:r>
            <a:r>
              <a:rPr lang="et-E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Baltic, later i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ncreasingly concentrated over the southern waters</a:t>
            </a:r>
            <a:r>
              <a:rPr lang="et-E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Baltic.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6348-9D60-4844-8DD7-3B60F002CE56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843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42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193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95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8722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963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781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762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153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371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7080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608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8574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282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430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58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30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55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714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59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27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963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404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67C9-8F3D-4C77-9DB8-33E606F8131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678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F848-BC48-4968-8477-75E0D80E1134}" type="datetimeFigureOut">
              <a:rPr lang="et-EE" smtClean="0"/>
              <a:t>9.09.2015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3355-598F-4F3B-887B-CA5DC1E394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89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6632"/>
            <a:ext cx="9129713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7416825" cy="2668133"/>
          </a:xfrm>
        </p:spPr>
        <p:txBody>
          <a:bodyPr>
            <a:normAutofit/>
          </a:bodyPr>
          <a:lstStyle/>
          <a:p>
            <a:pPr algn="l"/>
            <a:r>
              <a:rPr lang="en-GB" sz="1800" dirty="0"/>
              <a:t>Piia Post (University of Tartu, </a:t>
            </a:r>
            <a:r>
              <a:rPr lang="en-GB" sz="1800" dirty="0" smtClean="0"/>
              <a:t>Estonia)</a:t>
            </a:r>
            <a:r>
              <a:rPr lang="en-CA" sz="1800" dirty="0" smtClean="0"/>
              <a:t>, </a:t>
            </a:r>
          </a:p>
          <a:p>
            <a:pPr algn="l"/>
            <a:r>
              <a:rPr lang="en-GB" sz="1800" dirty="0" smtClean="0"/>
              <a:t>Zanita </a:t>
            </a:r>
            <a:r>
              <a:rPr lang="en-GB" sz="1800" dirty="0" err="1"/>
              <a:t>Avotniece</a:t>
            </a:r>
            <a:r>
              <a:rPr lang="en-GB" sz="1800" dirty="0"/>
              <a:t> (</a:t>
            </a:r>
            <a:r>
              <a:rPr lang="en-CA" sz="1800" dirty="0"/>
              <a:t>Latvian Environment, Geology and Meteorology Centre</a:t>
            </a:r>
            <a:r>
              <a:rPr lang="en-GB" sz="1800" dirty="0"/>
              <a:t>), </a:t>
            </a:r>
            <a:endParaRPr lang="en-GB" sz="1800" dirty="0" smtClean="0"/>
          </a:p>
          <a:p>
            <a:pPr algn="l"/>
            <a:r>
              <a:rPr lang="en-GB" sz="1800" dirty="0" err="1" smtClean="0"/>
              <a:t>Izolda</a:t>
            </a:r>
            <a:r>
              <a:rPr lang="en-GB" sz="1800" dirty="0" smtClean="0"/>
              <a:t> </a:t>
            </a:r>
            <a:r>
              <a:rPr lang="en-GB" sz="1800" dirty="0" err="1"/>
              <a:t>Marcinoniene</a:t>
            </a:r>
            <a:r>
              <a:rPr lang="en-GB" sz="1800" dirty="0"/>
              <a:t> (</a:t>
            </a:r>
            <a:r>
              <a:rPr lang="en-CA" sz="1800" dirty="0"/>
              <a:t>Lithuanian </a:t>
            </a:r>
            <a:r>
              <a:rPr lang="en-CA" sz="1800" dirty="0" err="1"/>
              <a:t>Hydrometeorological</a:t>
            </a:r>
            <a:r>
              <a:rPr lang="en-CA" sz="1800" dirty="0"/>
              <a:t> Service</a:t>
            </a:r>
            <a:r>
              <a:rPr lang="en-GB" sz="1800" dirty="0"/>
              <a:t>), </a:t>
            </a:r>
            <a:endParaRPr lang="en-GB" sz="1800" dirty="0" smtClean="0"/>
          </a:p>
          <a:p>
            <a:pPr algn="l"/>
            <a:r>
              <a:rPr lang="en-GB" sz="1800" dirty="0" err="1" smtClean="0"/>
              <a:t>Vesa</a:t>
            </a:r>
            <a:r>
              <a:rPr lang="en-GB" sz="1800" dirty="0" smtClean="0"/>
              <a:t> </a:t>
            </a:r>
            <a:r>
              <a:rPr lang="en-GB" sz="1800" dirty="0" err="1"/>
              <a:t>Nietosvaara</a:t>
            </a:r>
            <a:r>
              <a:rPr lang="en-GB" sz="1800" dirty="0"/>
              <a:t> (EUMETSAT), Kai Rosin (</a:t>
            </a:r>
            <a:r>
              <a:rPr lang="en-CA" sz="1800" dirty="0"/>
              <a:t>Estonian Environment Agency</a:t>
            </a:r>
            <a:r>
              <a:rPr lang="en-GB" sz="1800" dirty="0"/>
              <a:t>), </a:t>
            </a:r>
            <a:endParaRPr lang="en-GB" sz="1800" dirty="0" smtClean="0"/>
          </a:p>
          <a:p>
            <a:pPr algn="l"/>
            <a:r>
              <a:rPr lang="en-GB" sz="1800" dirty="0" smtClean="0"/>
              <a:t>Izabela </a:t>
            </a:r>
            <a:r>
              <a:rPr lang="en-GB" sz="1800" dirty="0" err="1" smtClean="0"/>
              <a:t>Zablocka</a:t>
            </a:r>
            <a:r>
              <a:rPr lang="en-GB" sz="1800" dirty="0" smtClean="0"/>
              <a:t>, Teresa </a:t>
            </a:r>
            <a:r>
              <a:rPr lang="en-GB" sz="1800" dirty="0" err="1" smtClean="0"/>
              <a:t>Zawislak</a:t>
            </a:r>
            <a:r>
              <a:rPr lang="en-GB" sz="1800" dirty="0" smtClean="0"/>
              <a:t> (</a:t>
            </a:r>
            <a:r>
              <a:rPr lang="en-CA" sz="1800" dirty="0"/>
              <a:t>Institute of Meteorology and Water </a:t>
            </a:r>
            <a:r>
              <a:rPr lang="en-CA" sz="1800" dirty="0" smtClean="0"/>
              <a:t>Management </a:t>
            </a:r>
            <a:r>
              <a:rPr lang="en-CA" sz="1800" dirty="0"/>
              <a:t>– </a:t>
            </a:r>
            <a:r>
              <a:rPr lang="en-CA" sz="1800" dirty="0" smtClean="0"/>
              <a:t>National </a:t>
            </a:r>
            <a:r>
              <a:rPr lang="en-CA" sz="1800" dirty="0"/>
              <a:t>Research </a:t>
            </a:r>
            <a:r>
              <a:rPr lang="en-CA" sz="1800" dirty="0" smtClean="0"/>
              <a:t>Institute</a:t>
            </a:r>
            <a:r>
              <a:rPr lang="et-EE" sz="1800" dirty="0" smtClean="0"/>
              <a:t>, Poland</a:t>
            </a:r>
            <a:r>
              <a:rPr lang="en-GB" sz="1800" dirty="0" smtClean="0"/>
              <a:t>),</a:t>
            </a:r>
          </a:p>
          <a:p>
            <a:pPr algn="l"/>
            <a:r>
              <a:rPr lang="en-GB" sz="1800" dirty="0" smtClean="0"/>
              <a:t> Barbara </a:t>
            </a:r>
            <a:r>
              <a:rPr lang="en-GB" sz="1800" dirty="0" err="1"/>
              <a:t>Zeiner</a:t>
            </a:r>
            <a:r>
              <a:rPr lang="en-GB" sz="1800" dirty="0"/>
              <a:t> (</a:t>
            </a:r>
            <a:r>
              <a:rPr lang="en-GB" sz="1800" dirty="0" smtClean="0"/>
              <a:t>ZAMG</a:t>
            </a:r>
            <a:r>
              <a:rPr lang="et-EE" sz="1800" dirty="0" smtClean="0"/>
              <a:t>, Austria</a:t>
            </a:r>
            <a:r>
              <a:rPr lang="en-GB" sz="1800" dirty="0" smtClean="0"/>
              <a:t>)</a:t>
            </a:r>
            <a:endParaRPr lang="en-CA" sz="1800" dirty="0"/>
          </a:p>
          <a:p>
            <a:endParaRPr lang="en-CA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734481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Baltic+  </a:t>
            </a:r>
            <a:r>
              <a:rPr lang="en-CA" dirty="0"/>
              <a:t>--</a:t>
            </a:r>
            <a:r>
              <a:rPr lang="en-GB" dirty="0"/>
              <a:t> a regional initiative in teaching and training satellite data applications in </a:t>
            </a:r>
            <a:r>
              <a:rPr lang="en-GB" dirty="0" smtClean="0"/>
              <a:t>meteorology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742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25" y="5517232"/>
            <a:ext cx="781381" cy="7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016578"/>
            <a:ext cx="697483" cy="7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3369582"/>
            <a:ext cx="751157" cy="7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172" y="273026"/>
            <a:ext cx="8226804" cy="11430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lvl="0"/>
            <a:r>
              <a:rPr lang="et-EE" sz="3600" dirty="0" smtClean="0"/>
              <a:t>Pre-course Collaborative </a:t>
            </a:r>
            <a:r>
              <a:rPr lang="et-EE" sz="3600" dirty="0"/>
              <a:t>Case </a:t>
            </a:r>
            <a:r>
              <a:rPr lang="et-EE" sz="3600" dirty="0" smtClean="0"/>
              <a:t>Study</a:t>
            </a:r>
            <a:endParaRPr lang="et-EE" sz="3600" dirty="0"/>
          </a:p>
        </p:txBody>
      </p:sp>
      <p:pic>
        <p:nvPicPr>
          <p:cNvPr id="350" name="Picture 349"/>
          <p:cNvPicPr/>
          <p:nvPr/>
        </p:nvPicPr>
        <p:blipFill>
          <a:blip r:embed="rId2"/>
          <a:stretch>
            <a:fillRect/>
          </a:stretch>
        </p:blipFill>
        <p:spPr>
          <a:xfrm>
            <a:off x="13650166" y="3633916"/>
            <a:ext cx="4995907" cy="2373950"/>
          </a:xfrm>
          <a:prstGeom prst="rect">
            <a:avLst/>
          </a:prstGeom>
          <a:ln>
            <a:noFill/>
          </a:ln>
        </p:spPr>
      </p:pic>
      <p:pic>
        <p:nvPicPr>
          <p:cNvPr id="351" name="Picture 350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420888"/>
            <a:ext cx="4417814" cy="2813866"/>
          </a:xfrm>
          <a:prstGeom prst="rect">
            <a:avLst/>
          </a:prstGeom>
          <a:ln>
            <a:noFill/>
          </a:ln>
        </p:spPr>
      </p:pic>
      <p:sp>
        <p:nvSpPr>
          <p:cNvPr id="352" name="CustomShape 2"/>
          <p:cNvSpPr/>
          <p:nvPr/>
        </p:nvSpPr>
        <p:spPr>
          <a:xfrm>
            <a:off x="539552" y="2432010"/>
            <a:ext cx="4417814" cy="2791621"/>
          </a:xfrm>
          <a:prstGeom prst="rect">
            <a:avLst/>
          </a:prstGeom>
          <a:noFill/>
          <a:ln>
            <a:solidFill>
              <a:srgbClr val="3465AF"/>
            </a:solidFill>
          </a:ln>
        </p:spPr>
      </p:sp>
      <p:sp>
        <p:nvSpPr>
          <p:cNvPr id="3" name="Rectangle 2"/>
          <p:cNvSpPr/>
          <p:nvPr/>
        </p:nvSpPr>
        <p:spPr>
          <a:xfrm>
            <a:off x="439558" y="1268760"/>
            <a:ext cx="6227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sz="2400" dirty="0">
                <a:solidFill>
                  <a:srgbClr val="004586"/>
                </a:solidFill>
              </a:rPr>
              <a:t>Cyclone </a:t>
            </a:r>
            <a:r>
              <a:rPr lang="lt-LT" sz="2400" dirty="0" smtClean="0">
                <a:solidFill>
                  <a:srgbClr val="004586"/>
                </a:solidFill>
              </a:rPr>
              <a:t>Felix in Jan 2015 – the strongest cyclone of the season in the Baltic Sea area</a:t>
            </a:r>
          </a:p>
          <a:p>
            <a:pPr lvl="0"/>
            <a:endParaRPr lang="lt-LT" sz="2400" dirty="0" smtClean="0">
              <a:solidFill>
                <a:srgbClr val="004586"/>
              </a:solidFill>
            </a:endParaRPr>
          </a:p>
          <a:p>
            <a:pPr lvl="0"/>
            <a:endParaRPr lang="lt-LT" sz="2400" dirty="0">
              <a:solidFill>
                <a:srgbClr val="004586"/>
              </a:solidFill>
            </a:endParaRPr>
          </a:p>
          <a:p>
            <a:pPr lvl="0"/>
            <a:endParaRPr lang="lt-LT" sz="2400" dirty="0" smtClean="0">
              <a:solidFill>
                <a:srgbClr val="004586"/>
              </a:solidFill>
            </a:endParaRPr>
          </a:p>
          <a:p>
            <a:pPr lvl="0"/>
            <a:endParaRPr lang="lt-LT" sz="2400" dirty="0">
              <a:solidFill>
                <a:srgbClr val="004586"/>
              </a:solidFill>
            </a:endParaRPr>
          </a:p>
          <a:p>
            <a:pPr lvl="0"/>
            <a:endParaRPr lang="lt-LT" sz="2400" dirty="0" smtClean="0">
              <a:solidFill>
                <a:srgbClr val="004586"/>
              </a:solidFill>
            </a:endParaRPr>
          </a:p>
          <a:p>
            <a:pPr lvl="0"/>
            <a:endParaRPr lang="lt-LT" sz="2400" dirty="0">
              <a:solidFill>
                <a:srgbClr val="004586"/>
              </a:solidFill>
            </a:endParaRPr>
          </a:p>
          <a:p>
            <a:pPr lvl="0"/>
            <a:endParaRPr lang="lt-LT" sz="2400" dirty="0" smtClean="0">
              <a:solidFill>
                <a:srgbClr val="004586"/>
              </a:solidFill>
            </a:endParaRPr>
          </a:p>
          <a:p>
            <a:pPr lvl="0"/>
            <a:endParaRPr lang="lt-LT" sz="2400" dirty="0">
              <a:solidFill>
                <a:srgbClr val="004586"/>
              </a:solidFill>
            </a:endParaRPr>
          </a:p>
          <a:p>
            <a:pPr lvl="0"/>
            <a:endParaRPr lang="lt-LT" sz="2400" dirty="0" smtClean="0">
              <a:solidFill>
                <a:srgbClr val="004586"/>
              </a:solidFill>
            </a:endParaRPr>
          </a:p>
          <a:p>
            <a:pPr lvl="0"/>
            <a:endParaRPr lang="lt-LT" sz="2400" dirty="0" smtClean="0">
              <a:solidFill>
                <a:srgbClr val="004586"/>
              </a:solidFill>
            </a:endParaRPr>
          </a:p>
          <a:p>
            <a:pPr lvl="0"/>
            <a:r>
              <a:rPr lang="lt-LT" sz="2400" dirty="0" smtClean="0">
                <a:solidFill>
                  <a:srgbClr val="004586"/>
                </a:solidFill>
              </a:rPr>
              <a:t>6 groups of learners were expected to analyse the event from different points of view</a:t>
            </a:r>
            <a:endParaRPr lang="lt-L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3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1930038" cy="2547258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+mn-lt"/>
              </a:rPr>
              <a:t>HIRLAM forecast</a:t>
            </a:r>
            <a:br>
              <a:rPr lang="et-EE" dirty="0" smtClean="0">
                <a:latin typeface="+mn-lt"/>
              </a:rPr>
            </a:br>
            <a:r>
              <a:rPr lang="et-EE" dirty="0" smtClean="0">
                <a:latin typeface="+mn-lt"/>
              </a:rPr>
              <a:t>for trajectory of Low and max mean wind </a:t>
            </a:r>
            <a:br>
              <a:rPr lang="et-EE" dirty="0" smtClean="0">
                <a:latin typeface="+mn-lt"/>
              </a:rPr>
            </a:br>
            <a:r>
              <a:rPr lang="et-EE" dirty="0" smtClean="0">
                <a:latin typeface="+mn-lt"/>
              </a:rPr>
              <a:t>24-28 m/s</a:t>
            </a:r>
            <a:endParaRPr lang="et-EE" dirty="0">
              <a:latin typeface="+mn-lt"/>
            </a:endParaRPr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6352310" cy="5949281"/>
          </a:xfrm>
        </p:spPr>
      </p:pic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07504" y="3429000"/>
            <a:ext cx="2051720" cy="2664296"/>
          </a:xfrm>
        </p:spPr>
        <p:txBody>
          <a:bodyPr>
            <a:normAutofit/>
          </a:bodyPr>
          <a:lstStyle/>
          <a:p>
            <a:r>
              <a:rPr lang="et-EE" sz="1200" dirty="0" smtClean="0"/>
              <a:t>09.01.15 00UTC           </a:t>
            </a:r>
            <a:r>
              <a:rPr lang="et-EE" dirty="0" smtClean="0">
                <a:solidFill>
                  <a:srgbClr val="7030A0"/>
                </a:solidFill>
              </a:rPr>
              <a:t>-----</a:t>
            </a:r>
          </a:p>
          <a:p>
            <a:r>
              <a:rPr lang="et-EE" sz="1200" dirty="0" smtClean="0"/>
              <a:t>09.01.15 06UTC           </a:t>
            </a:r>
            <a:r>
              <a:rPr lang="et-EE" b="1" dirty="0" smtClean="0">
                <a:solidFill>
                  <a:schemeClr val="accent5">
                    <a:lumMod val="50000"/>
                  </a:schemeClr>
                </a:solidFill>
              </a:rPr>
              <a:t>-----</a:t>
            </a:r>
          </a:p>
          <a:p>
            <a:r>
              <a:rPr lang="et-EE" sz="1200" dirty="0" smtClean="0"/>
              <a:t>09.01.15 12UTC           </a:t>
            </a:r>
            <a:r>
              <a:rPr lang="et-EE" b="1" dirty="0" smtClean="0">
                <a:solidFill>
                  <a:srgbClr val="0070C0"/>
                </a:solidFill>
              </a:rPr>
              <a:t>-----</a:t>
            </a:r>
          </a:p>
          <a:p>
            <a:r>
              <a:rPr lang="et-EE" sz="1200" dirty="0" smtClean="0"/>
              <a:t>09.01.15 18UTC           </a:t>
            </a:r>
            <a:r>
              <a:rPr lang="et-EE" b="1" dirty="0" smtClean="0">
                <a:solidFill>
                  <a:srgbClr val="00B0F0"/>
                </a:solidFill>
              </a:rPr>
              <a:t>-----</a:t>
            </a:r>
          </a:p>
          <a:p>
            <a:r>
              <a:rPr lang="et-EE" sz="1200" dirty="0" smtClean="0"/>
              <a:t>10.01.14 00UTC           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</a:rPr>
              <a:t>-----</a:t>
            </a:r>
          </a:p>
          <a:p>
            <a:r>
              <a:rPr lang="et-EE" sz="1200" dirty="0" smtClean="0"/>
              <a:t>10.01.15 06UTC           </a:t>
            </a:r>
            <a:r>
              <a:rPr lang="et-EE" b="1" dirty="0" smtClean="0">
                <a:solidFill>
                  <a:srgbClr val="92D050"/>
                </a:solidFill>
              </a:rPr>
              <a:t>-----</a:t>
            </a:r>
          </a:p>
          <a:p>
            <a:r>
              <a:rPr lang="et-EE" sz="1200" dirty="0" smtClean="0"/>
              <a:t>10.01.15 12UTC           </a:t>
            </a:r>
            <a:r>
              <a:rPr lang="et-EE" b="1" dirty="0" smtClean="0">
                <a:solidFill>
                  <a:srgbClr val="FFFF00"/>
                </a:solidFill>
              </a:rPr>
              <a:t>-----</a:t>
            </a:r>
          </a:p>
          <a:p>
            <a:r>
              <a:rPr lang="et-EE" sz="1200" dirty="0" smtClean="0"/>
              <a:t>10.01.15 18UTC           </a:t>
            </a:r>
            <a:r>
              <a:rPr lang="et-EE" b="1" dirty="0" smtClean="0">
                <a:solidFill>
                  <a:srgbClr val="FFC000"/>
                </a:solidFill>
              </a:rPr>
              <a:t>-----</a:t>
            </a:r>
          </a:p>
          <a:p>
            <a:r>
              <a:rPr lang="et-EE" sz="1200" dirty="0" smtClean="0"/>
              <a:t>11.01.15 00UTC           </a:t>
            </a:r>
            <a:r>
              <a:rPr lang="et-EE" b="1" dirty="0" smtClean="0">
                <a:solidFill>
                  <a:schemeClr val="accent2"/>
                </a:solidFill>
              </a:rPr>
              <a:t>-----</a:t>
            </a:r>
          </a:p>
          <a:p>
            <a:r>
              <a:rPr lang="et-EE" sz="1200" dirty="0" smtClean="0"/>
              <a:t>11.01.15 06UTC           </a:t>
            </a:r>
            <a:r>
              <a:rPr lang="et-EE" b="1" dirty="0" smtClean="0">
                <a:solidFill>
                  <a:srgbClr val="FF0000"/>
                </a:solidFill>
              </a:rPr>
              <a:t>-----</a:t>
            </a:r>
            <a:endParaRPr lang="et-EE" b="1" dirty="0">
              <a:solidFill>
                <a:srgbClr val="FF0000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2214872" cy="2132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6421978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From Estonian model group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8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lv-LV" sz="2800" cap="all" dirty="0" smtClean="0"/>
              <a:t>Surface observations –max wind gusts, m/s (Latvian)</a:t>
            </a:r>
            <a:endParaRPr lang="en-US" sz="2800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1" y="908720"/>
            <a:ext cx="6984776" cy="5461000"/>
          </a:xfrm>
          <a:prstGeom prst="rect">
            <a:avLst/>
          </a:prstGeom>
          <a:noFill/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59263"/>
              </p:ext>
            </p:extLst>
          </p:nvPr>
        </p:nvGraphicFramePr>
        <p:xfrm>
          <a:off x="4355976" y="4469448"/>
          <a:ext cx="4643437" cy="21255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7839"/>
                <a:gridCol w="3775598"/>
              </a:tblGrid>
              <a:tr h="286541">
                <a:tc>
                  <a:txBody>
                    <a:bodyPr/>
                    <a:lstStyle/>
                    <a:p>
                      <a:r>
                        <a:rPr lang="lv-LV" sz="1400" dirty="0" err="1" smtClean="0"/>
                        <a:t>Estonia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 30 m/s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in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dirty="0" smtClean="0"/>
                        <a:t>Saaremaa</a:t>
                      </a:r>
                      <a:r>
                        <a:rPr lang="lv-LV" sz="1400" dirty="0" smtClean="0"/>
                        <a:t>,</a:t>
                      </a:r>
                      <a:r>
                        <a:rPr lang="lv-LV" sz="1400" baseline="0" dirty="0" smtClean="0"/>
                        <a:t> </a:t>
                      </a:r>
                      <a:r>
                        <a:rPr lang="en-US" sz="1400" dirty="0" smtClean="0"/>
                        <a:t>Gulf of Riga </a:t>
                      </a:r>
                      <a:r>
                        <a:rPr lang="lv-LV" sz="1400" dirty="0" err="1" smtClean="0"/>
                        <a:t>and</a:t>
                      </a:r>
                      <a:r>
                        <a:rPr lang="lv-LV" sz="1400" dirty="0" smtClean="0"/>
                        <a:t> </a:t>
                      </a:r>
                      <a:r>
                        <a:rPr lang="lv-LV" sz="1400" dirty="0" err="1" smtClean="0"/>
                        <a:t>Northern</a:t>
                      </a:r>
                      <a:r>
                        <a:rPr lang="lv-LV" sz="1400" baseline="0" dirty="0" smtClean="0"/>
                        <a:t> </a:t>
                      </a:r>
                      <a:r>
                        <a:rPr lang="lv-LV" sz="1400" baseline="0" dirty="0" err="1" smtClean="0"/>
                        <a:t>Baltic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</a:tr>
              <a:tr h="544694">
                <a:tc>
                  <a:txBody>
                    <a:bodyPr/>
                    <a:lstStyle/>
                    <a:p>
                      <a:r>
                        <a:rPr lang="lv-LV" sz="1400" dirty="0" err="1" smtClean="0"/>
                        <a:t>Latvia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 33-35 m/s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In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Central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Baltic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 25-30 m/s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in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many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places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in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Latvia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</a:tr>
              <a:tr h="544694">
                <a:tc>
                  <a:txBody>
                    <a:bodyPr/>
                    <a:lstStyle/>
                    <a:p>
                      <a:r>
                        <a:rPr lang="lv-LV" sz="1400" dirty="0" err="1" smtClean="0"/>
                        <a:t>Lithuania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 33 m/s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in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Klaipeda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seaport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 28-30 m/s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in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the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western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part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of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Lithuania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</a:tr>
              <a:tr h="389067">
                <a:tc>
                  <a:txBody>
                    <a:bodyPr/>
                    <a:lstStyle/>
                    <a:p>
                      <a:r>
                        <a:rPr lang="lv-LV" sz="1400" dirty="0" err="1" smtClean="0"/>
                        <a:t>Poland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 28-34 m/s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in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eastern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part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of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Polish</a:t>
                      </a:r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dirty="0" err="1" smtClean="0">
                          <a:sym typeface="Wingdings" panose="05000000000000000000" pitchFamily="2" charset="2"/>
                        </a:rPr>
                        <a:t>Coastal</a:t>
                      </a:r>
                      <a:r>
                        <a:rPr lang="lv-LV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lv-LV" sz="1400" baseline="0" dirty="0" err="1" smtClean="0">
                          <a:sym typeface="Wingdings" panose="05000000000000000000" pitchFamily="2" charset="2"/>
                        </a:rPr>
                        <a:t>waters</a:t>
                      </a:r>
                      <a:endParaRPr lang="lv-LV" sz="1400" dirty="0"/>
                    </a:p>
                  </a:txBody>
                  <a:tcPr marL="91438" marR="91438" marT="45691" marB="45691"/>
                </a:tc>
              </a:tr>
            </a:tbl>
          </a:graphicData>
        </a:graphic>
      </p:graphicFrame>
      <p:sp>
        <p:nvSpPr>
          <p:cNvPr id="9237" name="TextBox 2"/>
          <p:cNvSpPr txBox="1">
            <a:spLocks noChangeArrowheads="1"/>
          </p:cNvSpPr>
          <p:nvPr/>
        </p:nvSpPr>
        <p:spPr bwMode="auto">
          <a:xfrm>
            <a:off x="6156176" y="3992372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altLang="et-EE" dirty="0"/>
              <a:t>warnings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63697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From Latvian group (warnings)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290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7" y="1709541"/>
            <a:ext cx="5665169" cy="4991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ealkiri 1"/>
          <p:cNvSpPr txBox="1">
            <a:spLocks/>
          </p:cNvSpPr>
          <p:nvPr/>
        </p:nvSpPr>
        <p:spPr>
          <a:xfrm>
            <a:off x="425169" y="465501"/>
            <a:ext cx="5005000" cy="7424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t-EE" sz="2800" dirty="0" smtClean="0">
                <a:latin typeface="+mn-lt"/>
              </a:rPr>
              <a:t>Visibility</a:t>
            </a:r>
            <a:r>
              <a:rPr lang="et-EE" sz="2800" dirty="0">
                <a:latin typeface="+mn-lt"/>
              </a:rPr>
              <a:t> </a:t>
            </a:r>
            <a:r>
              <a:rPr lang="et-EE" sz="2800" dirty="0" smtClean="0">
                <a:latin typeface="+mn-lt"/>
              </a:rPr>
              <a:t>and precipitation</a:t>
            </a:r>
            <a:endParaRPr lang="et-EE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874" y="6137754"/>
            <a:ext cx="1362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>
                <a:solidFill>
                  <a:schemeClr val="bg1"/>
                </a:solidFill>
              </a:rPr>
              <a:t>UMKK 111830Z:</a:t>
            </a:r>
          </a:p>
          <a:p>
            <a:r>
              <a:rPr lang="et-EE" sz="1400" b="1" dirty="0" smtClean="0">
                <a:solidFill>
                  <a:schemeClr val="bg1"/>
                </a:solidFill>
              </a:rPr>
              <a:t>2100 </a:t>
            </a:r>
            <a:r>
              <a:rPr lang="et-EE" sz="1400" b="1" dirty="0">
                <a:solidFill>
                  <a:schemeClr val="bg1"/>
                </a:solidFill>
              </a:rPr>
              <a:t>-SHSNRA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385" y="4981714"/>
            <a:ext cx="1233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b="1" dirty="0">
                <a:solidFill>
                  <a:schemeClr val="bg1"/>
                </a:solidFill>
              </a:rPr>
              <a:t>EYPA </a:t>
            </a:r>
            <a:r>
              <a:rPr lang="et-EE" sz="1400" b="1" dirty="0" smtClean="0">
                <a:solidFill>
                  <a:schemeClr val="bg1"/>
                </a:solidFill>
              </a:rPr>
              <a:t>111322Z</a:t>
            </a:r>
          </a:p>
          <a:p>
            <a:r>
              <a:rPr lang="et-EE" sz="1400" b="1" dirty="0" smtClean="0">
                <a:solidFill>
                  <a:schemeClr val="bg1"/>
                </a:solidFill>
              </a:rPr>
              <a:t>1600 </a:t>
            </a:r>
            <a:r>
              <a:rPr lang="et-EE" sz="1400" b="1" dirty="0">
                <a:solidFill>
                  <a:schemeClr val="bg1"/>
                </a:solidFill>
              </a:rPr>
              <a:t>-SHRA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217" y="6097303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b="1" dirty="0">
                <a:solidFill>
                  <a:schemeClr val="bg1"/>
                </a:solidFill>
              </a:rPr>
              <a:t>EYKA </a:t>
            </a:r>
            <a:r>
              <a:rPr lang="et-EE" sz="1400" b="1" dirty="0" smtClean="0">
                <a:solidFill>
                  <a:schemeClr val="bg1"/>
                </a:solidFill>
              </a:rPr>
              <a:t>111850Z</a:t>
            </a:r>
          </a:p>
          <a:p>
            <a:r>
              <a:rPr lang="pl-PL" sz="1400" b="1" dirty="0">
                <a:solidFill>
                  <a:schemeClr val="bg1"/>
                </a:solidFill>
              </a:rPr>
              <a:t>0500 0100W </a:t>
            </a:r>
            <a:r>
              <a:rPr lang="pl-PL" sz="1400" b="1" dirty="0" smtClean="0">
                <a:solidFill>
                  <a:schemeClr val="bg1"/>
                </a:solidFill>
              </a:rPr>
              <a:t>+</a:t>
            </a:r>
            <a:r>
              <a:rPr lang="pl-PL" sz="1400" b="1" dirty="0">
                <a:solidFill>
                  <a:schemeClr val="bg1"/>
                </a:solidFill>
              </a:rPr>
              <a:t>SN BLSN</a:t>
            </a:r>
            <a:endParaRPr lang="et-EE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5127" y="5936821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EYVI </a:t>
            </a:r>
            <a:r>
              <a:rPr lang="pt-BR" sz="1400" b="1" dirty="0" smtClean="0">
                <a:solidFill>
                  <a:schemeClr val="bg1"/>
                </a:solidFill>
              </a:rPr>
              <a:t>11</a:t>
            </a:r>
            <a:r>
              <a:rPr lang="et-EE" sz="1400" b="1" dirty="0" smtClean="0">
                <a:solidFill>
                  <a:schemeClr val="bg1"/>
                </a:solidFill>
              </a:rPr>
              <a:t>1205</a:t>
            </a:r>
            <a:r>
              <a:rPr lang="pt-BR" sz="1400" b="1" dirty="0" smtClean="0">
                <a:solidFill>
                  <a:schemeClr val="bg1"/>
                </a:solidFill>
              </a:rPr>
              <a:t>Z </a:t>
            </a:r>
            <a:endParaRPr lang="et-EE" sz="1400" b="1" dirty="0" smtClean="0">
              <a:solidFill>
                <a:schemeClr val="bg1"/>
              </a:solidFill>
            </a:endParaRPr>
          </a:p>
          <a:p>
            <a:r>
              <a:rPr lang="pt-BR" sz="1400" b="1" dirty="0" smtClean="0">
                <a:solidFill>
                  <a:schemeClr val="bg1"/>
                </a:solidFill>
              </a:rPr>
              <a:t>0</a:t>
            </a:r>
            <a:r>
              <a:rPr lang="et-EE" sz="1400" b="1" dirty="0" smtClean="0">
                <a:solidFill>
                  <a:schemeClr val="bg1"/>
                </a:solidFill>
              </a:rPr>
              <a:t>5</a:t>
            </a:r>
            <a:r>
              <a:rPr lang="pt-BR" sz="1400" b="1" dirty="0" smtClean="0">
                <a:solidFill>
                  <a:schemeClr val="bg1"/>
                </a:solidFill>
              </a:rPr>
              <a:t>00 +</a:t>
            </a:r>
            <a:r>
              <a:rPr lang="pt-BR" sz="1400" b="1" dirty="0">
                <a:solidFill>
                  <a:schemeClr val="bg1"/>
                </a:solidFill>
              </a:rPr>
              <a:t>SHSNRA</a:t>
            </a:r>
            <a:endParaRPr lang="et-EE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566" y="4096011"/>
            <a:ext cx="1076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EVRA </a:t>
            </a:r>
            <a:r>
              <a:rPr lang="pl-PL" sz="1400" b="1" dirty="0">
                <a:solidFill>
                  <a:schemeClr val="bg1"/>
                </a:solidFill>
              </a:rPr>
              <a:t>112120Z </a:t>
            </a:r>
            <a:endParaRPr lang="et-EE" sz="1400" b="1" dirty="0" smtClean="0">
              <a:solidFill>
                <a:schemeClr val="bg1"/>
              </a:solidFill>
            </a:endParaRPr>
          </a:p>
          <a:p>
            <a:r>
              <a:rPr lang="pl-PL" sz="1400" b="1" dirty="0" smtClean="0">
                <a:solidFill>
                  <a:schemeClr val="bg1"/>
                </a:solidFill>
              </a:rPr>
              <a:t>2700 </a:t>
            </a:r>
            <a:r>
              <a:rPr lang="pl-PL" sz="1400" b="1" dirty="0">
                <a:solidFill>
                  <a:schemeClr val="bg1"/>
                </a:solidFill>
              </a:rPr>
              <a:t>SN</a:t>
            </a:r>
            <a:endParaRPr lang="et-EE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7486" y="3635421"/>
            <a:ext cx="1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EVVA </a:t>
            </a:r>
            <a:r>
              <a:rPr lang="pl-PL" sz="1400" b="1" dirty="0">
                <a:solidFill>
                  <a:schemeClr val="bg1"/>
                </a:solidFill>
              </a:rPr>
              <a:t>111450Z </a:t>
            </a:r>
            <a:endParaRPr lang="et-EE" sz="1400" b="1" dirty="0" smtClean="0">
              <a:solidFill>
                <a:schemeClr val="bg1"/>
              </a:solidFill>
            </a:endParaRPr>
          </a:p>
          <a:p>
            <a:r>
              <a:rPr lang="pl-PL" sz="1400" b="1" dirty="0" smtClean="0">
                <a:solidFill>
                  <a:schemeClr val="bg1"/>
                </a:solidFill>
              </a:rPr>
              <a:t>3500 </a:t>
            </a:r>
            <a:r>
              <a:rPr lang="pl-PL" sz="1400" b="1" dirty="0">
                <a:solidFill>
                  <a:schemeClr val="bg1"/>
                </a:solidFill>
              </a:rPr>
              <a:t>+RASN</a:t>
            </a:r>
            <a:endParaRPr lang="et-EE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566" y="1447932"/>
            <a:ext cx="246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solidFill>
                  <a:schemeClr val="bg1"/>
                </a:solidFill>
              </a:rPr>
              <a:t>EETN 111250Z </a:t>
            </a:r>
            <a:endParaRPr lang="et-EE" sz="1400" b="1" dirty="0" smtClean="0">
              <a:solidFill>
                <a:schemeClr val="bg1"/>
              </a:solidFill>
            </a:endParaRPr>
          </a:p>
          <a:p>
            <a:r>
              <a:rPr lang="et-EE" sz="1400" b="1" dirty="0" smtClean="0">
                <a:solidFill>
                  <a:schemeClr val="bg1"/>
                </a:solidFill>
              </a:rPr>
              <a:t>0600 +</a:t>
            </a:r>
            <a:r>
              <a:rPr lang="et-EE" sz="1400" b="1" dirty="0">
                <a:solidFill>
                  <a:schemeClr val="bg1"/>
                </a:solidFill>
              </a:rPr>
              <a:t>SHSN BLSN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5127" y="2636473"/>
            <a:ext cx="1066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EETU 111750Z </a:t>
            </a:r>
            <a:endParaRPr lang="et-EE" sz="1400" b="1" dirty="0" smtClean="0">
              <a:solidFill>
                <a:schemeClr val="bg1"/>
              </a:solidFill>
            </a:endParaRPr>
          </a:p>
          <a:p>
            <a:r>
              <a:rPr lang="pl-PL" sz="1400" b="1" dirty="0" smtClean="0">
                <a:solidFill>
                  <a:schemeClr val="bg1"/>
                </a:solidFill>
              </a:rPr>
              <a:t>3000 </a:t>
            </a:r>
            <a:r>
              <a:rPr lang="pl-PL" sz="1400" b="1" dirty="0">
                <a:solidFill>
                  <a:schemeClr val="bg1"/>
                </a:solidFill>
              </a:rPr>
              <a:t>SN </a:t>
            </a:r>
            <a:endParaRPr lang="et-EE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0752" y="2676663"/>
            <a:ext cx="1048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 smtClean="0">
                <a:solidFill>
                  <a:schemeClr val="bg1"/>
                </a:solidFill>
              </a:rPr>
              <a:t>EEKE </a:t>
            </a:r>
            <a:r>
              <a:rPr lang="et-EE" sz="1400" b="1" dirty="0">
                <a:solidFill>
                  <a:schemeClr val="bg1"/>
                </a:solidFill>
              </a:rPr>
              <a:t>111250Z </a:t>
            </a:r>
            <a:endParaRPr lang="et-EE" sz="1400" b="1" dirty="0" smtClean="0">
              <a:solidFill>
                <a:schemeClr val="bg1"/>
              </a:solidFill>
            </a:endParaRPr>
          </a:p>
          <a:p>
            <a:r>
              <a:rPr lang="et-EE" sz="1400" b="1" dirty="0" smtClean="0">
                <a:solidFill>
                  <a:schemeClr val="bg1"/>
                </a:solidFill>
              </a:rPr>
              <a:t>2100 </a:t>
            </a:r>
            <a:r>
              <a:rPr lang="et-EE" sz="1400" b="1" dirty="0">
                <a:solidFill>
                  <a:schemeClr val="bg1"/>
                </a:solidFill>
              </a:rPr>
              <a:t>+SHSN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8168" y="970506"/>
            <a:ext cx="1024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solidFill>
                  <a:schemeClr val="bg1"/>
                </a:solidFill>
              </a:rPr>
              <a:t>ULLI </a:t>
            </a:r>
            <a:r>
              <a:rPr lang="et-EE" sz="1400" b="1" dirty="0" smtClean="0">
                <a:solidFill>
                  <a:schemeClr val="bg1"/>
                </a:solidFill>
              </a:rPr>
              <a:t>111734Z</a:t>
            </a:r>
          </a:p>
          <a:p>
            <a:r>
              <a:rPr lang="et-EE" sz="1400" b="1" dirty="0" smtClean="0">
                <a:solidFill>
                  <a:schemeClr val="bg1"/>
                </a:solidFill>
              </a:rPr>
              <a:t>0250 +SHSN</a:t>
            </a:r>
            <a:endParaRPr lang="et-EE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5269" y="424989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11.01.2015</a:t>
            </a:r>
            <a:endParaRPr lang="et-EE" dirty="0"/>
          </a:p>
        </p:txBody>
      </p:sp>
      <p:pic>
        <p:nvPicPr>
          <p:cNvPr id="1026" name="Picture 2" descr="http://www.philipcaruso-story.com/wp-content/uploads/2015/02/Blizzar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86" y="836712"/>
            <a:ext cx="3337914" cy="26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42171" y="627537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From Estonian aviation group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446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00294" y="1412775"/>
            <a:ext cx="7312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203F8C"/>
                </a:solidFill>
              </a:rPr>
              <a:t>We got a lot of positive feedback from participants, 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>
                <a:solidFill>
                  <a:srgbClr val="203F8C"/>
                </a:solidFill>
              </a:rPr>
              <a:t>but we shall talk about criticism to improve the next year’s course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>
          <a:xfrm>
            <a:off x="97160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think that instructors were good...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Anna </a:t>
            </a:r>
            <a:r>
              <a:rPr lang="en-US" dirty="0" err="1"/>
              <a:t>Gheli</a:t>
            </a:r>
            <a:r>
              <a:rPr lang="en-US" dirty="0"/>
              <a:t> was also very engaging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think they are well </a:t>
            </a:r>
            <a:r>
              <a:rPr lang="en-US" dirty="0" err="1"/>
              <a:t>prepaired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useful practical </a:t>
            </a:r>
            <a:r>
              <a:rPr lang="en-US" dirty="0" smtClean="0"/>
              <a:t>work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Thank you all! Keep up at the same way</a:t>
            </a:r>
            <a:r>
              <a:rPr lang="en-US" dirty="0" smtClean="0"/>
              <a:t>!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Thanks </a:t>
            </a:r>
            <a:r>
              <a:rPr lang="en-US" dirty="0"/>
              <a:t>a lot!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Thanks </a:t>
            </a:r>
            <a:r>
              <a:rPr lang="en-US" dirty="0"/>
              <a:t>a lot</a:t>
            </a:r>
            <a:r>
              <a:rPr lang="en-US" dirty="0" smtClean="0"/>
              <a:t>!!!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good and helpful instructors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023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00294" y="1412775"/>
            <a:ext cx="7312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203F8C"/>
                </a:solidFill>
              </a:rPr>
              <a:t>Feedback from learners:</a:t>
            </a:r>
          </a:p>
          <a:p>
            <a:endParaRPr lang="et-EE" dirty="0"/>
          </a:p>
          <a:p>
            <a:r>
              <a:rPr lang="et-EE" dirty="0" smtClean="0"/>
              <a:t>„</a:t>
            </a:r>
            <a:r>
              <a:rPr lang="et-EE" dirty="0"/>
              <a:t>F</a:t>
            </a:r>
            <a:r>
              <a:rPr lang="en-US" dirty="0" smtClean="0"/>
              <a:t>or </a:t>
            </a:r>
            <a:r>
              <a:rPr lang="en-US" dirty="0"/>
              <a:t>people not familiar with satellite images there was </a:t>
            </a:r>
            <a:r>
              <a:rPr lang="en-US" dirty="0" smtClean="0"/>
              <a:t>to </a:t>
            </a:r>
            <a:r>
              <a:rPr lang="en-US" dirty="0"/>
              <a:t>little </a:t>
            </a:r>
            <a:r>
              <a:rPr lang="en-US" dirty="0" smtClean="0"/>
              <a:t>explanations.</a:t>
            </a:r>
            <a:r>
              <a:rPr lang="et-EE" dirty="0" smtClean="0"/>
              <a:t> F</a:t>
            </a:r>
            <a:r>
              <a:rPr lang="en-US" dirty="0" smtClean="0"/>
              <a:t>or </a:t>
            </a:r>
            <a:r>
              <a:rPr lang="en-US" dirty="0"/>
              <a:t>people familiar using images a lot the course </a:t>
            </a:r>
            <a:r>
              <a:rPr lang="en-US" dirty="0" smtClean="0"/>
              <a:t>to</a:t>
            </a:r>
            <a:r>
              <a:rPr lang="et-EE" dirty="0" smtClean="0"/>
              <a:t> </a:t>
            </a:r>
            <a:r>
              <a:rPr lang="en-US" dirty="0" smtClean="0"/>
              <a:t>boring</a:t>
            </a:r>
            <a:r>
              <a:rPr lang="et-EE" dirty="0" smtClean="0"/>
              <a:t>“</a:t>
            </a:r>
          </a:p>
          <a:p>
            <a:endParaRPr lang="et-EE" dirty="0" smtClean="0"/>
          </a:p>
          <a:p>
            <a:r>
              <a:rPr lang="et-EE" dirty="0" smtClean="0">
                <a:solidFill>
                  <a:srgbClr val="203F8C"/>
                </a:solidFill>
              </a:rPr>
              <a:t>Questions: </a:t>
            </a:r>
          </a:p>
          <a:p>
            <a:endParaRPr lang="et-EE" dirty="0"/>
          </a:p>
          <a:p>
            <a:r>
              <a:rPr lang="et-EE" dirty="0" smtClean="0"/>
              <a:t>To whom was the course focused?</a:t>
            </a:r>
          </a:p>
          <a:p>
            <a:endParaRPr lang="et-EE" dirty="0" smtClean="0"/>
          </a:p>
          <a:p>
            <a:r>
              <a:rPr lang="et-EE" dirty="0" smtClean="0"/>
              <a:t>Why did not the wiser participants teach less educated ones?</a:t>
            </a:r>
          </a:p>
          <a:p>
            <a:endParaRPr lang="et-EE" dirty="0"/>
          </a:p>
          <a:p>
            <a:r>
              <a:rPr lang="et-EE" dirty="0" smtClean="0">
                <a:solidFill>
                  <a:srgbClr val="203F8C"/>
                </a:solidFill>
              </a:rPr>
              <a:t>Solutions  for the next time =&gt; </a:t>
            </a:r>
          </a:p>
          <a:p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More effective group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Rooms that support work in different group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Precourse exercises online, to harmonize the level of participants</a:t>
            </a:r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930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Rectangle 4"/>
          <p:cNvSpPr/>
          <p:nvPr/>
        </p:nvSpPr>
        <p:spPr>
          <a:xfrm>
            <a:off x="539552" y="1484784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203F8C"/>
                </a:solidFill>
              </a:rPr>
              <a:t>Feedback </a:t>
            </a:r>
            <a:r>
              <a:rPr lang="et-EE" dirty="0">
                <a:solidFill>
                  <a:srgbClr val="203F8C"/>
                </a:solidFill>
              </a:rPr>
              <a:t>from learners</a:t>
            </a:r>
            <a:r>
              <a:rPr lang="et-EE" dirty="0" smtClean="0">
                <a:solidFill>
                  <a:srgbClr val="203F8C"/>
                </a:solidFill>
              </a:rPr>
              <a:t>:</a:t>
            </a:r>
          </a:p>
          <a:p>
            <a:endParaRPr lang="et-EE" dirty="0"/>
          </a:p>
          <a:p>
            <a:r>
              <a:rPr lang="et-EE" dirty="0" smtClean="0"/>
              <a:t>„</a:t>
            </a:r>
            <a:r>
              <a:rPr lang="en-US" dirty="0"/>
              <a:t>Not wise to assume everybody know all the basics, can have a very quick </a:t>
            </a:r>
            <a:r>
              <a:rPr lang="en-US" dirty="0" err="1"/>
              <a:t>rminder</a:t>
            </a:r>
            <a:r>
              <a:rPr lang="en-US" dirty="0"/>
              <a:t>, it does not take long</a:t>
            </a:r>
            <a:r>
              <a:rPr lang="et-EE" dirty="0"/>
              <a:t>“</a:t>
            </a:r>
          </a:p>
          <a:p>
            <a:r>
              <a:rPr lang="et-EE" dirty="0"/>
              <a:t>„</a:t>
            </a:r>
            <a:r>
              <a:rPr lang="en-US" dirty="0"/>
              <a:t>A little more guidance in  practical exercises</a:t>
            </a:r>
            <a:r>
              <a:rPr lang="et-EE" dirty="0" smtClean="0"/>
              <a:t>“</a:t>
            </a:r>
          </a:p>
          <a:p>
            <a:endParaRPr lang="et-EE" dirty="0"/>
          </a:p>
          <a:p>
            <a:r>
              <a:rPr lang="et-EE" dirty="0" smtClean="0">
                <a:solidFill>
                  <a:srgbClr val="203F8C"/>
                </a:solidFill>
              </a:rPr>
              <a:t>Conclusion:</a:t>
            </a:r>
          </a:p>
          <a:p>
            <a:r>
              <a:rPr lang="et-EE" dirty="0" smtClean="0"/>
              <a:t>Passive position of participants towards learning  =&gt; somebody has to teach me</a:t>
            </a:r>
          </a:p>
          <a:p>
            <a:endParaRPr lang="et-EE" dirty="0" smtClean="0"/>
          </a:p>
          <a:p>
            <a:r>
              <a:rPr lang="et-EE" dirty="0" smtClean="0">
                <a:solidFill>
                  <a:srgbClr val="203F8C"/>
                </a:solidFill>
              </a:rPr>
              <a:t>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Nowadays all info is available in internet.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Learners should not wait until everything is explained, they should become more active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Instructors should guide learners softly through well-planned assessments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616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6" y="-33508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Rectangle 4"/>
          <p:cNvSpPr/>
          <p:nvPr/>
        </p:nvSpPr>
        <p:spPr>
          <a:xfrm>
            <a:off x="412194" y="1340768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solidFill>
                  <a:srgbClr val="203F8C"/>
                </a:solidFill>
              </a:rPr>
              <a:t>Feedback from learners:</a:t>
            </a:r>
          </a:p>
          <a:p>
            <a:endParaRPr lang="et-EE" dirty="0" smtClean="0"/>
          </a:p>
          <a:p>
            <a:r>
              <a:rPr lang="et-EE" dirty="0" smtClean="0"/>
              <a:t>„</a:t>
            </a:r>
            <a:r>
              <a:rPr lang="et-EE" dirty="0"/>
              <a:t>S</a:t>
            </a:r>
            <a:r>
              <a:rPr lang="en-US" dirty="0" err="1"/>
              <a:t>ome</a:t>
            </a:r>
            <a:r>
              <a:rPr lang="en-US" dirty="0"/>
              <a:t> of instructors do not like to discuss a lot about cloud features on the satellite images - maybe to little knowledge on interpretation of satellite images?</a:t>
            </a:r>
            <a:r>
              <a:rPr lang="et-EE" dirty="0"/>
              <a:t>“</a:t>
            </a:r>
          </a:p>
          <a:p>
            <a:endParaRPr lang="et-EE" dirty="0">
              <a:solidFill>
                <a:srgbClr val="203F8C"/>
              </a:solidFill>
            </a:endParaRPr>
          </a:p>
          <a:p>
            <a:r>
              <a:rPr lang="et-EE" dirty="0">
                <a:solidFill>
                  <a:srgbClr val="203F8C"/>
                </a:solidFill>
              </a:rPr>
              <a:t>Conclusion: </a:t>
            </a:r>
            <a:endParaRPr lang="et-EE" dirty="0" smtClean="0">
              <a:solidFill>
                <a:srgbClr val="203F8C"/>
              </a:solidFill>
            </a:endParaRPr>
          </a:p>
          <a:p>
            <a:r>
              <a:rPr lang="et-EE" dirty="0" smtClean="0"/>
              <a:t>more </a:t>
            </a:r>
            <a:r>
              <a:rPr lang="et-EE" dirty="0"/>
              <a:t>analysis and discussion was </a:t>
            </a:r>
            <a:r>
              <a:rPr lang="et-EE" dirty="0" smtClean="0"/>
              <a:t>expected</a:t>
            </a:r>
          </a:p>
          <a:p>
            <a:endParaRPr lang="et-EE" dirty="0"/>
          </a:p>
          <a:p>
            <a:r>
              <a:rPr lang="et-EE" dirty="0" smtClean="0">
                <a:solidFill>
                  <a:srgbClr val="203F8C"/>
                </a:solidFill>
              </a:rPr>
              <a:t>Solutions: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Assessments that expect more analysis and discussion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Enough time for dicussions, schedule should not be too tight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Longer preparation time for course so that the team could discuss about actions till details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526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The next course will be in Warssaw in March 2016</a:t>
            </a:r>
          </a:p>
          <a:p>
            <a:endParaRPr lang="et-E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Preparations are already on the 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Theme: „Identification of low clouds and fog“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Before the course  a 3-5 module online course with self-assessments to </a:t>
            </a:r>
            <a:r>
              <a:rPr lang="x-none" smtClean="0"/>
              <a:t>reduce </a:t>
            </a:r>
            <a:r>
              <a:rPr lang="x-none"/>
              <a:t>differences in participant’s </a:t>
            </a:r>
            <a:r>
              <a:rPr lang="x-none" smtClean="0"/>
              <a:t>knowledge</a:t>
            </a:r>
            <a:endParaRPr lang="et-E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Home work of participants to analyse an interesting case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 smtClean="0"/>
              <a:t>S</a:t>
            </a:r>
            <a:r>
              <a:rPr lang="x-none" smtClean="0"/>
              <a:t>atellite </a:t>
            </a:r>
            <a:r>
              <a:rPr lang="x-none"/>
              <a:t>picture of the day analysis 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968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" y="908720"/>
            <a:ext cx="4882807" cy="4649366"/>
          </a:xfrm>
          <a:prstGeom prst="rect">
            <a:avLst/>
          </a:prstGeom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09450"/>
            <a:ext cx="4716016" cy="448304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2539" y="68235"/>
            <a:ext cx="368884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Belarus</a:t>
            </a:r>
            <a:endParaRPr lang="ru-RU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55452" cy="45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6539"/>
            <a:ext cx="1355452" cy="4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5364088" y="1287109"/>
            <a:ext cx="2952328" cy="60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en-US" b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Meteosat-10</a:t>
            </a:r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770" y="2205216"/>
            <a:ext cx="597460" cy="408467"/>
          </a:xfrm>
          <a:prstGeom prst="rect">
            <a:avLst/>
          </a:prstGeom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3789040"/>
            <a:ext cx="597460" cy="408467"/>
          </a:xfrm>
          <a:prstGeom prst="rect">
            <a:avLst/>
          </a:prstGeom>
        </p:spPr>
      </p:pic>
      <p:sp>
        <p:nvSpPr>
          <p:cNvPr id="14" name="Прямоугольник 11"/>
          <p:cNvSpPr/>
          <p:nvPr/>
        </p:nvSpPr>
        <p:spPr>
          <a:xfrm>
            <a:off x="1421904" y="5886738"/>
            <a:ext cx="25740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11.01.2015</a:t>
            </a:r>
          </a:p>
          <a:p>
            <a:pPr marL="109728" indent="0">
              <a:buNone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00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utc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1484784"/>
            <a:ext cx="68301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 smtClean="0"/>
              <a:t>About the results and conclusions of the first course of this network that took place in Tallinn </a:t>
            </a:r>
            <a:endParaRPr lang="et-EE" dirty="0" smtClean="0"/>
          </a:p>
          <a:p>
            <a:pPr algn="l"/>
            <a:r>
              <a:rPr lang="en-CA" dirty="0" smtClean="0"/>
              <a:t>in March 2015</a:t>
            </a:r>
            <a:endParaRPr lang="et-EE" dirty="0" smtClean="0"/>
          </a:p>
          <a:p>
            <a:pPr algn="l"/>
            <a:endParaRPr lang="en-CA" dirty="0" smtClean="0"/>
          </a:p>
          <a:p>
            <a:pPr algn="l"/>
            <a:r>
              <a:rPr lang="en-CA" b="1" dirty="0" smtClean="0"/>
              <a:t>Keywords:</a:t>
            </a:r>
            <a:endParaRPr lang="en-CA" dirty="0" smtClean="0"/>
          </a:p>
          <a:p>
            <a:pPr algn="l"/>
            <a:r>
              <a:rPr lang="en-CA" b="1" dirty="0" smtClean="0"/>
              <a:t>Training, network, satellite meteorology</a:t>
            </a:r>
            <a:endParaRPr lang="et-EE" b="1" dirty="0" smtClean="0"/>
          </a:p>
          <a:p>
            <a:pPr algn="l"/>
            <a:endParaRPr lang="en-CA" dirty="0" smtClean="0"/>
          </a:p>
          <a:p>
            <a:pPr algn="l"/>
            <a:r>
              <a:rPr lang="en-CA" b="1" dirty="0" smtClean="0"/>
              <a:t>Goals:</a:t>
            </a:r>
            <a:endParaRPr lang="en-CA" dirty="0" smtClean="0"/>
          </a:p>
          <a:p>
            <a:pPr algn="l"/>
            <a:r>
              <a:rPr lang="en-CA" b="1" dirty="0" smtClean="0"/>
              <a:t>To analyse the first lessons learned from organizing regional training network for satellite applications in meteorology and carrying out the first course</a:t>
            </a:r>
            <a:endParaRPr lang="en-CA" dirty="0" smtClean="0"/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59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556792"/>
            <a:ext cx="648072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t-EE" b="1" dirty="0" smtClean="0">
                <a:solidFill>
                  <a:sysClr val="windowText" lastClr="000000"/>
                </a:solidFill>
                <a:latin typeface="Calibri" panose="020F0502020204030204"/>
              </a:rPr>
              <a:t>=&gt;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Financial </a:t>
            </a:r>
            <a:r>
              <a:rPr lang="en-CA" dirty="0"/>
              <a:t>support by EUMETSAT and </a:t>
            </a:r>
            <a:r>
              <a:rPr lang="en-CA" dirty="0" err="1"/>
              <a:t>Eumetcal</a:t>
            </a:r>
            <a:r>
              <a:rPr lang="en-CA" dirty="0"/>
              <a:t>  to take part of this workshop is highly appreciated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t-EE" sz="2800" b="1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t-EE" sz="2800" b="1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800" b="0" i="0" u="none" strike="sng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5" y="2103239"/>
            <a:ext cx="1828298" cy="6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umetcal hom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6" y="2768885"/>
            <a:ext cx="16287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684277" cy="64533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AutoShape 2" descr="http://training.eumetsat.int/pluginfile.php/13616/mod_lightboxgallery/gallery_images/0/IMG_0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7" name="AutoShape 4" descr="http://training.eumetsat.int/pluginfile.php/13616/mod_lightboxgallery/gallery_images/0/IMG_0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8" name="AutoShape 6" descr="http://training.eumetsat.int/pluginfile.php/13616/mod_lightboxgallery/gallery_images/0/IMG_00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9" name="Rectangle 8"/>
          <p:cNvSpPr/>
          <p:nvPr/>
        </p:nvSpPr>
        <p:spPr>
          <a:xfrm>
            <a:off x="6228184" y="0"/>
            <a:ext cx="2915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kern="0" dirty="0">
                <a:solidFill>
                  <a:prstClr val="black"/>
                </a:solidFill>
              </a:rPr>
              <a:t>Target group:</a:t>
            </a:r>
            <a:r>
              <a:rPr lang="en-GB" sz="2400" kern="0" dirty="0">
                <a:solidFill>
                  <a:prstClr val="black"/>
                </a:solidFill>
              </a:rPr>
              <a:t> operational forecasters</a:t>
            </a:r>
            <a:endParaRPr lang="en-CA" sz="2400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CA" sz="2400" kern="0" dirty="0">
                <a:solidFill>
                  <a:prstClr val="black"/>
                </a:solidFill>
              </a:rPr>
              <a:t>from</a:t>
            </a:r>
          </a:p>
          <a:p>
            <a:pPr lvl="0">
              <a:defRPr/>
            </a:pPr>
            <a:r>
              <a:rPr lang="en-CA" sz="2400" kern="0" dirty="0">
                <a:solidFill>
                  <a:prstClr val="black"/>
                </a:solidFill>
              </a:rPr>
              <a:t>Estonia, Latvia, Lithuania, Poland, Russia and Belarus</a:t>
            </a:r>
            <a:endParaRPr lang="et-EE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pic>
        <p:nvPicPr>
          <p:cNvPr id="7" name="Picture 2" descr="https://upload.wikimedia.org/wikipedia/commons/7/75/CIA_WorldFactBook-Political_wor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5" y="548680"/>
            <a:ext cx="874581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3968" y="1203975"/>
            <a:ext cx="648072" cy="487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6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pic>
        <p:nvPicPr>
          <p:cNvPr id="5" name="Picture 2" descr="File:Baltic Se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5418"/>
            <a:ext cx="5017039" cy="43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088" y="1484784"/>
            <a:ext cx="2664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Target group: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operational forecasters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Estonia, Latvia, Lithuania, Poland, Russia and Belarus</a:t>
            </a:r>
            <a:endParaRPr lang="et-EE" sz="24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from the eastern coast of the Baltic Sea</a:t>
            </a: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5622581"/>
            <a:ext cx="218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http://wikitravel.org/</a:t>
            </a:r>
          </a:p>
        </p:txBody>
      </p:sp>
    </p:spTree>
    <p:extLst>
      <p:ext uri="{BB962C8B-B14F-4D97-AF65-F5344CB8AC3E}">
        <p14:creationId xmlns:p14="http://schemas.microsoft.com/office/powerpoint/2010/main" val="153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556792"/>
            <a:ext cx="648072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Suggestions</a:t>
            </a:r>
            <a:r>
              <a:rPr kumimoji="0" lang="et-EE" sz="2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themes was asked from forecasters at ESTEA and also from the representatives of participating countries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t-EE" b="1" dirty="0" smtClean="0">
                <a:solidFill>
                  <a:sysClr val="windowText" lastClr="000000"/>
                </a:solidFill>
                <a:latin typeface="Calibri" panose="020F0502020204030204"/>
              </a:rPr>
              <a:t>=&gt;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lvl="0" indent="0">
              <a:buNone/>
              <a:defRPr/>
            </a:pPr>
            <a:r>
              <a:rPr lang="et-EE" b="1" dirty="0">
                <a:solidFill>
                  <a:sysClr val="windowText" lastClr="000000"/>
                </a:solidFill>
              </a:rPr>
              <a:t>Our main idea was to focus on hands-on training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t-EE" sz="2800" b="1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t-EE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t-EE" sz="2800" b="1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CA" sz="2800" b="0" i="0" u="none" strike="sng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5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268761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Practical use of EUMETSAT products together with NWP data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2492896"/>
            <a:ext cx="648072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</a:t>
            </a: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improve the participants’ skills in using satellite information, NWP models and conceptual models for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3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forecasting of cyclone development and accompanying phenomena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rgbClr val="203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Time: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7-8 instructed sessions per 1.5 hours + 2 sessions per 1.5 hours of individual work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Themes: 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cyclone emerging and development (satellite products, fields from NWP models, conceptual models)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properties of cyclones and frontal structures (satellite products interpretation, vertical profiles from NWP models, conceptual models)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cyclone accompanying phenomena (satellite products, vertical profiles from NWP models, radar products, ground measurements)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nowcasting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warnings (comparison of satellite data with NWP, the use of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pseudosatellite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images)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forecasting of wintertime hazards (satellite and NWP data)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2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268761"/>
            <a:ext cx="74888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Practical use of EUMETSAT products together with NWP data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2492896"/>
            <a:ext cx="648072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</a:t>
            </a: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improve the participants’ skills in using satellite information, NWP models and conceptual models for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3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forecasting of cyclone development and accompanying phenomena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rgbClr val="203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Time: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7-8 instructed sessions per 1.5 hours + 2 sessions per 1.5 hours of individual work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Themes: 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cyclone emerging and development (satellite products, fields from NWP models, conceptual models)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properties of cyclones and frontal structures (satellite products interpretation, vertical profiles from NWP models, conceptual models)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cyclone accompanying phenomena (satellite products, vertical profiles from NWP models, radar products, ground measurements)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sng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nowcasting</a:t>
            </a:r>
            <a:r>
              <a:rPr kumimoji="0" lang="en-GB" sz="2800" b="0" i="0" u="none" strike="sng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warnings (comparison of satellite data with NWP, the use of </a:t>
            </a:r>
            <a:r>
              <a:rPr kumimoji="0" lang="en-GB" sz="2800" b="0" i="0" u="none" strike="sng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pseudosatellite</a:t>
            </a:r>
            <a:r>
              <a:rPr kumimoji="0" lang="en-GB" sz="2800" b="0" i="0" u="none" strike="sng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images)</a:t>
            </a:r>
            <a:endParaRPr kumimoji="0" lang="en-CA" sz="2800" b="0" i="0" u="none" strike="sng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sng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forecasting of wintertime hazards (satellite and NWP data)</a:t>
            </a:r>
            <a:endParaRPr kumimoji="0" lang="en-CA" sz="2800" b="0" i="0" u="none" strike="sng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6" y="0"/>
            <a:ext cx="91297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10.09.2015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CALMET 2015</a:t>
            </a:r>
            <a:endParaRPr lang="et-EE"/>
          </a:p>
        </p:txBody>
      </p:sp>
      <p:sp>
        <p:nvSpPr>
          <p:cNvPr id="5" name="Rectangle 4"/>
          <p:cNvSpPr/>
          <p:nvPr/>
        </p:nvSpPr>
        <p:spPr>
          <a:xfrm>
            <a:off x="827584" y="1340768"/>
            <a:ext cx="5688632" cy="487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t-EE" b="1" dirty="0" smtClean="0">
                <a:solidFill>
                  <a:sysClr val="windowText" lastClr="000000"/>
                </a:solidFill>
              </a:rPr>
              <a:t>Activities: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t-EE" b="1" dirty="0" smtClean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ysClr val="windowText" lastClr="000000"/>
                </a:solidFill>
              </a:rPr>
              <a:t>Moodle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ysClr val="windowText" lastClr="000000"/>
                </a:solidFill>
              </a:rPr>
              <a:t>Introductory </a:t>
            </a:r>
            <a:r>
              <a:rPr lang="en-GB" dirty="0">
                <a:solidFill>
                  <a:sysClr val="windowText" lastClr="000000"/>
                </a:solidFill>
              </a:rPr>
              <a:t>game</a:t>
            </a:r>
            <a:endParaRPr lang="en-CA" dirty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t-EE" dirty="0"/>
              <a:t>Collaborative Case </a:t>
            </a:r>
            <a:r>
              <a:rPr lang="et-EE" dirty="0" smtClean="0"/>
              <a:t>Study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ysClr val="windowText" lastClr="000000"/>
                </a:solidFill>
              </a:rPr>
              <a:t>Weather simulator</a:t>
            </a:r>
            <a:endParaRPr lang="et-EE" dirty="0" smtClean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ysClr val="windowText" lastClr="000000"/>
                </a:solidFill>
              </a:rPr>
              <a:t>Short </a:t>
            </a:r>
            <a:r>
              <a:rPr lang="en-GB" dirty="0">
                <a:solidFill>
                  <a:sysClr val="windowText" lastClr="000000"/>
                </a:solidFill>
              </a:rPr>
              <a:t>lectures, instructions</a:t>
            </a:r>
            <a:endParaRPr lang="en-CA" dirty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Labs in </a:t>
            </a:r>
            <a:r>
              <a:rPr lang="en-GB" dirty="0" err="1">
                <a:solidFill>
                  <a:sysClr val="windowText" lastClr="000000"/>
                </a:solidFill>
              </a:rPr>
              <a:t>McIDAS</a:t>
            </a:r>
            <a:r>
              <a:rPr lang="en-GB" dirty="0">
                <a:solidFill>
                  <a:sysClr val="windowText" lastClr="000000"/>
                </a:solidFill>
              </a:rPr>
              <a:t> (in groups and individually)</a:t>
            </a:r>
            <a:endParaRPr lang="en-CA" dirty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Group discussions</a:t>
            </a:r>
            <a:endParaRPr lang="en-CA" dirty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Individual work</a:t>
            </a:r>
            <a:endParaRPr lang="en-CA" dirty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Weather briefing</a:t>
            </a:r>
            <a:endParaRPr lang="en-CA" dirty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Wrapping up</a:t>
            </a:r>
            <a:endParaRPr lang="en-CA" dirty="0">
              <a:solidFill>
                <a:sysClr val="windowText" lastClr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Feedback</a:t>
            </a:r>
            <a:endParaRPr lang="en-CA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tic+_ppost2.0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Baltic+_ppost2.09.pptx</Template>
  <TotalTime>422</TotalTime>
  <Words>1234</Words>
  <Application>Microsoft Office PowerPoint</Application>
  <PresentationFormat>On-screen Show (4:3)</PresentationFormat>
  <Paragraphs>248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Baltic+_ppost2.09</vt:lpstr>
      <vt:lpstr>Custom Design</vt:lpstr>
      <vt:lpstr>Baltic+  -- a regional initiative in teaching and training satellite data applications in meteorology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HIRLAM forecast for trajectory of Low and max mean wind  24-28 m/s</vt:lpstr>
      <vt:lpstr>Surface observations –max wind gusts, m/s (Latvian)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Baltic+  -- a regional initiative in teaching and training satellite data applications in meteorology</dc:title>
  <dc:creator>Piia</dc:creator>
  <cp:lastModifiedBy>Piia Post</cp:lastModifiedBy>
  <cp:revision>38</cp:revision>
  <dcterms:created xsi:type="dcterms:W3CDTF">2015-09-02T16:51:45Z</dcterms:created>
  <dcterms:modified xsi:type="dcterms:W3CDTF">2015-09-09T19:16:17Z</dcterms:modified>
</cp:coreProperties>
</file>