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video/unknown"/>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5.gif" ContentType="image/gif"/>
  <Override PartName="/ppt/notesSlides/notesSlide5.xml" ContentType="application/vnd.openxmlformats-officedocument.presentationml.notesSlide+xml"/>
  <Override PartName="/ppt/media/image6.gif" ContentType="image/gif"/>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31"/>
  </p:notesMasterIdLst>
  <p:sldIdLst>
    <p:sldId id="256" r:id="rId2"/>
    <p:sldId id="281" r:id="rId3"/>
    <p:sldId id="257" r:id="rId4"/>
    <p:sldId id="271" r:id="rId5"/>
    <p:sldId id="277" r:id="rId6"/>
    <p:sldId id="270" r:id="rId7"/>
    <p:sldId id="269" r:id="rId8"/>
    <p:sldId id="278" r:id="rId9"/>
    <p:sldId id="259" r:id="rId10"/>
    <p:sldId id="284" r:id="rId11"/>
    <p:sldId id="260" r:id="rId12"/>
    <p:sldId id="285" r:id="rId13"/>
    <p:sldId id="261" r:id="rId14"/>
    <p:sldId id="272" r:id="rId15"/>
    <p:sldId id="288" r:id="rId16"/>
    <p:sldId id="280" r:id="rId17"/>
    <p:sldId id="276" r:id="rId18"/>
    <p:sldId id="274" r:id="rId19"/>
    <p:sldId id="289" r:id="rId20"/>
    <p:sldId id="275" r:id="rId21"/>
    <p:sldId id="286" r:id="rId22"/>
    <p:sldId id="264" r:id="rId23"/>
    <p:sldId id="266" r:id="rId24"/>
    <p:sldId id="265" r:id="rId25"/>
    <p:sldId id="267" r:id="rId26"/>
    <p:sldId id="283" r:id="rId27"/>
    <p:sldId id="268" r:id="rId28"/>
    <p:sldId id="287" r:id="rId29"/>
    <p:sldId id="282" r:id="rId30"/>
  </p:sldIdLst>
  <p:sldSz cx="9144000" cy="6858000" type="screen4x3"/>
  <p:notesSz cx="6858000" cy="9144000"/>
  <p:embeddedFontLst>
    <p:embeddedFont>
      <p:font typeface="Tahoma" panose="020B0604030504040204" pitchFamily="34" charset="0"/>
      <p:regular r:id="rId32"/>
      <p:bold r:id="rId33"/>
    </p:embeddedFont>
    <p:embeddedFont>
      <p:font typeface="PT Sans" panose="020B0604020202020204" charset="0"/>
      <p:italic r:id="rId34"/>
      <p:boldItalic r:id="rId35"/>
    </p:embeddedFont>
    <p:embeddedFont>
      <p:font typeface="Calibri" panose="020F0502020204030204" pitchFamily="3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D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p:scale>
          <a:sx n="70" d="100"/>
          <a:sy n="70" d="100"/>
        </p:scale>
        <p:origin x="1386" y="72"/>
      </p:cViewPr>
      <p:guideLst/>
    </p:cSldViewPr>
  </p:slideViewPr>
  <p:notesTextViewPr>
    <p:cViewPr>
      <p:scale>
        <a:sx n="1" d="1"/>
        <a:sy n="1" d="1"/>
      </p:scale>
      <p:origin x="0" y="0"/>
    </p:cViewPr>
  </p:notesTextViewPr>
  <p:sorterViewPr>
    <p:cViewPr>
      <p:scale>
        <a:sx n="160" d="100"/>
        <a:sy n="160" d="100"/>
      </p:scale>
      <p:origin x="0" y="-172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08C2E0-112B-4E0A-8B46-0830D235109C}" type="doc">
      <dgm:prSet loTypeId="urn:microsoft.com/office/officeart/2005/8/layout/StepDownProcess" loCatId="process" qsTypeId="urn:microsoft.com/office/officeart/2005/8/quickstyle/3d2" qsCatId="3D" csTypeId="urn:microsoft.com/office/officeart/2005/8/colors/colorful1" csCatId="colorful" phldr="1"/>
      <dgm:spPr/>
      <dgm:t>
        <a:bodyPr/>
        <a:lstStyle/>
        <a:p>
          <a:endParaRPr lang="en-US"/>
        </a:p>
      </dgm:t>
    </dgm:pt>
    <dgm:pt modelId="{C6BABDAF-33D3-4B03-9979-5F16E6579806}">
      <dgm:prSet phldrT="[Text]"/>
      <dgm:spPr/>
      <dgm:t>
        <a:bodyPr/>
        <a:lstStyle/>
        <a:p>
          <a:r>
            <a:rPr lang="en-US" dirty="0" smtClean="0"/>
            <a:t>Requesting</a:t>
          </a:r>
        </a:p>
        <a:p>
          <a:r>
            <a:rPr lang="en-US" dirty="0" smtClean="0"/>
            <a:t>Entity</a:t>
          </a:r>
          <a:endParaRPr lang="en-US" dirty="0"/>
        </a:p>
      </dgm:t>
    </dgm:pt>
    <dgm:pt modelId="{3FAD3D74-7662-4484-9E06-32C00173B040}" type="parTrans" cxnId="{C3CE450C-FC6D-4516-9E2E-28181450E717}">
      <dgm:prSet/>
      <dgm:spPr/>
      <dgm:t>
        <a:bodyPr/>
        <a:lstStyle/>
        <a:p>
          <a:endParaRPr lang="en-US"/>
        </a:p>
      </dgm:t>
    </dgm:pt>
    <dgm:pt modelId="{2C83D02C-09FE-4D33-B766-969E86801590}" type="sibTrans" cxnId="{C3CE450C-FC6D-4516-9E2E-28181450E717}">
      <dgm:prSet/>
      <dgm:spPr/>
      <dgm:t>
        <a:bodyPr/>
        <a:lstStyle/>
        <a:p>
          <a:endParaRPr lang="en-US"/>
        </a:p>
      </dgm:t>
    </dgm:pt>
    <dgm:pt modelId="{02AFAF3A-3F50-45D1-9EC2-0EACF89C57BC}">
      <dgm:prSet phldrT="[Text]" custT="1"/>
      <dgm:spPr/>
      <dgm:t>
        <a:bodyPr/>
        <a:lstStyle/>
        <a:p>
          <a:r>
            <a:rPr lang="en-US" sz="2400" b="1" u="sng" dirty="0" smtClean="0">
              <a:solidFill>
                <a:schemeClr val="tx1"/>
              </a:solidFill>
            </a:rPr>
            <a:t>NCEP</a:t>
          </a:r>
        </a:p>
        <a:p>
          <a:r>
            <a:rPr lang="en-US" sz="2400" b="1" u="sng" dirty="0" smtClean="0">
              <a:solidFill>
                <a:schemeClr val="tx1"/>
              </a:solidFill>
            </a:rPr>
            <a:t>SDM</a:t>
          </a:r>
          <a:endParaRPr lang="en-US" sz="2400" b="1" u="sng" dirty="0">
            <a:solidFill>
              <a:schemeClr val="tx1"/>
            </a:solidFill>
          </a:endParaRPr>
        </a:p>
      </dgm:t>
    </dgm:pt>
    <dgm:pt modelId="{61C82F4B-3F15-4F0F-9966-B6143393F457}" type="parTrans" cxnId="{F9185283-D1A1-4489-8AF8-54778492126B}">
      <dgm:prSet/>
      <dgm:spPr/>
      <dgm:t>
        <a:bodyPr/>
        <a:lstStyle/>
        <a:p>
          <a:endParaRPr lang="en-US"/>
        </a:p>
      </dgm:t>
    </dgm:pt>
    <dgm:pt modelId="{5ECF525C-6246-4CEE-94C7-A96A8445850E}" type="sibTrans" cxnId="{F9185283-D1A1-4489-8AF8-54778492126B}">
      <dgm:prSet/>
      <dgm:spPr/>
      <dgm:t>
        <a:bodyPr/>
        <a:lstStyle/>
        <a:p>
          <a:endParaRPr lang="en-US"/>
        </a:p>
      </dgm:t>
    </dgm:pt>
    <dgm:pt modelId="{72C5BD88-B9DC-424A-9147-AFD1190908F5}">
      <dgm:prSet phldrT="[Text]"/>
      <dgm:spPr/>
      <dgm:t>
        <a:bodyPr/>
        <a:lstStyle/>
        <a:p>
          <a:r>
            <a:rPr lang="en-US" dirty="0" smtClean="0"/>
            <a:t>ESPC</a:t>
          </a:r>
        </a:p>
        <a:p>
          <a:r>
            <a:rPr lang="en-US" dirty="0" smtClean="0"/>
            <a:t>Help Desk</a:t>
          </a:r>
          <a:endParaRPr lang="en-US" dirty="0"/>
        </a:p>
      </dgm:t>
    </dgm:pt>
    <dgm:pt modelId="{56CBBA71-89BE-4B2C-AB68-31A80D399DDC}" type="parTrans" cxnId="{30F24D86-690D-4ED4-B7EB-357405D02A4C}">
      <dgm:prSet/>
      <dgm:spPr/>
      <dgm:t>
        <a:bodyPr/>
        <a:lstStyle/>
        <a:p>
          <a:endParaRPr lang="en-US"/>
        </a:p>
      </dgm:t>
    </dgm:pt>
    <dgm:pt modelId="{09FCBA8E-5788-4B69-8947-E69DD7792C25}" type="sibTrans" cxnId="{30F24D86-690D-4ED4-B7EB-357405D02A4C}">
      <dgm:prSet/>
      <dgm:spPr/>
      <dgm:t>
        <a:bodyPr/>
        <a:lstStyle/>
        <a:p>
          <a:endParaRPr lang="en-US"/>
        </a:p>
      </dgm:t>
    </dgm:pt>
    <dgm:pt modelId="{C05C80A8-13A5-436A-9F00-2989B9D8D7D0}">
      <dgm:prSet phldrT="[Text]"/>
      <dgm:spPr/>
      <dgm:t>
        <a:bodyPr/>
        <a:lstStyle/>
        <a:p>
          <a:r>
            <a:rPr lang="en-US" dirty="0" smtClean="0"/>
            <a:t>SOCC</a:t>
          </a:r>
          <a:endParaRPr lang="en-US" dirty="0"/>
        </a:p>
      </dgm:t>
    </dgm:pt>
    <dgm:pt modelId="{C028D6D2-48C6-4C18-88F1-D8B5160DD1C2}" type="parTrans" cxnId="{F1E0B06C-2C4B-433E-A085-DE627E43FE3B}">
      <dgm:prSet/>
      <dgm:spPr/>
      <dgm:t>
        <a:bodyPr/>
        <a:lstStyle/>
        <a:p>
          <a:endParaRPr lang="en-US"/>
        </a:p>
      </dgm:t>
    </dgm:pt>
    <dgm:pt modelId="{AF54A433-925F-4F96-8F56-A20A5FB6F673}" type="sibTrans" cxnId="{F1E0B06C-2C4B-433E-A085-DE627E43FE3B}">
      <dgm:prSet/>
      <dgm:spPr/>
      <dgm:t>
        <a:bodyPr/>
        <a:lstStyle/>
        <a:p>
          <a:endParaRPr lang="en-US"/>
        </a:p>
      </dgm:t>
    </dgm:pt>
    <dgm:pt modelId="{ADF020AF-6FEE-4640-9A32-E64D029E5F6F}">
      <dgm:prSet phldrT="[Text]"/>
      <dgm:spPr/>
      <dgm:t>
        <a:bodyPr/>
        <a:lstStyle/>
        <a:p>
          <a:r>
            <a:rPr lang="en-US" dirty="0" smtClean="0"/>
            <a:t>CDA</a:t>
          </a:r>
          <a:endParaRPr lang="en-US" dirty="0"/>
        </a:p>
      </dgm:t>
    </dgm:pt>
    <dgm:pt modelId="{DB71F777-FEE1-40C4-84E8-4775009B31ED}" type="parTrans" cxnId="{A358FDE1-D938-4914-B407-2E81A2A25E98}">
      <dgm:prSet/>
      <dgm:spPr/>
      <dgm:t>
        <a:bodyPr/>
        <a:lstStyle/>
        <a:p>
          <a:endParaRPr lang="en-US"/>
        </a:p>
      </dgm:t>
    </dgm:pt>
    <dgm:pt modelId="{DE8C074E-46B9-4BD6-B61A-138697C0329A}" type="sibTrans" cxnId="{A358FDE1-D938-4914-B407-2E81A2A25E98}">
      <dgm:prSet/>
      <dgm:spPr/>
      <dgm:t>
        <a:bodyPr/>
        <a:lstStyle/>
        <a:p>
          <a:endParaRPr lang="en-US"/>
        </a:p>
      </dgm:t>
    </dgm:pt>
    <dgm:pt modelId="{609386EE-CEAC-400B-9C5A-A03CBA7CFE63}" type="pres">
      <dgm:prSet presAssocID="{0908C2E0-112B-4E0A-8B46-0830D235109C}" presName="rootnode" presStyleCnt="0">
        <dgm:presLayoutVars>
          <dgm:chMax/>
          <dgm:chPref/>
          <dgm:dir/>
          <dgm:animLvl val="lvl"/>
        </dgm:presLayoutVars>
      </dgm:prSet>
      <dgm:spPr/>
      <dgm:t>
        <a:bodyPr/>
        <a:lstStyle/>
        <a:p>
          <a:endParaRPr lang="en-US"/>
        </a:p>
      </dgm:t>
    </dgm:pt>
    <dgm:pt modelId="{C9941287-4873-4280-A8D9-A2347B65D2DB}" type="pres">
      <dgm:prSet presAssocID="{C6BABDAF-33D3-4B03-9979-5F16E6579806}" presName="composite" presStyleCnt="0"/>
      <dgm:spPr/>
    </dgm:pt>
    <dgm:pt modelId="{5886B198-D0C4-4006-9DDF-B02C62A735AE}" type="pres">
      <dgm:prSet presAssocID="{C6BABDAF-33D3-4B03-9979-5F16E6579806}" presName="bentUpArrow1" presStyleLbl="alignImgPlace1" presStyleIdx="0" presStyleCnt="4"/>
      <dgm:spPr/>
    </dgm:pt>
    <dgm:pt modelId="{856DDBA5-9406-4CBB-941A-BFD52DBA2989}" type="pres">
      <dgm:prSet presAssocID="{C6BABDAF-33D3-4B03-9979-5F16E6579806}" presName="ParentText" presStyleLbl="node1" presStyleIdx="0" presStyleCnt="5">
        <dgm:presLayoutVars>
          <dgm:chMax val="1"/>
          <dgm:chPref val="1"/>
          <dgm:bulletEnabled val="1"/>
        </dgm:presLayoutVars>
      </dgm:prSet>
      <dgm:spPr/>
      <dgm:t>
        <a:bodyPr/>
        <a:lstStyle/>
        <a:p>
          <a:endParaRPr lang="en-US"/>
        </a:p>
      </dgm:t>
    </dgm:pt>
    <dgm:pt modelId="{F826DA17-141F-4BC7-8899-BF14A6A69D39}" type="pres">
      <dgm:prSet presAssocID="{C6BABDAF-33D3-4B03-9979-5F16E6579806}" presName="ChildText" presStyleLbl="revTx" presStyleIdx="0" presStyleCnt="4">
        <dgm:presLayoutVars>
          <dgm:chMax val="0"/>
          <dgm:chPref val="0"/>
          <dgm:bulletEnabled val="1"/>
        </dgm:presLayoutVars>
      </dgm:prSet>
      <dgm:spPr/>
      <dgm:t>
        <a:bodyPr/>
        <a:lstStyle/>
        <a:p>
          <a:endParaRPr lang="en-US"/>
        </a:p>
      </dgm:t>
    </dgm:pt>
    <dgm:pt modelId="{13C6C83B-66D2-4B87-A0F0-72E94A1C79E1}" type="pres">
      <dgm:prSet presAssocID="{2C83D02C-09FE-4D33-B766-969E86801590}" presName="sibTrans" presStyleCnt="0"/>
      <dgm:spPr/>
    </dgm:pt>
    <dgm:pt modelId="{76398AE6-9408-4F89-A8A3-7FBD151466CB}" type="pres">
      <dgm:prSet presAssocID="{02AFAF3A-3F50-45D1-9EC2-0EACF89C57BC}" presName="composite" presStyleCnt="0"/>
      <dgm:spPr/>
    </dgm:pt>
    <dgm:pt modelId="{7B197BE4-2983-42D0-832F-49D55292C546}" type="pres">
      <dgm:prSet presAssocID="{02AFAF3A-3F50-45D1-9EC2-0EACF89C57BC}" presName="bentUpArrow1" presStyleLbl="alignImgPlace1" presStyleIdx="1" presStyleCnt="4"/>
      <dgm:spPr/>
      <dgm:t>
        <a:bodyPr/>
        <a:lstStyle/>
        <a:p>
          <a:endParaRPr lang="en-US"/>
        </a:p>
      </dgm:t>
    </dgm:pt>
    <dgm:pt modelId="{CE9EAB51-98FC-4595-BC56-BA9E5FFC0009}" type="pres">
      <dgm:prSet presAssocID="{02AFAF3A-3F50-45D1-9EC2-0EACF89C57BC}" presName="ParentText" presStyleLbl="node1" presStyleIdx="1" presStyleCnt="5">
        <dgm:presLayoutVars>
          <dgm:chMax val="1"/>
          <dgm:chPref val="1"/>
          <dgm:bulletEnabled val="1"/>
        </dgm:presLayoutVars>
      </dgm:prSet>
      <dgm:spPr/>
      <dgm:t>
        <a:bodyPr/>
        <a:lstStyle/>
        <a:p>
          <a:endParaRPr lang="en-US"/>
        </a:p>
      </dgm:t>
    </dgm:pt>
    <dgm:pt modelId="{379AD8BB-25CC-4DEB-8C5E-6160B1F26C47}" type="pres">
      <dgm:prSet presAssocID="{02AFAF3A-3F50-45D1-9EC2-0EACF89C57BC}" presName="ChildText" presStyleLbl="revTx" presStyleIdx="1" presStyleCnt="4">
        <dgm:presLayoutVars>
          <dgm:chMax val="0"/>
          <dgm:chPref val="0"/>
          <dgm:bulletEnabled val="1"/>
        </dgm:presLayoutVars>
      </dgm:prSet>
      <dgm:spPr/>
      <dgm:t>
        <a:bodyPr/>
        <a:lstStyle/>
        <a:p>
          <a:endParaRPr lang="en-US"/>
        </a:p>
      </dgm:t>
    </dgm:pt>
    <dgm:pt modelId="{85FDAAB8-AAAA-412C-A8A8-142E32F28C28}" type="pres">
      <dgm:prSet presAssocID="{5ECF525C-6246-4CEE-94C7-A96A8445850E}" presName="sibTrans" presStyleCnt="0"/>
      <dgm:spPr/>
    </dgm:pt>
    <dgm:pt modelId="{987CAF4C-2550-4935-990E-CADB29B75C1B}" type="pres">
      <dgm:prSet presAssocID="{72C5BD88-B9DC-424A-9147-AFD1190908F5}" presName="composite" presStyleCnt="0"/>
      <dgm:spPr/>
    </dgm:pt>
    <dgm:pt modelId="{A079AD9D-FE8D-4806-B84A-8AE7E8C21BBF}" type="pres">
      <dgm:prSet presAssocID="{72C5BD88-B9DC-424A-9147-AFD1190908F5}" presName="bentUpArrow1" presStyleLbl="alignImgPlace1" presStyleIdx="2" presStyleCnt="4"/>
      <dgm:spPr/>
    </dgm:pt>
    <dgm:pt modelId="{3E998863-68D9-411C-B5FE-BC5F97A55EA7}" type="pres">
      <dgm:prSet presAssocID="{72C5BD88-B9DC-424A-9147-AFD1190908F5}" presName="ParentText" presStyleLbl="node1" presStyleIdx="2" presStyleCnt="5">
        <dgm:presLayoutVars>
          <dgm:chMax val="1"/>
          <dgm:chPref val="1"/>
          <dgm:bulletEnabled val="1"/>
        </dgm:presLayoutVars>
      </dgm:prSet>
      <dgm:spPr/>
      <dgm:t>
        <a:bodyPr/>
        <a:lstStyle/>
        <a:p>
          <a:endParaRPr lang="en-US"/>
        </a:p>
      </dgm:t>
    </dgm:pt>
    <dgm:pt modelId="{72B149CF-1A60-4773-A013-F0A001540523}" type="pres">
      <dgm:prSet presAssocID="{72C5BD88-B9DC-424A-9147-AFD1190908F5}" presName="ChildText" presStyleLbl="revTx" presStyleIdx="2" presStyleCnt="4">
        <dgm:presLayoutVars>
          <dgm:chMax val="0"/>
          <dgm:chPref val="0"/>
          <dgm:bulletEnabled val="1"/>
        </dgm:presLayoutVars>
      </dgm:prSet>
      <dgm:spPr/>
      <dgm:t>
        <a:bodyPr/>
        <a:lstStyle/>
        <a:p>
          <a:endParaRPr lang="en-US"/>
        </a:p>
      </dgm:t>
    </dgm:pt>
    <dgm:pt modelId="{B1BB7485-4467-4AE7-AA0F-12207B72AAFD}" type="pres">
      <dgm:prSet presAssocID="{09FCBA8E-5788-4B69-8947-E69DD7792C25}" presName="sibTrans" presStyleCnt="0"/>
      <dgm:spPr/>
    </dgm:pt>
    <dgm:pt modelId="{BDB8E878-98C1-4E6D-9A4B-1B362AD9FEE9}" type="pres">
      <dgm:prSet presAssocID="{C05C80A8-13A5-436A-9F00-2989B9D8D7D0}" presName="composite" presStyleCnt="0"/>
      <dgm:spPr/>
    </dgm:pt>
    <dgm:pt modelId="{35B00611-BE72-4175-B97B-26AD51E0419F}" type="pres">
      <dgm:prSet presAssocID="{C05C80A8-13A5-436A-9F00-2989B9D8D7D0}" presName="bentUpArrow1" presStyleLbl="alignImgPlace1" presStyleIdx="3" presStyleCnt="4"/>
      <dgm:spPr/>
    </dgm:pt>
    <dgm:pt modelId="{C7687055-20A7-4405-9FF5-D6A1F00EDAC7}" type="pres">
      <dgm:prSet presAssocID="{C05C80A8-13A5-436A-9F00-2989B9D8D7D0}" presName="ParentText" presStyleLbl="node1" presStyleIdx="3" presStyleCnt="5">
        <dgm:presLayoutVars>
          <dgm:chMax val="1"/>
          <dgm:chPref val="1"/>
          <dgm:bulletEnabled val="1"/>
        </dgm:presLayoutVars>
      </dgm:prSet>
      <dgm:spPr/>
      <dgm:t>
        <a:bodyPr/>
        <a:lstStyle/>
        <a:p>
          <a:endParaRPr lang="en-US"/>
        </a:p>
      </dgm:t>
    </dgm:pt>
    <dgm:pt modelId="{9B58BB02-2DC0-44F9-B1BA-FCB9297142B4}" type="pres">
      <dgm:prSet presAssocID="{C05C80A8-13A5-436A-9F00-2989B9D8D7D0}" presName="ChildText" presStyleLbl="revTx" presStyleIdx="3" presStyleCnt="4">
        <dgm:presLayoutVars>
          <dgm:chMax val="0"/>
          <dgm:chPref val="0"/>
          <dgm:bulletEnabled val="1"/>
        </dgm:presLayoutVars>
      </dgm:prSet>
      <dgm:spPr/>
    </dgm:pt>
    <dgm:pt modelId="{750E30EF-C634-43B1-930A-60F75D65CEFE}" type="pres">
      <dgm:prSet presAssocID="{AF54A433-925F-4F96-8F56-A20A5FB6F673}" presName="sibTrans" presStyleCnt="0"/>
      <dgm:spPr/>
    </dgm:pt>
    <dgm:pt modelId="{A57FD071-DD1D-49DB-A325-6694C1BEFD3D}" type="pres">
      <dgm:prSet presAssocID="{ADF020AF-6FEE-4640-9A32-E64D029E5F6F}" presName="composite" presStyleCnt="0"/>
      <dgm:spPr/>
    </dgm:pt>
    <dgm:pt modelId="{F2D205AB-FCBA-4EFF-8596-552EFA2FED82}" type="pres">
      <dgm:prSet presAssocID="{ADF020AF-6FEE-4640-9A32-E64D029E5F6F}" presName="ParentText" presStyleLbl="node1" presStyleIdx="4" presStyleCnt="5">
        <dgm:presLayoutVars>
          <dgm:chMax val="1"/>
          <dgm:chPref val="1"/>
          <dgm:bulletEnabled val="1"/>
        </dgm:presLayoutVars>
      </dgm:prSet>
      <dgm:spPr/>
      <dgm:t>
        <a:bodyPr/>
        <a:lstStyle/>
        <a:p>
          <a:endParaRPr lang="en-US"/>
        </a:p>
      </dgm:t>
    </dgm:pt>
  </dgm:ptLst>
  <dgm:cxnLst>
    <dgm:cxn modelId="{C8F843BA-6083-4B5C-9234-77A540E88B76}" type="presOf" srcId="{72C5BD88-B9DC-424A-9147-AFD1190908F5}" destId="{3E998863-68D9-411C-B5FE-BC5F97A55EA7}" srcOrd="0" destOrd="0" presId="urn:microsoft.com/office/officeart/2005/8/layout/StepDownProcess"/>
    <dgm:cxn modelId="{30F24D86-690D-4ED4-B7EB-357405D02A4C}" srcId="{0908C2E0-112B-4E0A-8B46-0830D235109C}" destId="{72C5BD88-B9DC-424A-9147-AFD1190908F5}" srcOrd="2" destOrd="0" parTransId="{56CBBA71-89BE-4B2C-AB68-31A80D399DDC}" sibTransId="{09FCBA8E-5788-4B69-8947-E69DD7792C25}"/>
    <dgm:cxn modelId="{CB57E9C8-A505-42D7-8D51-760640B6509E}" type="presOf" srcId="{ADF020AF-6FEE-4640-9A32-E64D029E5F6F}" destId="{F2D205AB-FCBA-4EFF-8596-552EFA2FED82}" srcOrd="0" destOrd="0" presId="urn:microsoft.com/office/officeart/2005/8/layout/StepDownProcess"/>
    <dgm:cxn modelId="{F9185283-D1A1-4489-8AF8-54778492126B}" srcId="{0908C2E0-112B-4E0A-8B46-0830D235109C}" destId="{02AFAF3A-3F50-45D1-9EC2-0EACF89C57BC}" srcOrd="1" destOrd="0" parTransId="{61C82F4B-3F15-4F0F-9966-B6143393F457}" sibTransId="{5ECF525C-6246-4CEE-94C7-A96A8445850E}"/>
    <dgm:cxn modelId="{EC210ECC-3E14-4B59-BC0C-FACD4B4279C6}" type="presOf" srcId="{C05C80A8-13A5-436A-9F00-2989B9D8D7D0}" destId="{C7687055-20A7-4405-9FF5-D6A1F00EDAC7}" srcOrd="0" destOrd="0" presId="urn:microsoft.com/office/officeart/2005/8/layout/StepDownProcess"/>
    <dgm:cxn modelId="{A358FDE1-D938-4914-B407-2E81A2A25E98}" srcId="{0908C2E0-112B-4E0A-8B46-0830D235109C}" destId="{ADF020AF-6FEE-4640-9A32-E64D029E5F6F}" srcOrd="4" destOrd="0" parTransId="{DB71F777-FEE1-40C4-84E8-4775009B31ED}" sibTransId="{DE8C074E-46B9-4BD6-B61A-138697C0329A}"/>
    <dgm:cxn modelId="{F1E0B06C-2C4B-433E-A085-DE627E43FE3B}" srcId="{0908C2E0-112B-4E0A-8B46-0830D235109C}" destId="{C05C80A8-13A5-436A-9F00-2989B9D8D7D0}" srcOrd="3" destOrd="0" parTransId="{C028D6D2-48C6-4C18-88F1-D8B5160DD1C2}" sibTransId="{AF54A433-925F-4F96-8F56-A20A5FB6F673}"/>
    <dgm:cxn modelId="{B7E3B3F9-DB61-4910-A523-26C10DCACDA3}" type="presOf" srcId="{02AFAF3A-3F50-45D1-9EC2-0EACF89C57BC}" destId="{CE9EAB51-98FC-4595-BC56-BA9E5FFC0009}" srcOrd="0" destOrd="0" presId="urn:microsoft.com/office/officeart/2005/8/layout/StepDownProcess"/>
    <dgm:cxn modelId="{660C5874-D095-43E9-8065-54A29643A551}" type="presOf" srcId="{C6BABDAF-33D3-4B03-9979-5F16E6579806}" destId="{856DDBA5-9406-4CBB-941A-BFD52DBA2989}" srcOrd="0" destOrd="0" presId="urn:microsoft.com/office/officeart/2005/8/layout/StepDownProcess"/>
    <dgm:cxn modelId="{5AA8ECAE-A73C-49E1-81D8-72246CD48689}" type="presOf" srcId="{0908C2E0-112B-4E0A-8B46-0830D235109C}" destId="{609386EE-CEAC-400B-9C5A-A03CBA7CFE63}" srcOrd="0" destOrd="0" presId="urn:microsoft.com/office/officeart/2005/8/layout/StepDownProcess"/>
    <dgm:cxn modelId="{C3CE450C-FC6D-4516-9E2E-28181450E717}" srcId="{0908C2E0-112B-4E0A-8B46-0830D235109C}" destId="{C6BABDAF-33D3-4B03-9979-5F16E6579806}" srcOrd="0" destOrd="0" parTransId="{3FAD3D74-7662-4484-9E06-32C00173B040}" sibTransId="{2C83D02C-09FE-4D33-B766-969E86801590}"/>
    <dgm:cxn modelId="{76CD8E5F-91F2-4BD0-841E-8E55591338C8}" type="presParOf" srcId="{609386EE-CEAC-400B-9C5A-A03CBA7CFE63}" destId="{C9941287-4873-4280-A8D9-A2347B65D2DB}" srcOrd="0" destOrd="0" presId="urn:microsoft.com/office/officeart/2005/8/layout/StepDownProcess"/>
    <dgm:cxn modelId="{3B2ED251-FBF9-4E77-B902-0B21284D9B3A}" type="presParOf" srcId="{C9941287-4873-4280-A8D9-A2347B65D2DB}" destId="{5886B198-D0C4-4006-9DDF-B02C62A735AE}" srcOrd="0" destOrd="0" presId="urn:microsoft.com/office/officeart/2005/8/layout/StepDownProcess"/>
    <dgm:cxn modelId="{4F0CCC16-46AA-48FF-AD66-4F4F624AFB30}" type="presParOf" srcId="{C9941287-4873-4280-A8D9-A2347B65D2DB}" destId="{856DDBA5-9406-4CBB-941A-BFD52DBA2989}" srcOrd="1" destOrd="0" presId="urn:microsoft.com/office/officeart/2005/8/layout/StepDownProcess"/>
    <dgm:cxn modelId="{59B320E5-FFA3-40D1-A866-020CEE29CA88}" type="presParOf" srcId="{C9941287-4873-4280-A8D9-A2347B65D2DB}" destId="{F826DA17-141F-4BC7-8899-BF14A6A69D39}" srcOrd="2" destOrd="0" presId="urn:microsoft.com/office/officeart/2005/8/layout/StepDownProcess"/>
    <dgm:cxn modelId="{04B9C0C1-D3A2-4A47-B605-AF29BE56B731}" type="presParOf" srcId="{609386EE-CEAC-400B-9C5A-A03CBA7CFE63}" destId="{13C6C83B-66D2-4B87-A0F0-72E94A1C79E1}" srcOrd="1" destOrd="0" presId="urn:microsoft.com/office/officeart/2005/8/layout/StepDownProcess"/>
    <dgm:cxn modelId="{C430051C-5A44-4B67-84EC-23E13A3BD0B9}" type="presParOf" srcId="{609386EE-CEAC-400B-9C5A-A03CBA7CFE63}" destId="{76398AE6-9408-4F89-A8A3-7FBD151466CB}" srcOrd="2" destOrd="0" presId="urn:microsoft.com/office/officeart/2005/8/layout/StepDownProcess"/>
    <dgm:cxn modelId="{A3EFFEC6-9B1F-4294-9E79-F395A43758CC}" type="presParOf" srcId="{76398AE6-9408-4F89-A8A3-7FBD151466CB}" destId="{7B197BE4-2983-42D0-832F-49D55292C546}" srcOrd="0" destOrd="0" presId="urn:microsoft.com/office/officeart/2005/8/layout/StepDownProcess"/>
    <dgm:cxn modelId="{090CB7D4-1F5E-483D-BA76-C2B7CDB4386B}" type="presParOf" srcId="{76398AE6-9408-4F89-A8A3-7FBD151466CB}" destId="{CE9EAB51-98FC-4595-BC56-BA9E5FFC0009}" srcOrd="1" destOrd="0" presId="urn:microsoft.com/office/officeart/2005/8/layout/StepDownProcess"/>
    <dgm:cxn modelId="{F8C1C446-E200-4AEB-90CF-30A7630A6982}" type="presParOf" srcId="{76398AE6-9408-4F89-A8A3-7FBD151466CB}" destId="{379AD8BB-25CC-4DEB-8C5E-6160B1F26C47}" srcOrd="2" destOrd="0" presId="urn:microsoft.com/office/officeart/2005/8/layout/StepDownProcess"/>
    <dgm:cxn modelId="{C07B1AD3-3536-485B-953E-5DE28EA8A175}" type="presParOf" srcId="{609386EE-CEAC-400B-9C5A-A03CBA7CFE63}" destId="{85FDAAB8-AAAA-412C-A8A8-142E32F28C28}" srcOrd="3" destOrd="0" presId="urn:microsoft.com/office/officeart/2005/8/layout/StepDownProcess"/>
    <dgm:cxn modelId="{8FDDA7B1-B7F8-4DEE-9FC1-D9B8BE51E4B5}" type="presParOf" srcId="{609386EE-CEAC-400B-9C5A-A03CBA7CFE63}" destId="{987CAF4C-2550-4935-990E-CADB29B75C1B}" srcOrd="4" destOrd="0" presId="urn:microsoft.com/office/officeart/2005/8/layout/StepDownProcess"/>
    <dgm:cxn modelId="{C0A2E211-389C-4D7B-A50C-0AE308F4C48E}" type="presParOf" srcId="{987CAF4C-2550-4935-990E-CADB29B75C1B}" destId="{A079AD9D-FE8D-4806-B84A-8AE7E8C21BBF}" srcOrd="0" destOrd="0" presId="urn:microsoft.com/office/officeart/2005/8/layout/StepDownProcess"/>
    <dgm:cxn modelId="{7712660A-977F-4E3E-93ED-27B1600F0684}" type="presParOf" srcId="{987CAF4C-2550-4935-990E-CADB29B75C1B}" destId="{3E998863-68D9-411C-B5FE-BC5F97A55EA7}" srcOrd="1" destOrd="0" presId="urn:microsoft.com/office/officeart/2005/8/layout/StepDownProcess"/>
    <dgm:cxn modelId="{2F825862-D43B-419B-BDAE-B3A073F48FF0}" type="presParOf" srcId="{987CAF4C-2550-4935-990E-CADB29B75C1B}" destId="{72B149CF-1A60-4773-A013-F0A001540523}" srcOrd="2" destOrd="0" presId="urn:microsoft.com/office/officeart/2005/8/layout/StepDownProcess"/>
    <dgm:cxn modelId="{7D4D01DE-D041-49B5-84BD-39D1B3D00768}" type="presParOf" srcId="{609386EE-CEAC-400B-9C5A-A03CBA7CFE63}" destId="{B1BB7485-4467-4AE7-AA0F-12207B72AAFD}" srcOrd="5" destOrd="0" presId="urn:microsoft.com/office/officeart/2005/8/layout/StepDownProcess"/>
    <dgm:cxn modelId="{B1D2DA22-D1D2-47F1-85B9-5EDB9BDB2758}" type="presParOf" srcId="{609386EE-CEAC-400B-9C5A-A03CBA7CFE63}" destId="{BDB8E878-98C1-4E6D-9A4B-1B362AD9FEE9}" srcOrd="6" destOrd="0" presId="urn:microsoft.com/office/officeart/2005/8/layout/StepDownProcess"/>
    <dgm:cxn modelId="{6D48FDD4-FE3E-4AC8-8C81-B146749AF720}" type="presParOf" srcId="{BDB8E878-98C1-4E6D-9A4B-1B362AD9FEE9}" destId="{35B00611-BE72-4175-B97B-26AD51E0419F}" srcOrd="0" destOrd="0" presId="urn:microsoft.com/office/officeart/2005/8/layout/StepDownProcess"/>
    <dgm:cxn modelId="{76BDBC90-D158-435D-AE6C-7C1F613BA439}" type="presParOf" srcId="{BDB8E878-98C1-4E6D-9A4B-1B362AD9FEE9}" destId="{C7687055-20A7-4405-9FF5-D6A1F00EDAC7}" srcOrd="1" destOrd="0" presId="urn:microsoft.com/office/officeart/2005/8/layout/StepDownProcess"/>
    <dgm:cxn modelId="{1C79CC03-50F3-4EA6-9E12-080D53D95C61}" type="presParOf" srcId="{BDB8E878-98C1-4E6D-9A4B-1B362AD9FEE9}" destId="{9B58BB02-2DC0-44F9-B1BA-FCB9297142B4}" srcOrd="2" destOrd="0" presId="urn:microsoft.com/office/officeart/2005/8/layout/StepDownProcess"/>
    <dgm:cxn modelId="{CD413061-0FF2-459E-85C3-A5592CC8C4DA}" type="presParOf" srcId="{609386EE-CEAC-400B-9C5A-A03CBA7CFE63}" destId="{750E30EF-C634-43B1-930A-60F75D65CEFE}" srcOrd="7" destOrd="0" presId="urn:microsoft.com/office/officeart/2005/8/layout/StepDownProcess"/>
    <dgm:cxn modelId="{ACEC5D61-9DD1-447E-8E16-9899211CAFD7}" type="presParOf" srcId="{609386EE-CEAC-400B-9C5A-A03CBA7CFE63}" destId="{A57FD071-DD1D-49DB-A325-6694C1BEFD3D}" srcOrd="8" destOrd="0" presId="urn:microsoft.com/office/officeart/2005/8/layout/StepDownProcess"/>
    <dgm:cxn modelId="{C8636663-EF0B-48E3-8CDC-B17F5D2DADA7}" type="presParOf" srcId="{A57FD071-DD1D-49DB-A325-6694C1BEFD3D}" destId="{F2D205AB-FCBA-4EFF-8596-552EFA2FED82}"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86B198-D0C4-4006-9DDF-B02C62A735AE}">
      <dsp:nvSpPr>
        <dsp:cNvPr id="0" name=""/>
        <dsp:cNvSpPr/>
      </dsp:nvSpPr>
      <dsp:spPr>
        <a:xfrm rot="5400000">
          <a:off x="926947" y="959481"/>
          <a:ext cx="835022" cy="950643"/>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scene3d>
          <a:camera prst="orthographicFront"/>
          <a:lightRig rig="threePt" dir="t">
            <a:rot lat="0" lon="0" rev="7500000"/>
          </a:lightRig>
        </a:scene3d>
        <a:sp3d z="2540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856DDBA5-9406-4CBB-941A-BFD52DBA2989}">
      <dsp:nvSpPr>
        <dsp:cNvPr id="0" name=""/>
        <dsp:cNvSpPr/>
      </dsp:nvSpPr>
      <dsp:spPr>
        <a:xfrm>
          <a:off x="705717" y="33842"/>
          <a:ext cx="1405685" cy="983934"/>
        </a:xfrm>
        <a:prstGeom prst="roundRect">
          <a:avLst>
            <a:gd name="adj" fmla="val 1667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Requesting</a:t>
          </a:r>
        </a:p>
        <a:p>
          <a:pPr lvl="0" algn="ctr" defTabSz="800100">
            <a:lnSpc>
              <a:spcPct val="90000"/>
            </a:lnSpc>
            <a:spcBef>
              <a:spcPct val="0"/>
            </a:spcBef>
            <a:spcAft>
              <a:spcPct val="35000"/>
            </a:spcAft>
          </a:pPr>
          <a:r>
            <a:rPr lang="en-US" sz="1800" kern="1200" dirty="0" smtClean="0"/>
            <a:t>Entity</a:t>
          </a:r>
          <a:endParaRPr lang="en-US" sz="1800" kern="1200" dirty="0"/>
        </a:p>
      </dsp:txBody>
      <dsp:txXfrm>
        <a:off x="753757" y="81882"/>
        <a:ext cx="1309605" cy="887854"/>
      </dsp:txXfrm>
    </dsp:sp>
    <dsp:sp modelId="{F826DA17-141F-4BC7-8899-BF14A6A69D39}">
      <dsp:nvSpPr>
        <dsp:cNvPr id="0" name=""/>
        <dsp:cNvSpPr/>
      </dsp:nvSpPr>
      <dsp:spPr>
        <a:xfrm>
          <a:off x="2111402" y="127683"/>
          <a:ext cx="1022361" cy="795259"/>
        </a:xfrm>
        <a:prstGeom prst="rect">
          <a:avLst/>
        </a:prstGeom>
        <a:noFill/>
        <a:ln>
          <a:noFill/>
        </a:ln>
        <a:effectLst/>
      </dsp:spPr>
      <dsp:style>
        <a:lnRef idx="0">
          <a:scrgbClr r="0" g="0" b="0"/>
        </a:lnRef>
        <a:fillRef idx="0">
          <a:scrgbClr r="0" g="0" b="0"/>
        </a:fillRef>
        <a:effectRef idx="0">
          <a:scrgbClr r="0" g="0" b="0"/>
        </a:effectRef>
        <a:fontRef idx="minor"/>
      </dsp:style>
    </dsp:sp>
    <dsp:sp modelId="{7B197BE4-2983-42D0-832F-49D55292C546}">
      <dsp:nvSpPr>
        <dsp:cNvPr id="0" name=""/>
        <dsp:cNvSpPr/>
      </dsp:nvSpPr>
      <dsp:spPr>
        <a:xfrm rot="5400000">
          <a:off x="2092410" y="2064764"/>
          <a:ext cx="835022" cy="950643"/>
        </a:xfrm>
        <a:prstGeom prst="bentUpArrow">
          <a:avLst>
            <a:gd name="adj1" fmla="val 32840"/>
            <a:gd name="adj2" fmla="val 25000"/>
            <a:gd name="adj3" fmla="val 35780"/>
          </a:avLst>
        </a:prstGeom>
        <a:solidFill>
          <a:schemeClr val="accent1">
            <a:tint val="50000"/>
            <a:hueOff val="-4363171"/>
            <a:satOff val="-234"/>
            <a:lumOff val="3788"/>
            <a:alphaOff val="0"/>
          </a:schemeClr>
        </a:solidFill>
        <a:ln>
          <a:noFill/>
        </a:ln>
        <a:effectLst/>
        <a:scene3d>
          <a:camera prst="orthographicFront"/>
          <a:lightRig rig="threePt" dir="t">
            <a:rot lat="0" lon="0" rev="7500000"/>
          </a:lightRig>
        </a:scene3d>
        <a:sp3d z="2540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CE9EAB51-98FC-4595-BC56-BA9E5FFC0009}">
      <dsp:nvSpPr>
        <dsp:cNvPr id="0" name=""/>
        <dsp:cNvSpPr/>
      </dsp:nvSpPr>
      <dsp:spPr>
        <a:xfrm>
          <a:off x="1871179" y="1139125"/>
          <a:ext cx="1405685" cy="983934"/>
        </a:xfrm>
        <a:prstGeom prst="roundRect">
          <a:avLst>
            <a:gd name="adj" fmla="val 1667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u="sng" kern="1200" dirty="0" smtClean="0">
              <a:solidFill>
                <a:schemeClr val="tx1"/>
              </a:solidFill>
            </a:rPr>
            <a:t>NCEP</a:t>
          </a:r>
        </a:p>
        <a:p>
          <a:pPr lvl="0" algn="ctr" defTabSz="1066800">
            <a:lnSpc>
              <a:spcPct val="90000"/>
            </a:lnSpc>
            <a:spcBef>
              <a:spcPct val="0"/>
            </a:spcBef>
            <a:spcAft>
              <a:spcPct val="35000"/>
            </a:spcAft>
          </a:pPr>
          <a:r>
            <a:rPr lang="en-US" sz="2400" b="1" u="sng" kern="1200" dirty="0" smtClean="0">
              <a:solidFill>
                <a:schemeClr val="tx1"/>
              </a:solidFill>
            </a:rPr>
            <a:t>SDM</a:t>
          </a:r>
          <a:endParaRPr lang="en-US" sz="2400" b="1" u="sng" kern="1200" dirty="0">
            <a:solidFill>
              <a:schemeClr val="tx1"/>
            </a:solidFill>
          </a:endParaRPr>
        </a:p>
      </dsp:txBody>
      <dsp:txXfrm>
        <a:off x="1919219" y="1187165"/>
        <a:ext cx="1309605" cy="887854"/>
      </dsp:txXfrm>
    </dsp:sp>
    <dsp:sp modelId="{379AD8BB-25CC-4DEB-8C5E-6160B1F26C47}">
      <dsp:nvSpPr>
        <dsp:cNvPr id="0" name=""/>
        <dsp:cNvSpPr/>
      </dsp:nvSpPr>
      <dsp:spPr>
        <a:xfrm>
          <a:off x="3276865" y="1232965"/>
          <a:ext cx="1022361" cy="795259"/>
        </a:xfrm>
        <a:prstGeom prst="rect">
          <a:avLst/>
        </a:prstGeom>
        <a:noFill/>
        <a:ln>
          <a:noFill/>
        </a:ln>
        <a:effectLst/>
      </dsp:spPr>
      <dsp:style>
        <a:lnRef idx="0">
          <a:scrgbClr r="0" g="0" b="0"/>
        </a:lnRef>
        <a:fillRef idx="0">
          <a:scrgbClr r="0" g="0" b="0"/>
        </a:fillRef>
        <a:effectRef idx="0">
          <a:scrgbClr r="0" g="0" b="0"/>
        </a:effectRef>
        <a:fontRef idx="minor"/>
      </dsp:style>
    </dsp:sp>
    <dsp:sp modelId="{A079AD9D-FE8D-4806-B84A-8AE7E8C21BBF}">
      <dsp:nvSpPr>
        <dsp:cNvPr id="0" name=""/>
        <dsp:cNvSpPr/>
      </dsp:nvSpPr>
      <dsp:spPr>
        <a:xfrm rot="5400000">
          <a:off x="3257872" y="3170047"/>
          <a:ext cx="835022" cy="950643"/>
        </a:xfrm>
        <a:prstGeom prst="bentUpArrow">
          <a:avLst>
            <a:gd name="adj1" fmla="val 32840"/>
            <a:gd name="adj2" fmla="val 25000"/>
            <a:gd name="adj3" fmla="val 35780"/>
          </a:avLst>
        </a:prstGeom>
        <a:solidFill>
          <a:schemeClr val="accent1">
            <a:tint val="50000"/>
            <a:hueOff val="-8726342"/>
            <a:satOff val="-469"/>
            <a:lumOff val="7576"/>
            <a:alphaOff val="0"/>
          </a:schemeClr>
        </a:solidFill>
        <a:ln>
          <a:noFill/>
        </a:ln>
        <a:effectLst/>
        <a:scene3d>
          <a:camera prst="orthographicFront"/>
          <a:lightRig rig="threePt" dir="t">
            <a:rot lat="0" lon="0" rev="7500000"/>
          </a:lightRig>
        </a:scene3d>
        <a:sp3d z="2540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3E998863-68D9-411C-B5FE-BC5F97A55EA7}">
      <dsp:nvSpPr>
        <dsp:cNvPr id="0" name=""/>
        <dsp:cNvSpPr/>
      </dsp:nvSpPr>
      <dsp:spPr>
        <a:xfrm>
          <a:off x="3036642" y="2244408"/>
          <a:ext cx="1405685" cy="983934"/>
        </a:xfrm>
        <a:prstGeom prst="roundRect">
          <a:avLst>
            <a:gd name="adj" fmla="val 1667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ESPC</a:t>
          </a:r>
        </a:p>
        <a:p>
          <a:pPr lvl="0" algn="ctr" defTabSz="800100">
            <a:lnSpc>
              <a:spcPct val="90000"/>
            </a:lnSpc>
            <a:spcBef>
              <a:spcPct val="0"/>
            </a:spcBef>
            <a:spcAft>
              <a:spcPct val="35000"/>
            </a:spcAft>
          </a:pPr>
          <a:r>
            <a:rPr lang="en-US" sz="1800" kern="1200" dirty="0" smtClean="0"/>
            <a:t>Help Desk</a:t>
          </a:r>
          <a:endParaRPr lang="en-US" sz="1800" kern="1200" dirty="0"/>
        </a:p>
      </dsp:txBody>
      <dsp:txXfrm>
        <a:off x="3084682" y="2292448"/>
        <a:ext cx="1309605" cy="887854"/>
      </dsp:txXfrm>
    </dsp:sp>
    <dsp:sp modelId="{72B149CF-1A60-4773-A013-F0A001540523}">
      <dsp:nvSpPr>
        <dsp:cNvPr id="0" name=""/>
        <dsp:cNvSpPr/>
      </dsp:nvSpPr>
      <dsp:spPr>
        <a:xfrm>
          <a:off x="4442328" y="2338248"/>
          <a:ext cx="1022361" cy="795259"/>
        </a:xfrm>
        <a:prstGeom prst="rect">
          <a:avLst/>
        </a:prstGeom>
        <a:noFill/>
        <a:ln>
          <a:noFill/>
        </a:ln>
        <a:effectLst/>
      </dsp:spPr>
      <dsp:style>
        <a:lnRef idx="0">
          <a:scrgbClr r="0" g="0" b="0"/>
        </a:lnRef>
        <a:fillRef idx="0">
          <a:scrgbClr r="0" g="0" b="0"/>
        </a:fillRef>
        <a:effectRef idx="0">
          <a:scrgbClr r="0" g="0" b="0"/>
        </a:effectRef>
        <a:fontRef idx="minor"/>
      </dsp:style>
    </dsp:sp>
    <dsp:sp modelId="{35B00611-BE72-4175-B97B-26AD51E0419F}">
      <dsp:nvSpPr>
        <dsp:cNvPr id="0" name=""/>
        <dsp:cNvSpPr/>
      </dsp:nvSpPr>
      <dsp:spPr>
        <a:xfrm rot="5400000">
          <a:off x="4423335" y="4275329"/>
          <a:ext cx="835022" cy="950643"/>
        </a:xfrm>
        <a:prstGeom prst="bentUpArrow">
          <a:avLst>
            <a:gd name="adj1" fmla="val 32840"/>
            <a:gd name="adj2" fmla="val 25000"/>
            <a:gd name="adj3" fmla="val 35780"/>
          </a:avLst>
        </a:prstGeom>
        <a:solidFill>
          <a:schemeClr val="accent1">
            <a:tint val="50000"/>
            <a:hueOff val="-13089511"/>
            <a:satOff val="-703"/>
            <a:lumOff val="11364"/>
            <a:alphaOff val="0"/>
          </a:schemeClr>
        </a:solidFill>
        <a:ln>
          <a:noFill/>
        </a:ln>
        <a:effectLst/>
        <a:scene3d>
          <a:camera prst="orthographicFront"/>
          <a:lightRig rig="threePt" dir="t">
            <a:rot lat="0" lon="0" rev="7500000"/>
          </a:lightRig>
        </a:scene3d>
        <a:sp3d z="2540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C7687055-20A7-4405-9FF5-D6A1F00EDAC7}">
      <dsp:nvSpPr>
        <dsp:cNvPr id="0" name=""/>
        <dsp:cNvSpPr/>
      </dsp:nvSpPr>
      <dsp:spPr>
        <a:xfrm>
          <a:off x="4202105" y="3349691"/>
          <a:ext cx="1405685" cy="983934"/>
        </a:xfrm>
        <a:prstGeom prst="roundRect">
          <a:avLst>
            <a:gd name="adj" fmla="val 1667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SOCC</a:t>
          </a:r>
          <a:endParaRPr lang="en-US" sz="1800" kern="1200" dirty="0"/>
        </a:p>
      </dsp:txBody>
      <dsp:txXfrm>
        <a:off x="4250145" y="3397731"/>
        <a:ext cx="1309605" cy="887854"/>
      </dsp:txXfrm>
    </dsp:sp>
    <dsp:sp modelId="{9B58BB02-2DC0-44F9-B1BA-FCB9297142B4}">
      <dsp:nvSpPr>
        <dsp:cNvPr id="0" name=""/>
        <dsp:cNvSpPr/>
      </dsp:nvSpPr>
      <dsp:spPr>
        <a:xfrm>
          <a:off x="5607791" y="3443531"/>
          <a:ext cx="1022361" cy="795259"/>
        </a:xfrm>
        <a:prstGeom prst="rect">
          <a:avLst/>
        </a:prstGeom>
        <a:noFill/>
        <a:ln>
          <a:noFill/>
        </a:ln>
        <a:effectLst/>
      </dsp:spPr>
      <dsp:style>
        <a:lnRef idx="0">
          <a:scrgbClr r="0" g="0" b="0"/>
        </a:lnRef>
        <a:fillRef idx="0">
          <a:scrgbClr r="0" g="0" b="0"/>
        </a:fillRef>
        <a:effectRef idx="0">
          <a:scrgbClr r="0" g="0" b="0"/>
        </a:effectRef>
        <a:fontRef idx="minor"/>
      </dsp:style>
    </dsp:sp>
    <dsp:sp modelId="{F2D205AB-FCBA-4EFF-8596-552EFA2FED82}">
      <dsp:nvSpPr>
        <dsp:cNvPr id="0" name=""/>
        <dsp:cNvSpPr/>
      </dsp:nvSpPr>
      <dsp:spPr>
        <a:xfrm>
          <a:off x="5367568" y="4454974"/>
          <a:ext cx="1405685" cy="983934"/>
        </a:xfrm>
        <a:prstGeom prst="roundRect">
          <a:avLst>
            <a:gd name="adj" fmla="val 16670"/>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CDA</a:t>
          </a:r>
          <a:endParaRPr lang="en-US" sz="1800" kern="1200" dirty="0"/>
        </a:p>
      </dsp:txBody>
      <dsp:txXfrm>
        <a:off x="5415608" y="4503014"/>
        <a:ext cx="1309605" cy="887854"/>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220020628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dirty="0"/>
          </a:p>
        </p:txBody>
      </p:sp>
      <p:sp>
        <p:nvSpPr>
          <p:cNvPr id="89" name="Shape 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4139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64228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Shape 1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166057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Shape 1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4241708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 name="Shape 1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98414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1137076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169168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 name="Shape 1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582477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1-km</a:t>
            </a:r>
            <a:r>
              <a:rPr lang="en-US" baseline="30000" dirty="0" smtClean="0"/>
              <a:t>2</a:t>
            </a:r>
            <a:r>
              <a:rPr lang="en-US" baseline="0" dirty="0" smtClean="0"/>
              <a:t> spatial resolution at satellite nadir.  Pixel Areas are approximate.  Each bin is rounded to the nearest 1km</a:t>
            </a:r>
            <a:r>
              <a:rPr lang="en-US" baseline="30000" dirty="0" smtClean="0"/>
              <a:t>2</a:t>
            </a:r>
            <a:r>
              <a:rPr lang="en-US" baseline="0" dirty="0" smtClean="0"/>
              <a:t> until we get to 9.5km</a:t>
            </a:r>
            <a:r>
              <a:rPr lang="en-US" baseline="30000" dirty="0" smtClean="0"/>
              <a:t>2</a:t>
            </a:r>
            <a:r>
              <a:rPr lang="en-US" baseline="0" dirty="0" smtClean="0"/>
              <a:t> and then all are binned into the red 10+ area. So the first, dark blue, ring covers pixel areas from 1 to 1.49km</a:t>
            </a:r>
            <a:r>
              <a:rPr lang="en-US" baseline="30000" dirty="0" smtClean="0"/>
              <a:t>2</a:t>
            </a:r>
            <a:r>
              <a:rPr lang="en-US" baseline="0" dirty="0" smtClean="0"/>
              <a:t> and is labeled “1”, above 1.5 to below 2.5km</a:t>
            </a:r>
            <a:r>
              <a:rPr lang="en-US" baseline="30000" dirty="0" smtClean="0"/>
              <a:t>2</a:t>
            </a:r>
            <a:r>
              <a:rPr lang="en-US" baseline="0" dirty="0" smtClean="0"/>
              <a:t> goes into the next ring and is called “2”, etc.   </a:t>
            </a:r>
            <a:r>
              <a:rPr lang="en-US" dirty="0" smtClean="0"/>
              <a:t>GOES-East location.</a:t>
            </a:r>
            <a:r>
              <a:rPr lang="en-US" baseline="0" dirty="0" smtClean="0"/>
              <a:t>  </a:t>
            </a:r>
            <a:r>
              <a:rPr lang="en-US" dirty="0" smtClean="0"/>
              <a:t>Proposed CONUS sector, approved by the NWS</a:t>
            </a:r>
            <a:r>
              <a:rPr lang="en-US" baseline="0" dirty="0" smtClean="0"/>
              <a:t> NOAT.   Two meso-scale image sectors shown; these are selectable.  The same central lat/lon used for these mesoscales produces a different sized and shaped area for different satellite locations.</a:t>
            </a:r>
            <a:endParaRPr lang="en-US" dirty="0" smtClean="0"/>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5C4C6C1-DEAA-4DDA-9189-0C2085F8C582}"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33680389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916300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dirty="0"/>
          </a:p>
        </p:txBody>
      </p:sp>
      <p:sp>
        <p:nvSpPr>
          <p:cNvPr id="96" name="Shape 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2510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1-km</a:t>
            </a:r>
            <a:r>
              <a:rPr lang="en-US" baseline="30000" dirty="0" smtClean="0"/>
              <a:t>2</a:t>
            </a:r>
            <a:r>
              <a:rPr lang="en-US" baseline="0" dirty="0" smtClean="0"/>
              <a:t> spatial resolution at satellite nadir.  Pixel Areas are approximate.  Each bin is rounded to the nearest 1km</a:t>
            </a:r>
            <a:r>
              <a:rPr lang="en-US" baseline="30000" dirty="0" smtClean="0"/>
              <a:t>2</a:t>
            </a:r>
            <a:r>
              <a:rPr lang="en-US" baseline="0" dirty="0" smtClean="0"/>
              <a:t> until we get to 9.5km</a:t>
            </a:r>
            <a:r>
              <a:rPr lang="en-US" baseline="30000" dirty="0" smtClean="0"/>
              <a:t>2</a:t>
            </a:r>
            <a:r>
              <a:rPr lang="en-US" baseline="0" dirty="0" smtClean="0"/>
              <a:t> and then all are binned into the red 10+ area. So the first, dark blue, ring covers pixel areas from 1 to 1.49km</a:t>
            </a:r>
            <a:r>
              <a:rPr lang="en-US" baseline="30000" dirty="0" smtClean="0"/>
              <a:t>2</a:t>
            </a:r>
            <a:r>
              <a:rPr lang="en-US" baseline="0" dirty="0" smtClean="0"/>
              <a:t> and is labeled “1”, above 1.5 to below 2.5km</a:t>
            </a:r>
            <a:r>
              <a:rPr lang="en-US" baseline="30000" dirty="0" smtClean="0"/>
              <a:t>2</a:t>
            </a:r>
            <a:r>
              <a:rPr lang="en-US" baseline="0" dirty="0" smtClean="0"/>
              <a:t> goes into the next ring and is called “2”, etc.   </a:t>
            </a:r>
            <a:r>
              <a:rPr lang="en-US" dirty="0" smtClean="0"/>
              <a:t>GOES-East location.</a:t>
            </a:r>
            <a:r>
              <a:rPr lang="en-US" baseline="0" dirty="0" smtClean="0"/>
              <a:t>  </a:t>
            </a:r>
            <a:r>
              <a:rPr lang="en-US" dirty="0" smtClean="0"/>
              <a:t>Proposed CONUS sector, approved by the NWS</a:t>
            </a:r>
            <a:r>
              <a:rPr lang="en-US" baseline="0" dirty="0" smtClean="0"/>
              <a:t> NOAT.   Two meso-scale image sectors shown; these are selectable.  The same central lat/lon used for these mesoscales produces a different sized and shaped area for different satellite locations.</a:t>
            </a:r>
            <a:endParaRPr lang="en-US" dirty="0" smtClean="0"/>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5C4C6C1-DEAA-4DDA-9189-0C2085F8C582}"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868398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969027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xfrm>
            <a:off x="3884613" y="8685213"/>
            <a:ext cx="2971800" cy="457200"/>
          </a:xfrm>
          <a:prstGeom prst="rect">
            <a:avLst/>
          </a:prstGeo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D5DE2F2-A303-4097-A407-AE33DF437C21}" type="slidenum">
              <a:rPr lang="en-US" altLang="en-US">
                <a:solidFill>
                  <a:prstClr val="black"/>
                </a:solidFill>
              </a:rPr>
              <a:pPr eaLnBrk="1" hangingPunct="1"/>
              <a:t>7</a:t>
            </a:fld>
            <a:endParaRPr lang="en-US" altLang="en-US" dirty="0">
              <a:solidFill>
                <a:prstClr val="black"/>
              </a:solidFill>
            </a:endParaRPr>
          </a:p>
        </p:txBody>
      </p:sp>
      <p:sp>
        <p:nvSpPr>
          <p:cNvPr id="129027" name="Rectangle 2"/>
          <p:cNvSpPr>
            <a:spLocks noGrp="1" noRot="1" noChangeAspect="1" noChangeArrowheads="1" noTextEdit="1"/>
          </p:cNvSpPr>
          <p:nvPr>
            <p:ph type="sldImg"/>
          </p:nvPr>
        </p:nvSpPr>
        <p:spPr>
          <a:xfrm>
            <a:off x="1143000" y="685800"/>
            <a:ext cx="4572000" cy="3429000"/>
          </a:xfrm>
          <a:ln/>
        </p:spPr>
      </p:sp>
      <p:sp>
        <p:nvSpPr>
          <p:cNvPr id="129028" name="Rectangle 3"/>
          <p:cNvSpPr>
            <a:spLocks noGrp="1" noChangeArrowheads="1"/>
          </p:cNvSpPr>
          <p:nvPr>
            <p:ph type="body" idx="1"/>
          </p:nvPr>
        </p:nvSpPr>
        <p:spPr>
          <a:noFill/>
        </p:spPr>
        <p:txBody>
          <a:bodyPr/>
          <a:lstStyle/>
          <a:p>
            <a:pPr eaLnBrk="1" hangingPunct="1"/>
            <a:r>
              <a:rPr lang="en-US" altLang="en-US" dirty="0" smtClean="0">
                <a:latin typeface="Arial" charset="0"/>
              </a:rPr>
              <a:t>Note the number of different levels of motion you can see (the cyclonic low level circulation over the ocean through the breaks in the higher clouds)... and you can't distinguish those on the GOES-12 loop. </a:t>
            </a:r>
          </a:p>
        </p:txBody>
      </p:sp>
    </p:spTree>
    <p:extLst>
      <p:ext uri="{BB962C8B-B14F-4D97-AF65-F5344CB8AC3E}">
        <p14:creationId xmlns:p14="http://schemas.microsoft.com/office/powerpoint/2010/main" val="3418336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xfrm>
            <a:off x="4143375" y="9120188"/>
            <a:ext cx="3170238" cy="479425"/>
          </a:xfrm>
          <a:prstGeom prst="rect">
            <a:avLst/>
          </a:prstGeom>
          <a:noFill/>
        </p:spPr>
        <p:txBody>
          <a:bodyPr/>
          <a:lstStyle/>
          <a:p>
            <a:fld id="{EAE1373B-12FC-4CD6-A0DC-E3C7765597A0}" type="slidenum">
              <a:rPr lang="en-US" smtClean="0">
                <a:solidFill>
                  <a:prstClr val="black"/>
                </a:solidFill>
              </a:rPr>
              <a:pPr/>
              <a:t>8</a:t>
            </a:fld>
            <a:endParaRPr lang="en-US" dirty="0" smtClean="0">
              <a:solidFill>
                <a:prstClr val="black"/>
              </a:solidFill>
            </a:endParaRPr>
          </a:p>
        </p:txBody>
      </p:sp>
      <p:sp>
        <p:nvSpPr>
          <p:cNvPr id="28675" name="Rectangle 2"/>
          <p:cNvSpPr>
            <a:spLocks noGrp="1" noRot="1" noChangeAspect="1" noChangeArrowheads="1" noTextEdit="1"/>
          </p:cNvSpPr>
          <p:nvPr>
            <p:ph type="sldImg"/>
          </p:nvPr>
        </p:nvSpPr>
        <p:spPr>
          <a:xfrm>
            <a:off x="1143000" y="685800"/>
            <a:ext cx="4572000" cy="3429000"/>
          </a:xfrm>
          <a:ln/>
        </p:spPr>
      </p:sp>
      <p:sp>
        <p:nvSpPr>
          <p:cNvPr id="28676" name="Rectangle 3"/>
          <p:cNvSpPr>
            <a:spLocks noGrp="1" noChangeArrowheads="1"/>
          </p:cNvSpPr>
          <p:nvPr>
            <p:ph type="body" idx="1"/>
          </p:nvPr>
        </p:nvSpPr>
        <p:spPr>
          <a:noFill/>
          <a:ln/>
        </p:spPr>
        <p:txBody>
          <a:bodyPr/>
          <a:lstStyle/>
          <a:p>
            <a:pPr eaLnBrk="1" hangingPunct="1"/>
            <a:r>
              <a:rPr lang="en-US" sz="800" dirty="0" smtClean="0"/>
              <a:t>So what is going on? The feature of interest obviously appears</a:t>
            </a:r>
            <a:r>
              <a:rPr lang="en-US" sz="800" baseline="0" dirty="0" smtClean="0"/>
              <a:t> before weakening appears in reflectivity and severe hail reports. You will also notice in this long loop that once the feature appears the first time, the storm never “recovers” and has the same structure that it did before the feature first appeared.  </a:t>
            </a:r>
          </a:p>
          <a:p>
            <a:pPr eaLnBrk="1" hangingPunct="1"/>
            <a:endParaRPr lang="en-US" sz="800" baseline="0" dirty="0" smtClean="0"/>
          </a:p>
          <a:p>
            <a:pPr eaLnBrk="1" hangingPunct="1"/>
            <a:r>
              <a:rPr lang="en-US" sz="800" baseline="0" dirty="0" smtClean="0"/>
              <a:t>It is possible this is midlevel outflow, on the VISIT blog Dan Bikos calls this a gravity wave. I suppose there is some support to this because after the initial “feature” appears, the cumulus is suppressed between the dashed red lines. What it comes down to is that, the storm was strong and well organized, the feature appears, storm reports come out, and the storm decays. We don’t definitively know what it is or how often it occurs, but its possible that when this feature appears the warning forecaster may be able to anticipate rapid changes in strength may occur. </a:t>
            </a:r>
            <a:endParaRPr lang="en-US" sz="800" dirty="0" smtClean="0"/>
          </a:p>
        </p:txBody>
      </p:sp>
    </p:spTree>
    <p:extLst>
      <p:ext uri="{BB962C8B-B14F-4D97-AF65-F5344CB8AC3E}">
        <p14:creationId xmlns:p14="http://schemas.microsoft.com/office/powerpoint/2010/main" val="2366654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604275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Shape 1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27928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4071828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457200" y="868362"/>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20" name="Shape 20"/>
          <p:cNvSpPr txBox="1">
            <a:spLocks noGrp="1"/>
          </p:cNvSpPr>
          <p:nvPr>
            <p:ph type="body" idx="1"/>
          </p:nvPr>
        </p:nvSpPr>
        <p:spPr>
          <a:xfrm>
            <a:off x="457200" y="2193925"/>
            <a:ext cx="8229600" cy="4525963"/>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22" name="Shape 2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23" name="Shape 2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dirty="0">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457200" y="868362"/>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77" name="Shape 77"/>
          <p:cNvSpPr txBox="1">
            <a:spLocks noGrp="1"/>
          </p:cNvSpPr>
          <p:nvPr>
            <p:ph type="body" idx="1"/>
          </p:nvPr>
        </p:nvSpPr>
        <p:spPr>
          <a:xfrm rot="5400000">
            <a:off x="2309018" y="342106"/>
            <a:ext cx="4525963" cy="82296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79" name="Shape 7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80" name="Shape 8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dirty="0">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1"/>
        <p:cNvGrpSpPr/>
        <p:nvPr/>
      </p:nvGrpSpPr>
      <p:grpSpPr>
        <a:xfrm>
          <a:off x="0" y="0"/>
          <a:ext cx="0" cy="0"/>
          <a:chOff x="0" y="0"/>
          <a:chExt cx="0" cy="0"/>
        </a:xfrm>
      </p:grpSpPr>
      <p:sp>
        <p:nvSpPr>
          <p:cNvPr id="82" name="Shape 82"/>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83" name="Shape 83"/>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85" name="Shape 8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86" name="Shape 8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dirty="0">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4"/>
        <p:cNvGrpSpPr/>
        <p:nvPr/>
      </p:nvGrpSpPr>
      <p:grpSpPr>
        <a:xfrm>
          <a:off x="0" y="0"/>
          <a:ext cx="0" cy="0"/>
          <a:chOff x="0" y="0"/>
          <a:chExt cx="0" cy="0"/>
        </a:xfrm>
      </p:grpSpPr>
      <p:sp>
        <p:nvSpPr>
          <p:cNvPr id="25" name="Shape 2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26" name="Shape 2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27" name="Shape 2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dirty="0">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8"/>
        <p:cNvGrpSpPr/>
        <p:nvPr/>
      </p:nvGrpSpPr>
      <p:grpSpPr>
        <a:xfrm>
          <a:off x="0" y="0"/>
          <a:ext cx="0" cy="0"/>
          <a:chOff x="0" y="0"/>
          <a:chExt cx="0" cy="0"/>
        </a:xfrm>
      </p:grpSpPr>
      <p:sp>
        <p:nvSpPr>
          <p:cNvPr id="29" name="Shape 29"/>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1" name="Shape 3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32" name="Shape 3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33" name="Shape 3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dirty="0">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36" name="Shape 36"/>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38" name="Shape 3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39" name="Shape 3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dirty="0">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457200" y="868362"/>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42" name="Shape 42"/>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3335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3335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45" name="Shape 4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46" name="Shape 4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dirty="0">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868362"/>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49" name="Shape 49"/>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54" name="Shape 5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55" name="Shape 5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dirty="0">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457200" y="868362"/>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58" name="Shape 5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59" name="Shape 5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60" name="Shape 6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dirty="0">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63" name="Shape 63"/>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66" name="Shape 6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67" name="Shape 6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dirty="0">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70" name="Shape 70"/>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spcAft>
                <a:spcPts val="0"/>
              </a:spcAft>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spcBef>
                <a:spcPts val="560"/>
              </a:spcBef>
              <a:spcAft>
                <a:spcPts val="0"/>
              </a:spcAft>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spcBef>
                <a:spcPts val="480"/>
              </a:spcBef>
              <a:spcAft>
                <a:spcPts val="0"/>
              </a:spcAft>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71" name="Shape 71"/>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73" name="Shape 7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74" name="Shape 7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dirty="0">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
        <p:cNvGrpSpPr/>
        <p:nvPr/>
      </p:nvGrpSpPr>
      <p:grpSpPr>
        <a:xfrm>
          <a:off x="0" y="0"/>
          <a:ext cx="0" cy="0"/>
          <a:chOff x="0" y="0"/>
          <a:chExt cx="0" cy="0"/>
        </a:xfrm>
      </p:grpSpPr>
      <p:pic>
        <p:nvPicPr>
          <p:cNvPr id="12" name="Shape 12"/>
          <p:cNvPicPr preferRelativeResize="0"/>
          <p:nvPr/>
        </p:nvPicPr>
        <p:blipFill rotWithShape="1">
          <a:blip r:embed="rId13">
            <a:alphaModFix/>
          </a:blip>
          <a:srcRect/>
          <a:stretch/>
        </p:blipFill>
        <p:spPr>
          <a:xfrm>
            <a:off x="0" y="0"/>
            <a:ext cx="9144000" cy="6858000"/>
          </a:xfrm>
          <a:prstGeom prst="rect">
            <a:avLst/>
          </a:prstGeom>
          <a:noFill/>
          <a:ln>
            <a:noFill/>
          </a:ln>
        </p:spPr>
      </p:pic>
      <p:sp>
        <p:nvSpPr>
          <p:cNvPr id="13" name="Shape 13"/>
          <p:cNvSpPr txBox="1">
            <a:spLocks noGrp="1"/>
          </p:cNvSpPr>
          <p:nvPr>
            <p:ph type="title"/>
          </p:nvPr>
        </p:nvSpPr>
        <p:spPr>
          <a:xfrm>
            <a:off x="457200" y="868362"/>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14" name="Shape 14"/>
          <p:cNvSpPr txBox="1">
            <a:spLocks noGrp="1"/>
          </p:cNvSpPr>
          <p:nvPr>
            <p:ph type="body" idx="1"/>
          </p:nvPr>
        </p:nvSpPr>
        <p:spPr>
          <a:xfrm>
            <a:off x="457200" y="2193925"/>
            <a:ext cx="8229600" cy="4525963"/>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16" name="Shape 1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17" name="Shape 1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dirty="0">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gif"/><Relationship Id="rId1" Type="http://schemas.microsoft.com/office/2007/relationships/media" Target="../media/media1.gif"/><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hyperlink" Target="http://cimss.ssec.wisc.edu/goes/srsor2013/GOES-14_SRSOR.html" TargetMode="External"/><Relationship Id="rId7" Type="http://schemas.openxmlformats.org/officeDocument/2006/relationships/image" Target="../media/image5.gif"/><Relationship Id="rId2" Type="http://schemas.openxmlformats.org/officeDocument/2006/relationships/hyperlink" Target="http://cimss.ssec.wisc.edu/goes/srsor/GOES-14_SRSOR.html" TargetMode="External"/><Relationship Id="rId1" Type="http://schemas.openxmlformats.org/officeDocument/2006/relationships/slideLayout" Target="../slideLayouts/slideLayout5.xml"/><Relationship Id="rId6" Type="http://schemas.openxmlformats.org/officeDocument/2006/relationships/hyperlink" Target="http://cimss.ssec.wisc.edu/goes/srsor2016/GOES-14_SRSOR.html" TargetMode="External"/><Relationship Id="rId5" Type="http://schemas.openxmlformats.org/officeDocument/2006/relationships/hyperlink" Target="http://cimss.ssec.wisc.edu/goes/srsor2015/GOES-14_SRSOR.html" TargetMode="External"/><Relationship Id="rId4" Type="http://schemas.openxmlformats.org/officeDocument/2006/relationships/hyperlink" Target="http://cimss.ssec.wisc.edu/goes/srsor2014/GOES-14_SRSOR.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notesSlide" Target="../notesSlides/notesSlide6.xml"/><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Shape 91"/>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92" name="Shape 92"/>
          <p:cNvSpPr txBox="1"/>
          <p:nvPr/>
        </p:nvSpPr>
        <p:spPr>
          <a:xfrm>
            <a:off x="3307080" y="1427995"/>
            <a:ext cx="5928360" cy="3574800"/>
          </a:xfrm>
          <a:prstGeom prst="rect">
            <a:avLst/>
          </a:prstGeom>
          <a:noFill/>
          <a:ln>
            <a:noFill/>
          </a:ln>
        </p:spPr>
        <p:txBody>
          <a:bodyPr lIns="91425" tIns="91425" rIns="91425" bIns="91425" anchor="t" anchorCtr="0">
            <a:noAutofit/>
          </a:bodyPr>
          <a:lstStyle/>
          <a:p>
            <a:pPr lvl="0" algn="ctr" rtl="0">
              <a:lnSpc>
                <a:spcPct val="138000"/>
              </a:lnSpc>
              <a:spcBef>
                <a:spcPts val="0"/>
              </a:spcBef>
              <a:buNone/>
            </a:pPr>
            <a:r>
              <a:rPr lang="en-US" sz="3400" b="1" dirty="0">
                <a:solidFill>
                  <a:schemeClr val="lt1"/>
                </a:solidFill>
                <a:latin typeface="PT Sans"/>
                <a:ea typeface="PT Sans"/>
                <a:cs typeface="PT Sans"/>
                <a:sym typeface="PT Sans"/>
              </a:rPr>
              <a:t>GOES-R Series </a:t>
            </a:r>
          </a:p>
          <a:p>
            <a:pPr lvl="0" algn="ctr" rtl="0">
              <a:lnSpc>
                <a:spcPct val="138000"/>
              </a:lnSpc>
              <a:spcBef>
                <a:spcPts val="0"/>
              </a:spcBef>
              <a:buNone/>
            </a:pPr>
            <a:r>
              <a:rPr lang="en-US" sz="3400" b="1" dirty="0">
                <a:solidFill>
                  <a:schemeClr val="lt1"/>
                </a:solidFill>
                <a:latin typeface="PT Sans"/>
                <a:ea typeface="PT Sans"/>
                <a:cs typeface="PT Sans"/>
                <a:sym typeface="PT Sans"/>
              </a:rPr>
              <a:t>Mode &amp; Mesoscale Domain Request</a:t>
            </a:r>
          </a:p>
          <a:p>
            <a:pPr lvl="0" algn="ctr" rtl="0">
              <a:lnSpc>
                <a:spcPct val="138000"/>
              </a:lnSpc>
              <a:spcBef>
                <a:spcPts val="0"/>
              </a:spcBef>
              <a:buNone/>
            </a:pPr>
            <a:endParaRPr sz="3400" dirty="0">
              <a:solidFill>
                <a:schemeClr val="lt1"/>
              </a:solidFill>
              <a:latin typeface="Times New Roman"/>
              <a:ea typeface="Times New Roman"/>
              <a:cs typeface="Times New Roman"/>
              <a:sym typeface="Times New Roman"/>
            </a:endParaRPr>
          </a:p>
          <a:p>
            <a:pPr lvl="0" algn="ctr" rtl="0">
              <a:lnSpc>
                <a:spcPct val="138000"/>
              </a:lnSpc>
              <a:spcBef>
                <a:spcPts val="0"/>
              </a:spcBef>
              <a:buNone/>
            </a:pPr>
            <a:endParaRPr sz="3400" dirty="0">
              <a:solidFill>
                <a:schemeClr val="lt1"/>
              </a:solidFill>
              <a:latin typeface="Times New Roman"/>
              <a:ea typeface="Times New Roman"/>
              <a:cs typeface="Times New Roman"/>
              <a:sym typeface="Times New Roman"/>
            </a:endParaRPr>
          </a:p>
          <a:p>
            <a:pPr lvl="0" algn="ctr" rtl="0">
              <a:lnSpc>
                <a:spcPct val="138000"/>
              </a:lnSpc>
              <a:spcBef>
                <a:spcPts val="0"/>
              </a:spcBef>
              <a:buClr>
                <a:schemeClr val="dk1"/>
              </a:buClr>
              <a:buFont typeface="Arial"/>
              <a:buNone/>
            </a:pPr>
            <a:endParaRPr sz="3400" dirty="0">
              <a:solidFill>
                <a:schemeClr val="lt1"/>
              </a:solidFill>
              <a:latin typeface="Times New Roman"/>
              <a:ea typeface="Times New Roman"/>
              <a:cs typeface="Times New Roman"/>
              <a:sym typeface="Times New Roman"/>
            </a:endParaRPr>
          </a:p>
          <a:p>
            <a:pPr lvl="0" algn="ctr">
              <a:spcBef>
                <a:spcPts val="0"/>
              </a:spcBef>
              <a:buNone/>
            </a:pPr>
            <a:endParaRPr sz="3400" dirty="0">
              <a:solidFill>
                <a:schemeClr val="lt1"/>
              </a:solidFill>
            </a:endParaRPr>
          </a:p>
        </p:txBody>
      </p:sp>
      <p:sp>
        <p:nvSpPr>
          <p:cNvPr id="93" name="Shape 93"/>
          <p:cNvSpPr txBox="1"/>
          <p:nvPr/>
        </p:nvSpPr>
        <p:spPr>
          <a:xfrm>
            <a:off x="153450" y="5132335"/>
            <a:ext cx="8837100" cy="1031100"/>
          </a:xfrm>
          <a:prstGeom prst="rect">
            <a:avLst/>
          </a:prstGeom>
          <a:noFill/>
          <a:ln>
            <a:noFill/>
          </a:ln>
        </p:spPr>
        <p:txBody>
          <a:bodyPr lIns="91425" tIns="91425" rIns="91425" bIns="91425" anchor="t" anchorCtr="0">
            <a:noAutofit/>
          </a:bodyPr>
          <a:lstStyle/>
          <a:p>
            <a:pPr lvl="0" algn="ctr" rtl="0">
              <a:spcBef>
                <a:spcPts val="0"/>
              </a:spcBef>
              <a:buNone/>
            </a:pPr>
            <a:r>
              <a:rPr lang="en-US" sz="3400" b="1" dirty="0">
                <a:solidFill>
                  <a:schemeClr val="lt1"/>
                </a:solidFill>
                <a:latin typeface="PT Sans"/>
                <a:ea typeface="PT Sans"/>
                <a:cs typeface="PT Sans"/>
                <a:sym typeface="PT Sans"/>
              </a:rPr>
              <a:t>Standard Operating Procedure (SOP)</a:t>
            </a:r>
          </a:p>
          <a:p>
            <a:pPr lvl="0" algn="ctr" rtl="0">
              <a:spcBef>
                <a:spcPts val="0"/>
              </a:spcBef>
              <a:buNone/>
            </a:pPr>
            <a:endParaRPr sz="3400" dirty="0">
              <a:solidFill>
                <a:schemeClr val="lt1"/>
              </a:solidFill>
              <a:latin typeface="PT Sans"/>
              <a:ea typeface="PT Sans"/>
              <a:cs typeface="PT Sans"/>
              <a:sym typeface="PT Sans"/>
            </a:endParaRPr>
          </a:p>
          <a:p>
            <a:pPr lvl="0" algn="ctr" rtl="0">
              <a:spcBef>
                <a:spcPts val="0"/>
              </a:spcBef>
              <a:buClr>
                <a:schemeClr val="dk1"/>
              </a:buClr>
              <a:buSzPct val="36666"/>
              <a:buFont typeface="Arial"/>
              <a:buNone/>
            </a:pPr>
            <a:r>
              <a:rPr lang="en-US" sz="3000" dirty="0">
                <a:solidFill>
                  <a:schemeClr val="lt1"/>
                </a:solidFill>
                <a:latin typeface="PT Sans"/>
                <a:ea typeface="PT Sans"/>
                <a:cs typeface="PT Sans"/>
                <a:sym typeface="PT Sans"/>
              </a:rPr>
              <a:t>Daniel Nietfeld</a:t>
            </a: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With 2 ABIs (GOES E &amp; W)</a:t>
            </a:r>
            <a:br>
              <a:rPr lang="en-US" dirty="0" smtClean="0"/>
            </a:br>
            <a:r>
              <a:rPr lang="en-US" dirty="0" smtClean="0"/>
              <a:t>= 4 Meso Domain Sectors</a:t>
            </a:r>
            <a:endParaRPr lang="en-US" dirty="0"/>
          </a:p>
        </p:txBody>
      </p:sp>
      <p:sp>
        <p:nvSpPr>
          <p:cNvPr id="3" name="Text Placeholder 2"/>
          <p:cNvSpPr>
            <a:spLocks noGrp="1"/>
          </p:cNvSpPr>
          <p:nvPr>
            <p:ph type="body" idx="1"/>
          </p:nvPr>
        </p:nvSpPr>
        <p:spPr/>
        <p:txBody>
          <a:bodyPr/>
          <a:lstStyle/>
          <a:p>
            <a:endParaRPr lang="en-US"/>
          </a:p>
        </p:txBody>
      </p:sp>
      <p:pic>
        <p:nvPicPr>
          <p:cNvPr id="4" name="Picture 3" descr="ABI_PixelArea_1km_GOES_East_CONUS_MESO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377440"/>
            <a:ext cx="4888166" cy="4480560"/>
          </a:xfrm>
          <a:prstGeom prst="rect">
            <a:avLst/>
          </a:prstGeom>
          <a:noFill/>
          <a:ln>
            <a:noFill/>
          </a:ln>
        </p:spPr>
      </p:pic>
      <p:pic>
        <p:nvPicPr>
          <p:cNvPr id="5" name="Picture 4" descr="ABI_PixelArea_1km_GOES_West_CONUS_MESOs"/>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4206240" y="2376432"/>
            <a:ext cx="4937760" cy="4526019"/>
          </a:xfrm>
          <a:prstGeom prst="rect">
            <a:avLst/>
          </a:prstGeom>
          <a:noFill/>
          <a:ln>
            <a:noFill/>
          </a:ln>
        </p:spPr>
      </p:pic>
      <p:sp>
        <p:nvSpPr>
          <p:cNvPr id="6" name="TextBox 5"/>
          <p:cNvSpPr txBox="1"/>
          <p:nvPr/>
        </p:nvSpPr>
        <p:spPr>
          <a:xfrm>
            <a:off x="7094397" y="6567786"/>
            <a:ext cx="2045753" cy="307777"/>
          </a:xfrm>
          <a:prstGeom prst="rect">
            <a:avLst/>
          </a:prstGeom>
          <a:solidFill>
            <a:schemeClr val="bg1"/>
          </a:solidFill>
          <a:ln>
            <a:noFill/>
          </a:ln>
        </p:spPr>
        <p:txBody>
          <a:bodyPr wrap="none" rtlCol="0">
            <a:spAutoFit/>
          </a:bodyPr>
          <a:lstStyle/>
          <a:p>
            <a:r>
              <a:rPr lang="en-US" dirty="0" smtClean="0"/>
              <a:t>Courtesy of Tim Schmit</a:t>
            </a:r>
            <a:endParaRPr lang="en-US" dirty="0"/>
          </a:p>
        </p:txBody>
      </p:sp>
    </p:spTree>
    <p:extLst>
      <p:ext uri="{BB962C8B-B14F-4D97-AF65-F5344CB8AC3E}">
        <p14:creationId xmlns:p14="http://schemas.microsoft.com/office/powerpoint/2010/main" val="5857418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457200" y="868362"/>
            <a:ext cx="8229600" cy="1142999"/>
          </a:xfrm>
          <a:prstGeom prst="rect">
            <a:avLst/>
          </a:prstGeom>
        </p:spPr>
        <p:txBody>
          <a:bodyPr lIns="91425" tIns="91425" rIns="91425" bIns="91425" anchor="ctr" anchorCtr="0">
            <a:noAutofit/>
          </a:bodyPr>
          <a:lstStyle/>
          <a:p>
            <a:pPr lvl="0">
              <a:spcBef>
                <a:spcPts val="0"/>
              </a:spcBef>
              <a:buNone/>
            </a:pPr>
            <a:r>
              <a:rPr lang="en-US" dirty="0"/>
              <a:t>Default “Parked” </a:t>
            </a:r>
            <a:r>
              <a:rPr lang="en-US" dirty="0" smtClean="0"/>
              <a:t>Positions</a:t>
            </a:r>
            <a:br>
              <a:rPr lang="en-US" dirty="0" smtClean="0"/>
            </a:br>
            <a:endParaRPr lang="en-US" dirty="0"/>
          </a:p>
        </p:txBody>
      </p:sp>
      <p:sp>
        <p:nvSpPr>
          <p:cNvPr id="119" name="Shape 119"/>
          <p:cNvSpPr txBox="1">
            <a:spLocks noGrp="1"/>
          </p:cNvSpPr>
          <p:nvPr>
            <p:ph type="body" idx="1"/>
          </p:nvPr>
        </p:nvSpPr>
        <p:spPr>
          <a:xfrm>
            <a:off x="457200" y="2193925"/>
            <a:ext cx="8229600" cy="4526100"/>
          </a:xfrm>
          <a:prstGeom prst="rect">
            <a:avLst/>
          </a:prstGeom>
        </p:spPr>
        <p:txBody>
          <a:bodyPr lIns="91425" tIns="91425" rIns="91425" bIns="91425" anchor="t" anchorCtr="0">
            <a:noAutofit/>
          </a:bodyPr>
          <a:lstStyle/>
          <a:p>
            <a:pPr lvl="0">
              <a:spcBef>
                <a:spcPts val="0"/>
              </a:spcBef>
              <a:buNone/>
            </a:pPr>
            <a:r>
              <a:rPr lang="en-US" dirty="0"/>
              <a:t>GOES East (&amp; Central</a:t>
            </a:r>
            <a:r>
              <a:rPr lang="en-US" dirty="0" smtClean="0"/>
              <a:t>):</a:t>
            </a:r>
          </a:p>
          <a:p>
            <a:pPr lvl="0">
              <a:spcBef>
                <a:spcPts val="0"/>
              </a:spcBef>
              <a:buNone/>
            </a:pPr>
            <a:r>
              <a:rPr lang="en-US" sz="2400" i="1" dirty="0" smtClean="0"/>
              <a:t>Commercial Airline</a:t>
            </a:r>
          </a:p>
          <a:p>
            <a:pPr lvl="0">
              <a:spcBef>
                <a:spcPts val="0"/>
              </a:spcBef>
              <a:buNone/>
            </a:pPr>
            <a:r>
              <a:rPr lang="en-US" sz="2400" i="1" dirty="0" smtClean="0"/>
              <a:t>Route Corridors</a:t>
            </a:r>
            <a:endParaRPr lang="en-US" sz="2400" i="1" dirty="0"/>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r>
              <a:rPr lang="en-US" dirty="0"/>
              <a:t>GOES West</a:t>
            </a:r>
            <a:r>
              <a:rPr lang="en-US" dirty="0" smtClean="0"/>
              <a:t>:</a:t>
            </a:r>
          </a:p>
          <a:p>
            <a:pPr lvl="0">
              <a:spcBef>
                <a:spcPts val="0"/>
              </a:spcBef>
              <a:buNone/>
            </a:pPr>
            <a:r>
              <a:rPr lang="en-US" sz="2400" i="1" dirty="0"/>
              <a:t>Commercial Airline</a:t>
            </a:r>
          </a:p>
          <a:p>
            <a:pPr lvl="0">
              <a:spcBef>
                <a:spcPts val="0"/>
              </a:spcBef>
              <a:buNone/>
            </a:pPr>
            <a:r>
              <a:rPr lang="en-US" sz="2400" i="1" dirty="0"/>
              <a:t>Route </a:t>
            </a:r>
            <a:r>
              <a:rPr lang="en-US" sz="2400" i="1" dirty="0" smtClean="0"/>
              <a:t>Corridors + AK?</a:t>
            </a:r>
            <a:endParaRPr lang="en-US" sz="2400" i="1" dirty="0"/>
          </a:p>
          <a:p>
            <a:pPr lvl="0">
              <a:spcBef>
                <a:spcPts val="0"/>
              </a:spcBef>
              <a:buNone/>
            </a:pPr>
            <a:endParaRPr lang="en-US" dirty="0"/>
          </a:p>
        </p:txBody>
      </p:sp>
      <p:pic>
        <p:nvPicPr>
          <p:cNvPr id="4" name="Shape 113"/>
          <p:cNvPicPr preferRelativeResize="0"/>
          <p:nvPr/>
        </p:nvPicPr>
        <p:blipFill rotWithShape="1">
          <a:blip r:embed="rId3">
            <a:alphaModFix/>
          </a:blip>
          <a:srcRect l="38335" t="39636" r="29822" b="19094"/>
          <a:stretch/>
        </p:blipFill>
        <p:spPr>
          <a:xfrm>
            <a:off x="4612004" y="1729104"/>
            <a:ext cx="3305175" cy="2277122"/>
          </a:xfrm>
          <a:prstGeom prst="rect">
            <a:avLst/>
          </a:prstGeom>
          <a:noFill/>
          <a:ln>
            <a:noFill/>
          </a:ln>
        </p:spPr>
      </p:pic>
      <p:pic>
        <p:nvPicPr>
          <p:cNvPr id="1026" name="Picture 2" descr="GOES_R_137W_RES_2km_NH_2MESOs(1).png"/>
          <p:cNvPicPr>
            <a:picLocks noChangeAspect="1" noChangeArrowheads="1"/>
          </p:cNvPicPr>
          <p:nvPr/>
        </p:nvPicPr>
        <p:blipFill rotWithShape="1">
          <a:blip r:embed="rId4">
            <a:extLst>
              <a:ext uri="{28A0092B-C50C-407E-A947-70E740481C1C}">
                <a14:useLocalDpi xmlns:a14="http://schemas.microsoft.com/office/drawing/2010/main" val="0"/>
              </a:ext>
            </a:extLst>
          </a:blip>
          <a:srcRect l="6667" t="6295" r="34487" b="22422"/>
          <a:stretch/>
        </p:blipFill>
        <p:spPr bwMode="auto">
          <a:xfrm>
            <a:off x="3849796" y="4188790"/>
            <a:ext cx="4067383" cy="24634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094397" y="6567786"/>
            <a:ext cx="2045753" cy="307777"/>
          </a:xfrm>
          <a:prstGeom prst="rect">
            <a:avLst/>
          </a:prstGeom>
          <a:solidFill>
            <a:schemeClr val="bg1"/>
          </a:solidFill>
          <a:ln>
            <a:noFill/>
          </a:ln>
        </p:spPr>
        <p:txBody>
          <a:bodyPr wrap="none" rtlCol="0">
            <a:spAutoFit/>
          </a:bodyPr>
          <a:lstStyle/>
          <a:p>
            <a:r>
              <a:rPr lang="en-US" dirty="0" smtClean="0"/>
              <a:t>Courtesy of Tim Schmit</a:t>
            </a:r>
            <a:endParaRPr lang="en-US" dirty="0"/>
          </a:p>
        </p:txBody>
      </p:sp>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Aviation Flight Corridors?</a:t>
            </a:r>
            <a:endParaRPr lang="en-US" dirty="0"/>
          </a:p>
        </p:txBody>
      </p:sp>
      <p:sp>
        <p:nvSpPr>
          <p:cNvPr id="3" name="Text Placeholder 2"/>
          <p:cNvSpPr>
            <a:spLocks noGrp="1"/>
          </p:cNvSpPr>
          <p:nvPr>
            <p:ph type="body" idx="1"/>
          </p:nvPr>
        </p:nvSpPr>
        <p:spPr/>
        <p:txBody>
          <a:bodyPr/>
          <a:lstStyle/>
          <a:p>
            <a:r>
              <a:rPr lang="en-US" dirty="0" smtClean="0"/>
              <a:t> Line up with highest population areas</a:t>
            </a:r>
          </a:p>
          <a:p>
            <a:r>
              <a:rPr lang="en-US" dirty="0"/>
              <a:t> </a:t>
            </a:r>
            <a:r>
              <a:rPr lang="en-US" dirty="0" smtClean="0"/>
              <a:t>Aviation industry highly sensitive to clouds / fog / IFR-LIFR conditions</a:t>
            </a:r>
          </a:p>
          <a:p>
            <a:r>
              <a:rPr lang="en-US" dirty="0"/>
              <a:t> </a:t>
            </a:r>
            <a:r>
              <a:rPr lang="en-US" dirty="0" smtClean="0"/>
              <a:t>They can be quickly moved off of those parked locations for 24 higher priority reasons</a:t>
            </a:r>
          </a:p>
          <a:p>
            <a:r>
              <a:rPr lang="en-US" dirty="0"/>
              <a:t> </a:t>
            </a:r>
            <a:r>
              <a:rPr lang="en-US" dirty="0" smtClean="0"/>
              <a:t>Alternative was to leave where it was moved, which seemed to be a less efficient way to use the MDSs</a:t>
            </a:r>
            <a:endParaRPr lang="en-US" dirty="0"/>
          </a:p>
        </p:txBody>
      </p:sp>
    </p:spTree>
    <p:extLst>
      <p:ext uri="{BB962C8B-B14F-4D97-AF65-F5344CB8AC3E}">
        <p14:creationId xmlns:p14="http://schemas.microsoft.com/office/powerpoint/2010/main" val="24275037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457200" y="868362"/>
            <a:ext cx="8229600" cy="1142999"/>
          </a:xfrm>
          <a:prstGeom prst="rect">
            <a:avLst/>
          </a:prstGeom>
        </p:spPr>
        <p:txBody>
          <a:bodyPr lIns="91425" tIns="91425" rIns="91425" bIns="91425" anchor="ctr" anchorCtr="0">
            <a:noAutofit/>
          </a:bodyPr>
          <a:lstStyle/>
          <a:p>
            <a:pPr lvl="0">
              <a:spcBef>
                <a:spcPts val="0"/>
              </a:spcBef>
              <a:buNone/>
            </a:pPr>
            <a:r>
              <a:rPr lang="en-US" b="1" u="sng" dirty="0"/>
              <a:t>Requests</a:t>
            </a:r>
            <a:r>
              <a:rPr lang="en-US" dirty="0"/>
              <a:t> are the key</a:t>
            </a:r>
          </a:p>
        </p:txBody>
      </p:sp>
      <p:sp>
        <p:nvSpPr>
          <p:cNvPr id="125" name="Shape 125"/>
          <p:cNvSpPr txBox="1">
            <a:spLocks noGrp="1"/>
          </p:cNvSpPr>
          <p:nvPr>
            <p:ph type="body" idx="1"/>
          </p:nvPr>
        </p:nvSpPr>
        <p:spPr>
          <a:xfrm>
            <a:off x="457200" y="2193925"/>
            <a:ext cx="8389620" cy="4526100"/>
          </a:xfrm>
          <a:prstGeom prst="rect">
            <a:avLst/>
          </a:prstGeom>
        </p:spPr>
        <p:txBody>
          <a:bodyPr lIns="91425" tIns="91425" rIns="91425" bIns="91425" anchor="t" anchorCtr="0">
            <a:noAutofit/>
          </a:bodyPr>
          <a:lstStyle/>
          <a:p>
            <a:pPr lvl="0">
              <a:spcBef>
                <a:spcPts val="0"/>
              </a:spcBef>
              <a:buNone/>
            </a:pPr>
            <a:r>
              <a:rPr lang="en-US" dirty="0"/>
              <a:t>Any time a MDS is moved out of the parked </a:t>
            </a:r>
            <a:r>
              <a:rPr lang="en-US" dirty="0" smtClean="0"/>
              <a:t>location </a:t>
            </a:r>
            <a:r>
              <a:rPr lang="en-US" dirty="0"/>
              <a:t>to a new position </a:t>
            </a:r>
            <a:r>
              <a:rPr lang="en-US" b="1" i="1" dirty="0"/>
              <a:t>will be the result of a request</a:t>
            </a:r>
            <a:r>
              <a:rPr lang="en-US" dirty="0"/>
              <a:t> by one of the operational entities listed below</a:t>
            </a:r>
            <a:r>
              <a:rPr lang="en-US" dirty="0" smtClean="0"/>
              <a:t>:</a:t>
            </a:r>
          </a:p>
          <a:p>
            <a:pPr lvl="0">
              <a:spcBef>
                <a:spcPts val="0"/>
              </a:spcBef>
              <a:buNone/>
            </a:pPr>
            <a:endParaRPr lang="en-US" dirty="0"/>
          </a:p>
          <a:p>
            <a:pPr marL="457200" lvl="0" indent="-228600">
              <a:spcBef>
                <a:spcPts val="0"/>
              </a:spcBef>
            </a:pPr>
            <a:r>
              <a:rPr lang="en-US" dirty="0"/>
              <a:t>Any NCEP National </a:t>
            </a:r>
            <a:r>
              <a:rPr lang="en-US" dirty="0" smtClean="0"/>
              <a:t>Center (e.g. SPC, NHC, etc.)</a:t>
            </a:r>
            <a:endParaRPr lang="en-US" dirty="0"/>
          </a:p>
          <a:p>
            <a:pPr marL="457200" lvl="0" indent="-228600">
              <a:spcBef>
                <a:spcPts val="0"/>
              </a:spcBef>
            </a:pPr>
            <a:r>
              <a:rPr lang="en-US" dirty="0"/>
              <a:t>Regional Focal Point (representing WFOs)</a:t>
            </a:r>
          </a:p>
          <a:p>
            <a:pPr marL="457200" lvl="0" indent="-228600">
              <a:spcBef>
                <a:spcPts val="0"/>
              </a:spcBef>
            </a:pPr>
            <a:r>
              <a:rPr lang="en-US" dirty="0" smtClean="0"/>
              <a:t>NESDIS Satellite Applications Branch (SAB)</a:t>
            </a:r>
            <a:endParaRPr lang="en-US" dirty="0"/>
          </a:p>
        </p:txBody>
      </p:sp>
    </p:spTree>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183421898"/>
              </p:ext>
            </p:extLst>
          </p:nvPr>
        </p:nvGraphicFramePr>
        <p:xfrm>
          <a:off x="1241606" y="1214993"/>
          <a:ext cx="7478971" cy="54727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hape 130"/>
          <p:cNvSpPr txBox="1">
            <a:spLocks/>
          </p:cNvSpPr>
          <p:nvPr/>
        </p:nvSpPr>
        <p:spPr>
          <a:xfrm>
            <a:off x="457200" y="408087"/>
            <a:ext cx="8229600" cy="1143000"/>
          </a:xfrm>
          <a:prstGeom prst="rect">
            <a:avLst/>
          </a:prstGeom>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dirty="0" smtClean="0"/>
              <a:t>The Request Flow</a:t>
            </a:r>
            <a:endParaRPr lang="en-US" dirty="0"/>
          </a:p>
        </p:txBody>
      </p:sp>
      <p:sp>
        <p:nvSpPr>
          <p:cNvPr id="4" name="Title 3"/>
          <p:cNvSpPr>
            <a:spLocks noGrp="1"/>
          </p:cNvSpPr>
          <p:nvPr>
            <p:ph type="title"/>
          </p:nvPr>
        </p:nvSpPr>
        <p:spPr>
          <a:xfrm>
            <a:off x="457200" y="768000"/>
            <a:ext cx="8229600" cy="1143000"/>
          </a:xfrm>
        </p:spPr>
        <p:txBody>
          <a:bodyPr/>
          <a:lstStyle/>
          <a:p>
            <a:r>
              <a:rPr lang="en-US" dirty="0" smtClean="0"/>
              <a:t>Request Flow</a:t>
            </a:r>
            <a:br>
              <a:rPr lang="en-US" dirty="0" smtClean="0"/>
            </a:br>
            <a:r>
              <a:rPr lang="en-US" dirty="0"/>
              <a:t/>
            </a:r>
            <a:br>
              <a:rPr lang="en-US" dirty="0"/>
            </a:br>
            <a:endParaRPr lang="en-US" dirty="0"/>
          </a:p>
        </p:txBody>
      </p:sp>
      <p:sp>
        <p:nvSpPr>
          <p:cNvPr id="5" name="Cloud Callout 4"/>
          <p:cNvSpPr/>
          <p:nvPr/>
        </p:nvSpPr>
        <p:spPr>
          <a:xfrm rot="1259764">
            <a:off x="4895683" y="1481017"/>
            <a:ext cx="2541096" cy="1465339"/>
          </a:xfrm>
          <a:prstGeom prst="cloudCallout">
            <a:avLst>
              <a:gd name="adj1" fmla="val -54927"/>
              <a:gd name="adj2" fmla="val 56797"/>
            </a:avLst>
          </a:prstGeom>
          <a:solidFill>
            <a:schemeClr val="accent3">
              <a:alpha val="58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If conflicting requests… refer to </a:t>
            </a:r>
            <a:r>
              <a:rPr lang="en-US" b="1" u="sng" dirty="0" smtClean="0">
                <a:ln w="0"/>
                <a:solidFill>
                  <a:schemeClr val="tx1"/>
                </a:solidFill>
                <a:effectLst>
                  <a:outerShdw blurRad="38100" dist="19050" dir="2700000" algn="tl" rotWithShape="0">
                    <a:schemeClr val="dk1">
                      <a:alpha val="40000"/>
                    </a:schemeClr>
                  </a:outerShdw>
                </a:effectLst>
              </a:rPr>
              <a:t>Priority Listing</a:t>
            </a:r>
            <a:endParaRPr lang="en-US" b="1" u="sng" dirty="0">
              <a:ln w="0"/>
              <a:solidFill>
                <a:schemeClr val="tx1"/>
              </a:solidFill>
              <a:effectLst>
                <a:outerShdw blurRad="38100" dist="19050" dir="2700000" algn="tl" rotWithShape="0">
                  <a:schemeClr val="dk1">
                    <a:alpha val="40000"/>
                  </a:schemeClr>
                </a:outerShdw>
              </a:effectLst>
            </a:endParaRPr>
          </a:p>
        </p:txBody>
      </p:sp>
      <p:sp>
        <p:nvSpPr>
          <p:cNvPr id="6" name="TextBox 5"/>
          <p:cNvSpPr txBox="1"/>
          <p:nvPr/>
        </p:nvSpPr>
        <p:spPr>
          <a:xfrm>
            <a:off x="457200" y="5374257"/>
            <a:ext cx="1915909" cy="1138773"/>
          </a:xfrm>
          <a:prstGeom prst="rect">
            <a:avLst/>
          </a:prstGeom>
          <a:noFill/>
        </p:spPr>
        <p:txBody>
          <a:bodyPr wrap="none" rtlCol="0">
            <a:spAutoFit/>
          </a:bodyPr>
          <a:lstStyle/>
          <a:p>
            <a:pPr algn="ctr"/>
            <a:r>
              <a:rPr lang="en-US" sz="1800" b="1" i="1" dirty="0" smtClean="0">
                <a:solidFill>
                  <a:schemeClr val="bg1"/>
                </a:solidFill>
              </a:rPr>
              <a:t>NCEP SDM is a </a:t>
            </a:r>
          </a:p>
          <a:p>
            <a:pPr algn="ctr"/>
            <a:r>
              <a:rPr lang="en-US" sz="1800" b="1" i="1" dirty="0" smtClean="0">
                <a:solidFill>
                  <a:schemeClr val="bg1"/>
                </a:solidFill>
              </a:rPr>
              <a:t>KEY player in </a:t>
            </a:r>
          </a:p>
          <a:p>
            <a:pPr algn="ctr"/>
            <a:r>
              <a:rPr lang="en-US" sz="1800" b="1" i="1" dirty="0" smtClean="0">
                <a:solidFill>
                  <a:schemeClr val="bg1"/>
                </a:solidFill>
              </a:rPr>
              <a:t>this process!</a:t>
            </a:r>
          </a:p>
          <a:p>
            <a:endParaRPr lang="en-US" b="1" i="1" dirty="0">
              <a:solidFill>
                <a:schemeClr val="bg1"/>
              </a:solidFill>
            </a:endParaRPr>
          </a:p>
        </p:txBody>
      </p:sp>
    </p:spTree>
    <p:extLst>
      <p:ext uri="{BB962C8B-B14F-4D97-AF65-F5344CB8AC3E}">
        <p14:creationId xmlns:p14="http://schemas.microsoft.com/office/powerpoint/2010/main" val="183955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457200" y="526814"/>
            <a:ext cx="8229600" cy="1142999"/>
          </a:xfrm>
          <a:prstGeom prst="rect">
            <a:avLst/>
          </a:prstGeom>
        </p:spPr>
        <p:txBody>
          <a:bodyPr lIns="91425" tIns="91425" rIns="91425" bIns="91425" anchor="ctr" anchorCtr="0">
            <a:noAutofit/>
          </a:bodyPr>
          <a:lstStyle/>
          <a:p>
            <a:pPr lvl="0">
              <a:spcBef>
                <a:spcPts val="0"/>
              </a:spcBef>
              <a:buNone/>
            </a:pPr>
            <a:r>
              <a:rPr lang="en-US" sz="4000" dirty="0"/>
              <a:t>Multiple Request Situations:</a:t>
            </a:r>
          </a:p>
          <a:p>
            <a:pPr lvl="0">
              <a:spcBef>
                <a:spcPts val="0"/>
              </a:spcBef>
              <a:buNone/>
            </a:pPr>
            <a:r>
              <a:rPr lang="en-US" sz="4000" dirty="0"/>
              <a:t>SDM will Follow Priority List</a:t>
            </a:r>
          </a:p>
        </p:txBody>
      </p:sp>
      <p:sp>
        <p:nvSpPr>
          <p:cNvPr id="137" name="Shape 137"/>
          <p:cNvSpPr txBox="1">
            <a:spLocks noGrp="1"/>
          </p:cNvSpPr>
          <p:nvPr>
            <p:ph type="body" idx="1"/>
          </p:nvPr>
        </p:nvSpPr>
        <p:spPr>
          <a:xfrm>
            <a:off x="180727" y="1811198"/>
            <a:ext cx="4293900" cy="4526100"/>
          </a:xfrm>
          <a:prstGeom prst="rect">
            <a:avLst/>
          </a:prstGeom>
        </p:spPr>
        <p:txBody>
          <a:bodyPr lIns="91425" tIns="91425" rIns="91425" bIns="91425" anchor="t" anchorCtr="0">
            <a:noAutofit/>
          </a:bodyPr>
          <a:lstStyle/>
          <a:p>
            <a:pPr marL="457200" lvl="0" indent="-292100">
              <a:spcBef>
                <a:spcPts val="0"/>
              </a:spcBef>
              <a:buClr>
                <a:schemeClr val="lt1"/>
              </a:buClr>
              <a:buSzPct val="100000"/>
              <a:buFont typeface="Times New Roman"/>
              <a:buAutoNum type="arabicPeriod"/>
            </a:pPr>
            <a:r>
              <a:rPr lang="en-US" sz="1400" dirty="0">
                <a:latin typeface="Times New Roman"/>
                <a:ea typeface="Times New Roman"/>
                <a:cs typeface="Times New Roman"/>
                <a:sym typeface="Times New Roman"/>
              </a:rPr>
              <a:t>SPC High or Moderate Risk</a:t>
            </a:r>
          </a:p>
          <a:p>
            <a:pPr marL="457200" lvl="0" indent="-292100">
              <a:spcBef>
                <a:spcPts val="0"/>
              </a:spcBef>
              <a:buClr>
                <a:schemeClr val="lt1"/>
              </a:buClr>
              <a:buSzPct val="100000"/>
              <a:buFont typeface="Times New Roman"/>
              <a:buAutoNum type="arabicPeriod"/>
            </a:pPr>
            <a:r>
              <a:rPr lang="en-US" sz="1400" dirty="0">
                <a:latin typeface="Times New Roman"/>
                <a:ea typeface="Times New Roman"/>
                <a:cs typeface="Times New Roman"/>
                <a:sym typeface="Times New Roman"/>
              </a:rPr>
              <a:t>Volcanic eruptions impacting the US or US Territories</a:t>
            </a:r>
          </a:p>
          <a:p>
            <a:pPr marL="457200" lvl="0" indent="-292100">
              <a:spcBef>
                <a:spcPts val="0"/>
              </a:spcBef>
              <a:buClr>
                <a:schemeClr val="lt1"/>
              </a:buClr>
              <a:buSzPct val="100000"/>
              <a:buFont typeface="Times New Roman"/>
              <a:buAutoNum type="arabicPeriod"/>
            </a:pPr>
            <a:r>
              <a:rPr lang="en-US" sz="1400" dirty="0">
                <a:latin typeface="Times New Roman"/>
                <a:ea typeface="Times New Roman"/>
                <a:cs typeface="Times New Roman"/>
                <a:sym typeface="Times New Roman"/>
              </a:rPr>
              <a:t>SPC Enhanced Risk</a:t>
            </a:r>
          </a:p>
          <a:p>
            <a:pPr marL="457200" lvl="0" indent="-292100">
              <a:spcBef>
                <a:spcPts val="0"/>
              </a:spcBef>
              <a:buClr>
                <a:schemeClr val="lt1"/>
              </a:buClr>
              <a:buSzPct val="100000"/>
              <a:buFont typeface="Times New Roman"/>
              <a:buAutoNum type="arabicPeriod"/>
            </a:pPr>
            <a:r>
              <a:rPr lang="en-US" sz="1400" dirty="0">
                <a:latin typeface="Times New Roman"/>
                <a:ea typeface="Times New Roman"/>
                <a:cs typeface="Times New Roman"/>
                <a:sym typeface="Times New Roman"/>
              </a:rPr>
              <a:t>Major Hurricane (CAT 3-5) forecast to make landfall to US or US Territories Day 1 or 2</a:t>
            </a:r>
          </a:p>
          <a:p>
            <a:pPr marL="457200" lvl="0" indent="-292100">
              <a:spcBef>
                <a:spcPts val="0"/>
              </a:spcBef>
              <a:buClr>
                <a:schemeClr val="lt1"/>
              </a:buClr>
              <a:buSzPct val="100000"/>
              <a:buFont typeface="Times New Roman"/>
              <a:buAutoNum type="arabicPeriod"/>
            </a:pPr>
            <a:r>
              <a:rPr lang="en-US" sz="1400" dirty="0">
                <a:latin typeface="Times New Roman"/>
                <a:ea typeface="Times New Roman"/>
                <a:cs typeface="Times New Roman"/>
                <a:sym typeface="Times New Roman"/>
              </a:rPr>
              <a:t>Event or circumstance with national importance requiring elevated DSS (e.g… Super Bowl, Olympics, large hazmat event, etc…)</a:t>
            </a:r>
          </a:p>
          <a:p>
            <a:pPr marL="457200" lvl="0" indent="-292100">
              <a:spcBef>
                <a:spcPts val="0"/>
              </a:spcBef>
              <a:buClr>
                <a:schemeClr val="lt1"/>
              </a:buClr>
              <a:buSzPct val="100000"/>
              <a:buFont typeface="Times New Roman"/>
              <a:buAutoNum type="arabicPeriod"/>
            </a:pPr>
            <a:r>
              <a:rPr lang="en-US" sz="1400" dirty="0">
                <a:latin typeface="Times New Roman"/>
                <a:ea typeface="Times New Roman"/>
                <a:cs typeface="Times New Roman"/>
                <a:sym typeface="Times New Roman"/>
              </a:rPr>
              <a:t>SPC Extreme Fire Weather criteria</a:t>
            </a:r>
          </a:p>
          <a:p>
            <a:pPr marL="457200" lvl="0" indent="-292100">
              <a:spcBef>
                <a:spcPts val="0"/>
              </a:spcBef>
              <a:buClr>
                <a:schemeClr val="lt1"/>
              </a:buClr>
              <a:buSzPct val="100000"/>
              <a:buFont typeface="Times New Roman"/>
              <a:buAutoNum type="arabicPeriod"/>
            </a:pPr>
            <a:r>
              <a:rPr lang="en-US" sz="1400" dirty="0">
                <a:latin typeface="Times New Roman"/>
                <a:ea typeface="Times New Roman"/>
                <a:cs typeface="Times New Roman"/>
                <a:sym typeface="Times New Roman"/>
              </a:rPr>
              <a:t>Hurricane (CAT 1-2) forecast to make landfall to US or US Territories Day 1 or 2</a:t>
            </a:r>
          </a:p>
          <a:p>
            <a:pPr marL="457200" lvl="0" indent="-292100">
              <a:spcBef>
                <a:spcPts val="0"/>
              </a:spcBef>
              <a:buClr>
                <a:schemeClr val="lt1"/>
              </a:buClr>
              <a:buSzPct val="100000"/>
              <a:buFont typeface="Times New Roman"/>
              <a:buAutoNum type="arabicPeriod"/>
            </a:pPr>
            <a:r>
              <a:rPr lang="en-US" sz="1400" dirty="0">
                <a:latin typeface="Times New Roman"/>
                <a:ea typeface="Times New Roman"/>
                <a:cs typeface="Times New Roman"/>
                <a:sym typeface="Times New Roman"/>
              </a:rPr>
              <a:t>SPC Marginal or Slight Risk</a:t>
            </a:r>
          </a:p>
          <a:p>
            <a:pPr marL="457200" lvl="0" indent="-292100">
              <a:spcBef>
                <a:spcPts val="0"/>
              </a:spcBef>
              <a:buClr>
                <a:schemeClr val="lt1"/>
              </a:buClr>
              <a:buSzPct val="100000"/>
              <a:buFont typeface="Times New Roman"/>
              <a:buAutoNum type="arabicPeriod"/>
            </a:pPr>
            <a:r>
              <a:rPr lang="en-US" sz="1400" dirty="0">
                <a:latin typeface="Times New Roman"/>
                <a:ea typeface="Times New Roman"/>
                <a:cs typeface="Times New Roman"/>
                <a:sym typeface="Times New Roman"/>
              </a:rPr>
              <a:t>SPC Critical Fire Weather</a:t>
            </a:r>
          </a:p>
          <a:p>
            <a:pPr marL="457200" lvl="0" indent="-292100">
              <a:spcBef>
                <a:spcPts val="0"/>
              </a:spcBef>
              <a:buClr>
                <a:schemeClr val="lt1"/>
              </a:buClr>
              <a:buSzPct val="100000"/>
              <a:buFont typeface="Times New Roman"/>
              <a:buAutoNum type="arabicPeriod"/>
            </a:pPr>
            <a:r>
              <a:rPr lang="en-US" sz="1400" dirty="0" smtClean="0">
                <a:latin typeface="Times New Roman"/>
                <a:ea typeface="Times New Roman"/>
                <a:cs typeface="Times New Roman"/>
                <a:sym typeface="Times New Roman"/>
              </a:rPr>
              <a:t>WPC </a:t>
            </a:r>
            <a:r>
              <a:rPr lang="en-US" sz="1400" dirty="0">
                <a:latin typeface="Times New Roman"/>
                <a:ea typeface="Times New Roman"/>
                <a:cs typeface="Times New Roman"/>
                <a:sym typeface="Times New Roman"/>
              </a:rPr>
              <a:t>High or Moderate Risk of rainfall exceeding flash flood guidance or WFO issuance of Flash Flood Watch</a:t>
            </a:r>
          </a:p>
          <a:p>
            <a:pPr marL="457200" lvl="0" indent="-292100">
              <a:spcBef>
                <a:spcPts val="0"/>
              </a:spcBef>
              <a:buClr>
                <a:schemeClr val="lt1"/>
              </a:buClr>
              <a:buSzPct val="100000"/>
              <a:buFont typeface="Times New Roman"/>
              <a:buAutoNum type="arabicPeriod"/>
            </a:pPr>
            <a:r>
              <a:rPr lang="en-US" sz="1400" dirty="0">
                <a:latin typeface="Times New Roman"/>
                <a:ea typeface="Times New Roman"/>
                <a:cs typeface="Times New Roman"/>
                <a:sym typeface="Times New Roman"/>
              </a:rPr>
              <a:t>LIFR Conditions (widespread) at Large and/or Medium FAA Hub Airports</a:t>
            </a:r>
          </a:p>
          <a:p>
            <a:pPr marL="406400" indent="-228600">
              <a:spcBef>
                <a:spcPts val="0"/>
              </a:spcBef>
              <a:buFont typeface="+mj-lt"/>
              <a:buAutoNum type="arabicPeriod"/>
            </a:pPr>
            <a:r>
              <a:rPr lang="en-US" sz="1400" dirty="0" smtClean="0">
                <a:latin typeface="Times New Roman"/>
                <a:ea typeface="Times New Roman"/>
                <a:cs typeface="Times New Roman"/>
                <a:sym typeface="Times New Roman"/>
              </a:rPr>
              <a:t>Winter </a:t>
            </a:r>
            <a:r>
              <a:rPr lang="en-US" sz="1400" dirty="0">
                <a:latin typeface="Times New Roman"/>
                <a:ea typeface="Times New Roman"/>
                <a:cs typeface="Times New Roman"/>
                <a:sym typeface="Times New Roman"/>
              </a:rPr>
              <a:t>Storm Warning criteria (including blizzard and ice storm warning criteria</a:t>
            </a:r>
            <a:r>
              <a:rPr lang="en-US" sz="1400" dirty="0" smtClean="0">
                <a:latin typeface="Times New Roman"/>
                <a:ea typeface="Times New Roman"/>
                <a:cs typeface="Times New Roman"/>
                <a:sym typeface="Times New Roman"/>
              </a:rPr>
              <a:t>)</a:t>
            </a:r>
          </a:p>
          <a:p>
            <a:pPr marL="406400" indent="-228600">
              <a:spcBef>
                <a:spcPts val="0"/>
              </a:spcBef>
              <a:buFont typeface="+mj-lt"/>
              <a:buAutoNum type="arabicPeriod"/>
            </a:pPr>
            <a:r>
              <a:rPr lang="en-US" sz="1400" dirty="0">
                <a:latin typeface="Times New Roman"/>
                <a:ea typeface="Times New Roman"/>
                <a:cs typeface="Times New Roman"/>
                <a:sym typeface="Times New Roman"/>
              </a:rPr>
              <a:t>Tropical Storm forecast to make landfall to US or US Territories Day 1 or 2</a:t>
            </a:r>
          </a:p>
          <a:p>
            <a:pPr marL="406400" indent="-228600">
              <a:spcBef>
                <a:spcPts val="0"/>
              </a:spcBef>
              <a:buFont typeface="+mj-lt"/>
              <a:buAutoNum type="arabicPeriod"/>
            </a:pPr>
            <a:endParaRPr lang="en-US" sz="1300" dirty="0">
              <a:latin typeface="Times New Roman"/>
              <a:ea typeface="Times New Roman"/>
              <a:cs typeface="Times New Roman"/>
              <a:sym typeface="Times New Roman"/>
            </a:endParaRPr>
          </a:p>
          <a:p>
            <a:pPr lvl="0">
              <a:spcBef>
                <a:spcPts val="0"/>
              </a:spcBef>
              <a:buNone/>
            </a:pPr>
            <a:endParaRPr sz="1200" dirty="0"/>
          </a:p>
        </p:txBody>
      </p:sp>
      <p:sp>
        <p:nvSpPr>
          <p:cNvPr id="138" name="Shape 138"/>
          <p:cNvSpPr txBox="1">
            <a:spLocks noGrp="1"/>
          </p:cNvSpPr>
          <p:nvPr>
            <p:ph type="body" idx="2"/>
          </p:nvPr>
        </p:nvSpPr>
        <p:spPr>
          <a:xfrm>
            <a:off x="4815425" y="1845030"/>
            <a:ext cx="4207200" cy="4526100"/>
          </a:xfrm>
          <a:prstGeom prst="rect">
            <a:avLst/>
          </a:prstGeom>
        </p:spPr>
        <p:txBody>
          <a:bodyPr lIns="91425" tIns="91425" rIns="91425" bIns="91425" anchor="t" anchorCtr="0">
            <a:noAutofit/>
          </a:bodyPr>
          <a:lstStyle/>
          <a:p>
            <a:pPr marL="508000" lvl="0" indent="-342900">
              <a:spcBef>
                <a:spcPts val="0"/>
              </a:spcBef>
              <a:buClr>
                <a:schemeClr val="lt1"/>
              </a:buClr>
              <a:buSzPct val="100000"/>
              <a:buFont typeface="+mj-lt"/>
              <a:buAutoNum type="arabicPeriod" startAt="14"/>
            </a:pPr>
            <a:r>
              <a:rPr lang="en-US" sz="1400" dirty="0" smtClean="0">
                <a:latin typeface="Times New Roman"/>
                <a:ea typeface="Times New Roman"/>
                <a:cs typeface="Times New Roman"/>
                <a:sym typeface="Times New Roman"/>
              </a:rPr>
              <a:t>Volcanic </a:t>
            </a:r>
            <a:r>
              <a:rPr lang="en-US" sz="1400" dirty="0">
                <a:latin typeface="Times New Roman"/>
                <a:ea typeface="Times New Roman"/>
                <a:cs typeface="Times New Roman"/>
                <a:sym typeface="Times New Roman"/>
              </a:rPr>
              <a:t>eruptions not impacting US or US Territories, but within MDS-capable </a:t>
            </a:r>
            <a:r>
              <a:rPr lang="en-US" sz="1400" dirty="0" smtClean="0">
                <a:latin typeface="Times New Roman"/>
                <a:ea typeface="Times New Roman"/>
                <a:cs typeface="Times New Roman"/>
                <a:sym typeface="Times New Roman"/>
              </a:rPr>
              <a:t>areas*</a:t>
            </a:r>
            <a:endParaRPr lang="en-US" sz="1400" dirty="0">
              <a:latin typeface="Times New Roman"/>
              <a:ea typeface="Times New Roman"/>
              <a:cs typeface="Times New Roman"/>
              <a:sym typeface="Times New Roman"/>
            </a:endParaRPr>
          </a:p>
          <a:p>
            <a:pPr marL="457200" lvl="0" indent="-292100">
              <a:spcBef>
                <a:spcPts val="0"/>
              </a:spcBef>
              <a:buClr>
                <a:schemeClr val="lt1"/>
              </a:buClr>
              <a:buSzPct val="100000"/>
              <a:buFont typeface="Times New Roman"/>
              <a:buAutoNum type="arabicPeriod" startAt="14"/>
            </a:pPr>
            <a:r>
              <a:rPr lang="en-US" sz="1400" dirty="0">
                <a:latin typeface="Times New Roman"/>
                <a:ea typeface="Times New Roman"/>
                <a:cs typeface="Times New Roman"/>
                <a:sym typeface="Times New Roman"/>
              </a:rPr>
              <a:t>Observed or forecast blowing dust conditions of ¼ mile or less visibility</a:t>
            </a:r>
          </a:p>
          <a:p>
            <a:pPr marL="457200" lvl="0" indent="-292100">
              <a:spcBef>
                <a:spcPts val="0"/>
              </a:spcBef>
              <a:buClr>
                <a:schemeClr val="lt1"/>
              </a:buClr>
              <a:buSzPct val="100000"/>
              <a:buFont typeface="Times New Roman"/>
              <a:buAutoNum type="arabicPeriod" startAt="14"/>
            </a:pPr>
            <a:r>
              <a:rPr lang="en-US" sz="1400" dirty="0">
                <a:latin typeface="Times New Roman"/>
                <a:ea typeface="Times New Roman"/>
                <a:cs typeface="Times New Roman"/>
                <a:sym typeface="Times New Roman"/>
              </a:rPr>
              <a:t>LIFR or worse conditions (widespread) over small FAA Hub Airports</a:t>
            </a:r>
          </a:p>
          <a:p>
            <a:pPr marL="457200" lvl="0" indent="-292100">
              <a:spcBef>
                <a:spcPts val="0"/>
              </a:spcBef>
              <a:buClr>
                <a:schemeClr val="lt1"/>
              </a:buClr>
              <a:buSzPct val="100000"/>
              <a:buFont typeface="Times New Roman"/>
              <a:buAutoNum type="arabicPeriod" startAt="14"/>
            </a:pPr>
            <a:r>
              <a:rPr lang="en-US" sz="1400" dirty="0">
                <a:latin typeface="Times New Roman"/>
                <a:ea typeface="Times New Roman"/>
                <a:cs typeface="Times New Roman"/>
                <a:sym typeface="Times New Roman"/>
              </a:rPr>
              <a:t>Winter Weather Advisory criteria</a:t>
            </a:r>
          </a:p>
          <a:p>
            <a:pPr marL="457200" lvl="0" indent="-292100">
              <a:spcBef>
                <a:spcPts val="0"/>
              </a:spcBef>
              <a:buClr>
                <a:schemeClr val="lt1"/>
              </a:buClr>
              <a:buSzPct val="100000"/>
              <a:buFont typeface="Times New Roman"/>
              <a:buAutoNum type="arabicPeriod" startAt="14"/>
            </a:pPr>
            <a:r>
              <a:rPr lang="en-US" sz="1400" dirty="0">
                <a:latin typeface="Times New Roman"/>
                <a:ea typeface="Times New Roman"/>
                <a:cs typeface="Times New Roman"/>
                <a:sym typeface="Times New Roman"/>
              </a:rPr>
              <a:t>SPC General Thunder</a:t>
            </a:r>
          </a:p>
          <a:p>
            <a:pPr marL="457200" lvl="0" indent="-292100">
              <a:spcBef>
                <a:spcPts val="0"/>
              </a:spcBef>
              <a:buClr>
                <a:schemeClr val="lt1"/>
              </a:buClr>
              <a:buSzPct val="100000"/>
              <a:buFont typeface="Times New Roman"/>
              <a:buAutoNum type="arabicPeriod" startAt="14"/>
            </a:pPr>
            <a:r>
              <a:rPr lang="en-US" sz="1400" dirty="0">
                <a:latin typeface="Times New Roman"/>
                <a:ea typeface="Times New Roman"/>
                <a:cs typeface="Times New Roman"/>
                <a:sym typeface="Times New Roman"/>
              </a:rPr>
              <a:t>SAB responsibility interests for non-US/non-Canadian high impact weather </a:t>
            </a:r>
            <a:r>
              <a:rPr lang="en-US" sz="1400" dirty="0" smtClean="0">
                <a:latin typeface="Times New Roman"/>
                <a:ea typeface="Times New Roman"/>
                <a:cs typeface="Times New Roman"/>
                <a:sym typeface="Times New Roman"/>
              </a:rPr>
              <a:t>conditions*</a:t>
            </a:r>
            <a:endParaRPr lang="en-US" sz="1400" dirty="0">
              <a:latin typeface="Times New Roman"/>
              <a:ea typeface="Times New Roman"/>
              <a:cs typeface="Times New Roman"/>
              <a:sym typeface="Times New Roman"/>
            </a:endParaRPr>
          </a:p>
          <a:p>
            <a:pPr marL="457200" lvl="0" indent="-292100">
              <a:spcBef>
                <a:spcPts val="0"/>
              </a:spcBef>
              <a:buClr>
                <a:schemeClr val="lt1"/>
              </a:buClr>
              <a:buSzPct val="100000"/>
              <a:buFont typeface="Times New Roman"/>
              <a:buAutoNum type="arabicPeriod" startAt="14"/>
            </a:pPr>
            <a:r>
              <a:rPr lang="en-US" sz="1400" dirty="0">
                <a:latin typeface="Times New Roman"/>
                <a:ea typeface="Times New Roman"/>
                <a:cs typeface="Times New Roman"/>
                <a:sym typeface="Times New Roman"/>
              </a:rPr>
              <a:t>Canadian Operational Need (requested from Canada per MoU)</a:t>
            </a:r>
          </a:p>
          <a:p>
            <a:pPr marL="457200" lvl="0" indent="-292100">
              <a:spcBef>
                <a:spcPts val="0"/>
              </a:spcBef>
              <a:buClr>
                <a:schemeClr val="lt1"/>
              </a:buClr>
              <a:buSzPct val="100000"/>
              <a:buFont typeface="Times New Roman"/>
              <a:buAutoNum type="arabicPeriod" startAt="14"/>
            </a:pPr>
            <a:r>
              <a:rPr lang="en-US" sz="1400" dirty="0">
                <a:latin typeface="Times New Roman"/>
                <a:ea typeface="Times New Roman"/>
                <a:cs typeface="Times New Roman"/>
                <a:sym typeface="Times New Roman"/>
              </a:rPr>
              <a:t>Operations request from non-US/Canadian </a:t>
            </a:r>
            <a:r>
              <a:rPr lang="en-US" sz="1400" dirty="0" smtClean="0">
                <a:latin typeface="Times New Roman"/>
                <a:ea typeface="Times New Roman"/>
                <a:cs typeface="Times New Roman"/>
                <a:sym typeface="Times New Roman"/>
              </a:rPr>
              <a:t>interests*</a:t>
            </a:r>
            <a:endParaRPr lang="en-US" sz="1400" dirty="0">
              <a:latin typeface="Times New Roman"/>
              <a:ea typeface="Times New Roman"/>
              <a:cs typeface="Times New Roman"/>
              <a:sym typeface="Times New Roman"/>
            </a:endParaRPr>
          </a:p>
          <a:p>
            <a:pPr marL="457200" lvl="0" indent="-292100">
              <a:spcBef>
                <a:spcPts val="0"/>
              </a:spcBef>
              <a:buClr>
                <a:schemeClr val="lt1"/>
              </a:buClr>
              <a:buSzPct val="100000"/>
              <a:buFont typeface="Times New Roman"/>
              <a:buAutoNum type="arabicPeriod" startAt="14"/>
            </a:pPr>
            <a:r>
              <a:rPr lang="en-US" sz="1400" dirty="0" smtClean="0">
                <a:solidFill>
                  <a:schemeClr val="tx2"/>
                </a:solidFill>
                <a:latin typeface="Times New Roman"/>
                <a:ea typeface="Times New Roman"/>
                <a:cs typeface="Times New Roman"/>
                <a:sym typeface="Times New Roman"/>
              </a:rPr>
              <a:t>Satellite test activities</a:t>
            </a:r>
            <a:endParaRPr lang="en-US" sz="1400" dirty="0" smtClean="0">
              <a:solidFill>
                <a:schemeClr val="tx2"/>
              </a:solidFill>
              <a:latin typeface="Times New Roman"/>
              <a:ea typeface="Times New Roman"/>
              <a:cs typeface="Times New Roman"/>
              <a:sym typeface="Times New Roman"/>
            </a:endParaRPr>
          </a:p>
          <a:p>
            <a:pPr marL="457200" lvl="0" indent="-292100">
              <a:spcBef>
                <a:spcPts val="0"/>
              </a:spcBef>
              <a:buClr>
                <a:schemeClr val="lt1"/>
              </a:buClr>
              <a:buSzPct val="100000"/>
              <a:buFont typeface="Times New Roman"/>
              <a:buAutoNum type="arabicPeriod" startAt="14"/>
            </a:pPr>
            <a:r>
              <a:rPr lang="en-US" sz="1400" dirty="0" smtClean="0">
                <a:solidFill>
                  <a:schemeClr val="tx2">
                    <a:lumMod val="75000"/>
                  </a:schemeClr>
                </a:solidFill>
                <a:latin typeface="Times New Roman"/>
                <a:ea typeface="Times New Roman"/>
                <a:cs typeface="Times New Roman"/>
                <a:sym typeface="Times New Roman"/>
              </a:rPr>
              <a:t>US </a:t>
            </a:r>
            <a:r>
              <a:rPr lang="en-US" sz="1400" dirty="0">
                <a:solidFill>
                  <a:schemeClr val="tx2">
                    <a:lumMod val="75000"/>
                  </a:schemeClr>
                </a:solidFill>
                <a:latin typeface="Times New Roman"/>
                <a:ea typeface="Times New Roman"/>
                <a:cs typeface="Times New Roman"/>
                <a:sym typeface="Times New Roman"/>
              </a:rPr>
              <a:t>research interests (non-operational, and coordinated through CIRA/CIMSS/SPoRT)</a:t>
            </a:r>
          </a:p>
          <a:p>
            <a:pPr marL="457200" lvl="0" indent="-292100">
              <a:spcBef>
                <a:spcPts val="0"/>
              </a:spcBef>
              <a:buClr>
                <a:schemeClr val="lt1"/>
              </a:buClr>
              <a:buSzPct val="100000"/>
              <a:buFont typeface="Times New Roman"/>
              <a:buAutoNum type="arabicPeriod" startAt="14"/>
            </a:pPr>
            <a:r>
              <a:rPr lang="en-US" sz="1400" dirty="0">
                <a:solidFill>
                  <a:schemeClr val="tx2">
                    <a:lumMod val="75000"/>
                  </a:schemeClr>
                </a:solidFill>
                <a:latin typeface="Times New Roman"/>
                <a:ea typeface="Times New Roman"/>
                <a:cs typeface="Times New Roman"/>
                <a:sym typeface="Times New Roman"/>
              </a:rPr>
              <a:t>Canadian research interests per MoU</a:t>
            </a:r>
          </a:p>
          <a:p>
            <a:pPr marL="457200" lvl="0" indent="-292100">
              <a:spcBef>
                <a:spcPts val="0"/>
              </a:spcBef>
              <a:buClr>
                <a:schemeClr val="lt1"/>
              </a:buClr>
              <a:buSzPct val="100000"/>
              <a:buFont typeface="Times New Roman"/>
              <a:buAutoNum type="arabicPeriod" startAt="14"/>
            </a:pPr>
            <a:r>
              <a:rPr lang="en-US" sz="1400" dirty="0">
                <a:solidFill>
                  <a:schemeClr val="tx2">
                    <a:lumMod val="75000"/>
                  </a:schemeClr>
                </a:solidFill>
                <a:latin typeface="Times New Roman"/>
                <a:ea typeface="Times New Roman"/>
                <a:cs typeface="Times New Roman"/>
                <a:sym typeface="Times New Roman"/>
              </a:rPr>
              <a:t>Non-US/Canadian research interests (non operational, and coordinated through CIRA/CIMSS/SPoRT)</a:t>
            </a:r>
          </a:p>
          <a:p>
            <a:pPr lvl="0">
              <a:spcBef>
                <a:spcPts val="0"/>
              </a:spcBef>
              <a:buNone/>
            </a:pPr>
            <a:endParaRPr dirty="0"/>
          </a:p>
        </p:txBody>
      </p:sp>
      <p:sp>
        <p:nvSpPr>
          <p:cNvPr id="2" name="TextBox 1"/>
          <p:cNvSpPr txBox="1"/>
          <p:nvPr/>
        </p:nvSpPr>
        <p:spPr>
          <a:xfrm>
            <a:off x="6919025" y="6573643"/>
            <a:ext cx="2143536" cy="307777"/>
          </a:xfrm>
          <a:prstGeom prst="rect">
            <a:avLst/>
          </a:prstGeom>
          <a:noFill/>
        </p:spPr>
        <p:txBody>
          <a:bodyPr wrap="none" rtlCol="0">
            <a:spAutoFit/>
          </a:bodyPr>
          <a:lstStyle/>
          <a:p>
            <a:r>
              <a:rPr lang="en-US" b="1" i="1" dirty="0" smtClean="0">
                <a:solidFill>
                  <a:schemeClr val="bg1"/>
                </a:solidFill>
              </a:rPr>
              <a:t>* See Mode 4 Requests</a:t>
            </a:r>
            <a:endParaRPr lang="en-US" b="1" i="1" dirty="0">
              <a:solidFill>
                <a:schemeClr val="bg1"/>
              </a:solidFill>
            </a:endParaRPr>
          </a:p>
        </p:txBody>
      </p:sp>
      <p:sp>
        <p:nvSpPr>
          <p:cNvPr id="3" name="TextBox 2"/>
          <p:cNvSpPr txBox="1"/>
          <p:nvPr/>
        </p:nvSpPr>
        <p:spPr>
          <a:xfrm>
            <a:off x="457200" y="7820526"/>
            <a:ext cx="184731" cy="307777"/>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448752770"/>
      </p:ext>
    </p:extLst>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40327" y="777439"/>
            <a:ext cx="8229600" cy="1143000"/>
          </a:xfrm>
        </p:spPr>
        <p:txBody>
          <a:bodyPr/>
          <a:lstStyle/>
          <a:p>
            <a:r>
              <a:rPr lang="en-US" dirty="0" smtClean="0"/>
              <a:t>Factors for Considering Priority</a:t>
            </a:r>
            <a:endParaRPr lang="en-US" dirty="0"/>
          </a:p>
        </p:txBody>
      </p:sp>
      <p:sp>
        <p:nvSpPr>
          <p:cNvPr id="6" name="Text Placeholder 5"/>
          <p:cNvSpPr>
            <a:spLocks noGrp="1"/>
          </p:cNvSpPr>
          <p:nvPr>
            <p:ph type="body" idx="1"/>
          </p:nvPr>
        </p:nvSpPr>
        <p:spPr>
          <a:xfrm>
            <a:off x="457200" y="2281417"/>
            <a:ext cx="8229600" cy="4525963"/>
          </a:xfrm>
        </p:spPr>
        <p:txBody>
          <a:bodyPr/>
          <a:lstStyle/>
          <a:p>
            <a:r>
              <a:rPr lang="en-US" dirty="0" smtClean="0"/>
              <a:t> Impact of phenomenon</a:t>
            </a:r>
          </a:p>
          <a:p>
            <a:r>
              <a:rPr lang="en-US" dirty="0"/>
              <a:t> </a:t>
            </a:r>
            <a:r>
              <a:rPr lang="en-US" dirty="0" smtClean="0"/>
              <a:t>Temporal evolution of phenomenon (how quickly does it form, evolve, dissipate, etc…)</a:t>
            </a:r>
          </a:p>
          <a:p>
            <a:r>
              <a:rPr lang="en-US" dirty="0"/>
              <a:t> </a:t>
            </a:r>
            <a:r>
              <a:rPr lang="en-US" dirty="0" smtClean="0"/>
              <a:t>Do satellite observations significantly help analyze and diagnose the phenomenon?</a:t>
            </a:r>
          </a:p>
          <a:p>
            <a:r>
              <a:rPr lang="en-US" dirty="0"/>
              <a:t> </a:t>
            </a:r>
            <a:r>
              <a:rPr lang="en-US" dirty="0" smtClean="0"/>
              <a:t>Have SRSRO studies shown 1-minute observations are beneficial? </a:t>
            </a:r>
          </a:p>
          <a:p>
            <a:pPr lvl="1">
              <a:buFont typeface="Wingdings" panose="05000000000000000000" pitchFamily="2" charset="2"/>
              <a:buChar char="Ø"/>
            </a:pPr>
            <a:r>
              <a:rPr lang="en-US" dirty="0" smtClean="0"/>
              <a:t>Tropical Systems vs. Fire Weather Evolution</a:t>
            </a:r>
            <a:endParaRPr lang="en-US" dirty="0"/>
          </a:p>
        </p:txBody>
      </p:sp>
    </p:spTree>
    <p:extLst>
      <p:ext uri="{BB962C8B-B14F-4D97-AF65-F5344CB8AC3E}">
        <p14:creationId xmlns:p14="http://schemas.microsoft.com/office/powerpoint/2010/main" val="1158032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NCEP SDM</a:t>
            </a:r>
            <a:endParaRPr lang="en-US" dirty="0"/>
          </a:p>
        </p:txBody>
      </p:sp>
      <p:sp>
        <p:nvSpPr>
          <p:cNvPr id="3" name="Text Placeholder 2"/>
          <p:cNvSpPr>
            <a:spLocks noGrp="1"/>
          </p:cNvSpPr>
          <p:nvPr>
            <p:ph type="body" idx="1"/>
          </p:nvPr>
        </p:nvSpPr>
        <p:spPr/>
        <p:txBody>
          <a:bodyPr/>
          <a:lstStyle/>
          <a:p>
            <a:r>
              <a:rPr lang="en-US" dirty="0" smtClean="0"/>
              <a:t> Will NOT initiate MDS position changes</a:t>
            </a:r>
          </a:p>
          <a:p>
            <a:r>
              <a:rPr lang="en-US" dirty="0"/>
              <a:t> </a:t>
            </a:r>
            <a:r>
              <a:rPr lang="en-US" dirty="0" smtClean="0"/>
              <a:t>Will take requests for MDS position changes</a:t>
            </a:r>
          </a:p>
          <a:p>
            <a:r>
              <a:rPr lang="en-US" dirty="0"/>
              <a:t> </a:t>
            </a:r>
            <a:r>
              <a:rPr lang="en-US" dirty="0" smtClean="0"/>
              <a:t>Will prioritize those requests</a:t>
            </a:r>
          </a:p>
          <a:p>
            <a:r>
              <a:rPr lang="en-US" dirty="0"/>
              <a:t> </a:t>
            </a:r>
            <a:r>
              <a:rPr lang="en-US" dirty="0" smtClean="0"/>
              <a:t>Will relay the requests down the line (to ESPC    Help Desk)</a:t>
            </a:r>
          </a:p>
          <a:p>
            <a:r>
              <a:rPr lang="en-US" dirty="0"/>
              <a:t> </a:t>
            </a:r>
            <a:r>
              <a:rPr lang="en-US" dirty="0" smtClean="0"/>
              <a:t>Will have final say in MDS locations / actions</a:t>
            </a:r>
            <a:endParaRPr lang="en-US" dirty="0"/>
          </a:p>
        </p:txBody>
      </p:sp>
    </p:spTree>
    <p:extLst>
      <p:ext uri="{BB962C8B-B14F-4D97-AF65-F5344CB8AC3E}">
        <p14:creationId xmlns:p14="http://schemas.microsoft.com/office/powerpoint/2010/main" val="30556629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2"/>
          <a:stretch>
            <a:fillRect/>
          </a:stretch>
        </p:blipFill>
        <p:spPr>
          <a:xfrm>
            <a:off x="0" y="0"/>
            <a:ext cx="9144000" cy="6835242"/>
          </a:xfrm>
          <a:prstGeom prst="rect">
            <a:avLst/>
          </a:prstGeom>
        </p:spPr>
      </p:pic>
      <p:sp>
        <p:nvSpPr>
          <p:cNvPr id="4" name="Oval 3"/>
          <p:cNvSpPr/>
          <p:nvPr/>
        </p:nvSpPr>
        <p:spPr>
          <a:xfrm>
            <a:off x="5296618" y="1896314"/>
            <a:ext cx="750498" cy="751996"/>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2777706" y="1173191"/>
            <a:ext cx="1138685" cy="923027"/>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1561381" y="1337093"/>
            <a:ext cx="974783" cy="759125"/>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2777706" y="2316191"/>
            <a:ext cx="1354350" cy="1531190"/>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7668886" y="1026543"/>
            <a:ext cx="1475114" cy="1233577"/>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24929" y="4054415"/>
            <a:ext cx="1138685" cy="715993"/>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2087986" y="34829"/>
            <a:ext cx="4968027" cy="584775"/>
          </a:xfrm>
          <a:prstGeom prst="rect">
            <a:avLst/>
          </a:prstGeom>
          <a:solidFill>
            <a:schemeClr val="bg1"/>
          </a:solidFill>
          <a:ln>
            <a:noFill/>
          </a:ln>
        </p:spPr>
        <p:txBody>
          <a:bodyPr wrap="none" rtlCol="0">
            <a:spAutoFit/>
          </a:bodyPr>
          <a:lstStyle/>
          <a:p>
            <a:r>
              <a:rPr lang="en-US" sz="3200" b="1" i="1" dirty="0" smtClean="0"/>
              <a:t>Quick Example/Scenario</a:t>
            </a:r>
            <a:endParaRPr lang="en-US" sz="3200" b="1" i="1" dirty="0"/>
          </a:p>
        </p:txBody>
      </p:sp>
    </p:spTree>
    <p:extLst>
      <p:ext uri="{BB962C8B-B14F-4D97-AF65-F5344CB8AC3E}">
        <p14:creationId xmlns:p14="http://schemas.microsoft.com/office/powerpoint/2010/main" val="40429047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7" name="Shape 137"/>
          <p:cNvSpPr txBox="1">
            <a:spLocks noGrp="1"/>
          </p:cNvSpPr>
          <p:nvPr>
            <p:ph type="body" idx="1"/>
          </p:nvPr>
        </p:nvSpPr>
        <p:spPr>
          <a:xfrm>
            <a:off x="167079" y="1752646"/>
            <a:ext cx="4293900" cy="4526100"/>
          </a:xfrm>
          <a:prstGeom prst="rect">
            <a:avLst/>
          </a:prstGeom>
        </p:spPr>
        <p:txBody>
          <a:bodyPr lIns="91425" tIns="91425" rIns="91425" bIns="91425" anchor="t" anchorCtr="0">
            <a:noAutofit/>
          </a:bodyPr>
          <a:lstStyle/>
          <a:p>
            <a:pPr marL="457200" lvl="0" indent="-292100">
              <a:spcBef>
                <a:spcPts val="0"/>
              </a:spcBef>
              <a:buClr>
                <a:schemeClr val="lt1"/>
              </a:buClr>
              <a:buSzPct val="100000"/>
              <a:buFont typeface="Times New Roman"/>
              <a:buAutoNum type="arabicPeriod"/>
            </a:pPr>
            <a:r>
              <a:rPr lang="en-US" sz="1400" dirty="0">
                <a:latin typeface="Times New Roman"/>
                <a:ea typeface="Times New Roman"/>
                <a:cs typeface="Times New Roman"/>
                <a:sym typeface="Times New Roman"/>
              </a:rPr>
              <a:t>SPC High or Moderate Risk</a:t>
            </a:r>
          </a:p>
          <a:p>
            <a:pPr marL="457200" lvl="0" indent="-292100">
              <a:spcBef>
                <a:spcPts val="0"/>
              </a:spcBef>
              <a:buClr>
                <a:schemeClr val="lt1"/>
              </a:buClr>
              <a:buSzPct val="100000"/>
              <a:buFont typeface="Times New Roman"/>
              <a:buAutoNum type="arabicPeriod"/>
            </a:pPr>
            <a:r>
              <a:rPr lang="en-US" sz="1400" dirty="0">
                <a:latin typeface="Times New Roman"/>
                <a:ea typeface="Times New Roman"/>
                <a:cs typeface="Times New Roman"/>
                <a:sym typeface="Times New Roman"/>
              </a:rPr>
              <a:t>Volcanic eruptions impacting the US or US Territories</a:t>
            </a:r>
          </a:p>
          <a:p>
            <a:pPr marL="457200" lvl="0" indent="-292100">
              <a:spcBef>
                <a:spcPts val="0"/>
              </a:spcBef>
              <a:buClr>
                <a:schemeClr val="lt1"/>
              </a:buClr>
              <a:buSzPct val="100000"/>
              <a:buFont typeface="Times New Roman"/>
              <a:buAutoNum type="arabicPeriod"/>
            </a:pPr>
            <a:r>
              <a:rPr lang="en-US" sz="1400" dirty="0">
                <a:latin typeface="Times New Roman"/>
                <a:ea typeface="Times New Roman"/>
                <a:cs typeface="Times New Roman"/>
                <a:sym typeface="Times New Roman"/>
              </a:rPr>
              <a:t>SPC Enhanced Risk</a:t>
            </a:r>
          </a:p>
          <a:p>
            <a:pPr marL="457200" lvl="0" indent="-292100">
              <a:spcBef>
                <a:spcPts val="0"/>
              </a:spcBef>
              <a:buClr>
                <a:schemeClr val="lt1"/>
              </a:buClr>
              <a:buSzPct val="100000"/>
              <a:buFont typeface="Times New Roman"/>
              <a:buAutoNum type="arabicPeriod"/>
            </a:pPr>
            <a:r>
              <a:rPr lang="en-US" sz="1400" dirty="0">
                <a:latin typeface="Times New Roman"/>
                <a:ea typeface="Times New Roman"/>
                <a:cs typeface="Times New Roman"/>
                <a:sym typeface="Times New Roman"/>
              </a:rPr>
              <a:t>Major Hurricane (CAT 3-5) forecast to make landfall to US or US Territories Day 1 or 2</a:t>
            </a:r>
          </a:p>
          <a:p>
            <a:pPr marL="457200" lvl="0" indent="-292100">
              <a:spcBef>
                <a:spcPts val="0"/>
              </a:spcBef>
              <a:buClr>
                <a:schemeClr val="lt1"/>
              </a:buClr>
              <a:buSzPct val="100000"/>
              <a:buFont typeface="Times New Roman"/>
              <a:buAutoNum type="arabicPeriod"/>
            </a:pPr>
            <a:r>
              <a:rPr lang="en-US" sz="1400" dirty="0">
                <a:latin typeface="Times New Roman"/>
                <a:ea typeface="Times New Roman"/>
                <a:cs typeface="Times New Roman"/>
                <a:sym typeface="Times New Roman"/>
              </a:rPr>
              <a:t>Event or circumstance with national importance requiring elevated DSS (e.g… Super Bowl, Olympics, large hazmat event, etc…)</a:t>
            </a:r>
          </a:p>
          <a:p>
            <a:pPr marL="457200" lvl="0" indent="-292100">
              <a:spcBef>
                <a:spcPts val="0"/>
              </a:spcBef>
              <a:buClr>
                <a:schemeClr val="lt1"/>
              </a:buClr>
              <a:buSzPct val="100000"/>
              <a:buFont typeface="Times New Roman"/>
              <a:buAutoNum type="arabicPeriod"/>
            </a:pPr>
            <a:r>
              <a:rPr lang="en-US" sz="1400" dirty="0">
                <a:latin typeface="Times New Roman"/>
                <a:ea typeface="Times New Roman"/>
                <a:cs typeface="Times New Roman"/>
                <a:sym typeface="Times New Roman"/>
              </a:rPr>
              <a:t>SPC Extreme Fire Weather criteria</a:t>
            </a:r>
          </a:p>
          <a:p>
            <a:pPr marL="457200" lvl="0" indent="-292100">
              <a:spcBef>
                <a:spcPts val="0"/>
              </a:spcBef>
              <a:buClr>
                <a:schemeClr val="lt1"/>
              </a:buClr>
              <a:buSzPct val="100000"/>
              <a:buFont typeface="Times New Roman"/>
              <a:buAutoNum type="arabicPeriod"/>
            </a:pPr>
            <a:r>
              <a:rPr lang="en-US" sz="1400" dirty="0">
                <a:latin typeface="Times New Roman"/>
                <a:ea typeface="Times New Roman"/>
                <a:cs typeface="Times New Roman"/>
                <a:sym typeface="Times New Roman"/>
              </a:rPr>
              <a:t>Hurricane (CAT 1-2) forecast to make landfall to US or US Territories Day 1 or 2</a:t>
            </a:r>
          </a:p>
          <a:p>
            <a:pPr marL="457200" lvl="0" indent="-292100">
              <a:spcBef>
                <a:spcPts val="0"/>
              </a:spcBef>
              <a:buClr>
                <a:schemeClr val="lt1"/>
              </a:buClr>
              <a:buSzPct val="100000"/>
              <a:buFont typeface="Times New Roman"/>
              <a:buAutoNum type="arabicPeriod"/>
            </a:pPr>
            <a:r>
              <a:rPr lang="en-US" sz="1400" dirty="0">
                <a:latin typeface="Times New Roman"/>
                <a:ea typeface="Times New Roman"/>
                <a:cs typeface="Times New Roman"/>
                <a:sym typeface="Times New Roman"/>
              </a:rPr>
              <a:t>SPC Marginal or Slight Risk</a:t>
            </a:r>
          </a:p>
          <a:p>
            <a:pPr marL="457200" lvl="0" indent="-292100">
              <a:spcBef>
                <a:spcPts val="0"/>
              </a:spcBef>
              <a:buClr>
                <a:schemeClr val="lt1"/>
              </a:buClr>
              <a:buSzPct val="100000"/>
              <a:buFont typeface="Times New Roman"/>
              <a:buAutoNum type="arabicPeriod"/>
            </a:pPr>
            <a:r>
              <a:rPr lang="en-US" sz="1400" dirty="0">
                <a:latin typeface="Times New Roman"/>
                <a:ea typeface="Times New Roman"/>
                <a:cs typeface="Times New Roman"/>
                <a:sym typeface="Times New Roman"/>
              </a:rPr>
              <a:t>SPC Critical Fire Weather</a:t>
            </a:r>
          </a:p>
          <a:p>
            <a:pPr marL="457200" lvl="0" indent="-292100">
              <a:spcBef>
                <a:spcPts val="0"/>
              </a:spcBef>
              <a:buClr>
                <a:schemeClr val="lt1"/>
              </a:buClr>
              <a:buSzPct val="100000"/>
              <a:buFont typeface="Times New Roman"/>
              <a:buAutoNum type="arabicPeriod"/>
            </a:pPr>
            <a:r>
              <a:rPr lang="en-US" sz="1400" dirty="0" smtClean="0">
                <a:latin typeface="Times New Roman"/>
                <a:ea typeface="Times New Roman"/>
                <a:cs typeface="Times New Roman"/>
                <a:sym typeface="Times New Roman"/>
              </a:rPr>
              <a:t>WPC </a:t>
            </a:r>
            <a:r>
              <a:rPr lang="en-US" sz="1400" dirty="0">
                <a:latin typeface="Times New Roman"/>
                <a:ea typeface="Times New Roman"/>
                <a:cs typeface="Times New Roman"/>
                <a:sym typeface="Times New Roman"/>
              </a:rPr>
              <a:t>High or Moderate Risk of rainfall exceeding flash flood guidance or WFO issuance of Flash Flood Watch</a:t>
            </a:r>
          </a:p>
          <a:p>
            <a:pPr marL="457200" lvl="0" indent="-292100">
              <a:spcBef>
                <a:spcPts val="0"/>
              </a:spcBef>
              <a:buClr>
                <a:schemeClr val="lt1"/>
              </a:buClr>
              <a:buSzPct val="100000"/>
              <a:buFont typeface="Times New Roman"/>
              <a:buAutoNum type="arabicPeriod"/>
            </a:pPr>
            <a:r>
              <a:rPr lang="en-US" sz="1400" dirty="0">
                <a:latin typeface="Times New Roman"/>
                <a:ea typeface="Times New Roman"/>
                <a:cs typeface="Times New Roman"/>
                <a:sym typeface="Times New Roman"/>
              </a:rPr>
              <a:t>LIFR Conditions (widespread) at Large and/or Medium FAA Hub Airports</a:t>
            </a:r>
          </a:p>
          <a:p>
            <a:pPr marL="406400" indent="-228600">
              <a:spcBef>
                <a:spcPts val="0"/>
              </a:spcBef>
              <a:buFont typeface="+mj-lt"/>
              <a:buAutoNum type="arabicPeriod"/>
            </a:pPr>
            <a:r>
              <a:rPr lang="en-US" sz="1400" dirty="0" smtClean="0">
                <a:latin typeface="Times New Roman"/>
                <a:ea typeface="Times New Roman"/>
                <a:cs typeface="Times New Roman"/>
                <a:sym typeface="Times New Roman"/>
              </a:rPr>
              <a:t>Winter </a:t>
            </a:r>
            <a:r>
              <a:rPr lang="en-US" sz="1400" dirty="0">
                <a:latin typeface="Times New Roman"/>
                <a:ea typeface="Times New Roman"/>
                <a:cs typeface="Times New Roman"/>
                <a:sym typeface="Times New Roman"/>
              </a:rPr>
              <a:t>Storm Warning criteria (including blizzard and ice storm warning criteria</a:t>
            </a:r>
            <a:r>
              <a:rPr lang="en-US" sz="1400" dirty="0" smtClean="0">
                <a:latin typeface="Times New Roman"/>
                <a:ea typeface="Times New Roman"/>
                <a:cs typeface="Times New Roman"/>
                <a:sym typeface="Times New Roman"/>
              </a:rPr>
              <a:t>)</a:t>
            </a:r>
          </a:p>
          <a:p>
            <a:pPr marL="406400" indent="-228600">
              <a:spcBef>
                <a:spcPts val="0"/>
              </a:spcBef>
              <a:buFont typeface="+mj-lt"/>
              <a:buAutoNum type="arabicPeriod"/>
            </a:pPr>
            <a:r>
              <a:rPr lang="en-US" sz="1400" dirty="0">
                <a:latin typeface="Times New Roman"/>
                <a:ea typeface="Times New Roman"/>
                <a:cs typeface="Times New Roman"/>
                <a:sym typeface="Times New Roman"/>
              </a:rPr>
              <a:t>Tropical Storm forecast to make landfall to US or US Territories Day 1 or 2</a:t>
            </a:r>
          </a:p>
          <a:p>
            <a:pPr marL="406400" indent="-228600">
              <a:spcBef>
                <a:spcPts val="0"/>
              </a:spcBef>
              <a:buFont typeface="+mj-lt"/>
              <a:buAutoNum type="arabicPeriod"/>
            </a:pPr>
            <a:endParaRPr lang="en-US" sz="1300" dirty="0">
              <a:latin typeface="Times New Roman"/>
              <a:ea typeface="Times New Roman"/>
              <a:cs typeface="Times New Roman"/>
              <a:sym typeface="Times New Roman"/>
            </a:endParaRPr>
          </a:p>
          <a:p>
            <a:pPr lvl="0">
              <a:spcBef>
                <a:spcPts val="0"/>
              </a:spcBef>
              <a:buNone/>
            </a:pPr>
            <a:endParaRPr sz="1200" dirty="0"/>
          </a:p>
        </p:txBody>
      </p:sp>
      <p:sp>
        <p:nvSpPr>
          <p:cNvPr id="138" name="Shape 138"/>
          <p:cNvSpPr txBox="1">
            <a:spLocks noGrp="1"/>
          </p:cNvSpPr>
          <p:nvPr>
            <p:ph type="body" idx="2"/>
          </p:nvPr>
        </p:nvSpPr>
        <p:spPr>
          <a:xfrm>
            <a:off x="4706243" y="1752646"/>
            <a:ext cx="4207200" cy="4526100"/>
          </a:xfrm>
          <a:prstGeom prst="rect">
            <a:avLst/>
          </a:prstGeom>
        </p:spPr>
        <p:txBody>
          <a:bodyPr lIns="91425" tIns="91425" rIns="91425" bIns="91425" anchor="t" anchorCtr="0">
            <a:noAutofit/>
          </a:bodyPr>
          <a:lstStyle/>
          <a:p>
            <a:pPr marL="508000" lvl="0" indent="-342900">
              <a:spcBef>
                <a:spcPts val="0"/>
              </a:spcBef>
              <a:buClr>
                <a:schemeClr val="lt1"/>
              </a:buClr>
              <a:buSzPct val="100000"/>
              <a:buFont typeface="+mj-lt"/>
              <a:buAutoNum type="arabicPeriod" startAt="14"/>
            </a:pPr>
            <a:r>
              <a:rPr lang="en-US" sz="1400" dirty="0" smtClean="0">
                <a:latin typeface="Times New Roman"/>
                <a:ea typeface="Times New Roman"/>
                <a:cs typeface="Times New Roman"/>
                <a:sym typeface="Times New Roman"/>
              </a:rPr>
              <a:t>Volcanic </a:t>
            </a:r>
            <a:r>
              <a:rPr lang="en-US" sz="1400" dirty="0">
                <a:latin typeface="Times New Roman"/>
                <a:ea typeface="Times New Roman"/>
                <a:cs typeface="Times New Roman"/>
                <a:sym typeface="Times New Roman"/>
              </a:rPr>
              <a:t>eruptions not impacting US or US Territories, but within MDS-capable </a:t>
            </a:r>
            <a:r>
              <a:rPr lang="en-US" sz="1400" dirty="0" smtClean="0">
                <a:latin typeface="Times New Roman"/>
                <a:ea typeface="Times New Roman"/>
                <a:cs typeface="Times New Roman"/>
                <a:sym typeface="Times New Roman"/>
              </a:rPr>
              <a:t>areas*</a:t>
            </a:r>
            <a:endParaRPr lang="en-US" sz="1400" dirty="0">
              <a:latin typeface="Times New Roman"/>
              <a:ea typeface="Times New Roman"/>
              <a:cs typeface="Times New Roman"/>
              <a:sym typeface="Times New Roman"/>
            </a:endParaRPr>
          </a:p>
          <a:p>
            <a:pPr marL="457200" lvl="0" indent="-292100">
              <a:spcBef>
                <a:spcPts val="0"/>
              </a:spcBef>
              <a:buClr>
                <a:schemeClr val="lt1"/>
              </a:buClr>
              <a:buSzPct val="100000"/>
              <a:buFont typeface="Times New Roman"/>
              <a:buAutoNum type="arabicPeriod" startAt="14"/>
            </a:pPr>
            <a:r>
              <a:rPr lang="en-US" sz="1400" dirty="0">
                <a:latin typeface="Times New Roman"/>
                <a:ea typeface="Times New Roman"/>
                <a:cs typeface="Times New Roman"/>
                <a:sym typeface="Times New Roman"/>
              </a:rPr>
              <a:t>Observed or forecast blowing dust conditions of ¼ mile or less visibility</a:t>
            </a:r>
          </a:p>
          <a:p>
            <a:pPr marL="457200" lvl="0" indent="-292100">
              <a:spcBef>
                <a:spcPts val="0"/>
              </a:spcBef>
              <a:buClr>
                <a:schemeClr val="lt1"/>
              </a:buClr>
              <a:buSzPct val="100000"/>
              <a:buFont typeface="Times New Roman"/>
              <a:buAutoNum type="arabicPeriod" startAt="14"/>
            </a:pPr>
            <a:r>
              <a:rPr lang="en-US" sz="1400" dirty="0">
                <a:latin typeface="Times New Roman"/>
                <a:ea typeface="Times New Roman"/>
                <a:cs typeface="Times New Roman"/>
                <a:sym typeface="Times New Roman"/>
              </a:rPr>
              <a:t>LIFR or worse conditions (widespread) over small FAA Hub Airports</a:t>
            </a:r>
          </a:p>
          <a:p>
            <a:pPr marL="457200" lvl="0" indent="-292100">
              <a:spcBef>
                <a:spcPts val="0"/>
              </a:spcBef>
              <a:buClr>
                <a:schemeClr val="lt1"/>
              </a:buClr>
              <a:buSzPct val="100000"/>
              <a:buFont typeface="Times New Roman"/>
              <a:buAutoNum type="arabicPeriod" startAt="14"/>
            </a:pPr>
            <a:r>
              <a:rPr lang="en-US" sz="1400" dirty="0">
                <a:latin typeface="Times New Roman"/>
                <a:ea typeface="Times New Roman"/>
                <a:cs typeface="Times New Roman"/>
                <a:sym typeface="Times New Roman"/>
              </a:rPr>
              <a:t>Winter Weather Advisory criteria</a:t>
            </a:r>
          </a:p>
          <a:p>
            <a:pPr marL="457200" lvl="0" indent="-292100">
              <a:spcBef>
                <a:spcPts val="0"/>
              </a:spcBef>
              <a:buClr>
                <a:schemeClr val="lt1"/>
              </a:buClr>
              <a:buSzPct val="100000"/>
              <a:buFont typeface="Times New Roman"/>
              <a:buAutoNum type="arabicPeriod" startAt="14"/>
            </a:pPr>
            <a:r>
              <a:rPr lang="en-US" sz="1400" dirty="0">
                <a:latin typeface="Times New Roman"/>
                <a:ea typeface="Times New Roman"/>
                <a:cs typeface="Times New Roman"/>
                <a:sym typeface="Times New Roman"/>
              </a:rPr>
              <a:t>SPC General Thunder</a:t>
            </a:r>
          </a:p>
          <a:p>
            <a:pPr marL="457200" lvl="0" indent="-292100">
              <a:spcBef>
                <a:spcPts val="0"/>
              </a:spcBef>
              <a:buClr>
                <a:schemeClr val="lt1"/>
              </a:buClr>
              <a:buSzPct val="100000"/>
              <a:buFont typeface="Times New Roman"/>
              <a:buAutoNum type="arabicPeriod" startAt="14"/>
            </a:pPr>
            <a:r>
              <a:rPr lang="en-US" sz="1400" dirty="0">
                <a:latin typeface="Times New Roman"/>
                <a:ea typeface="Times New Roman"/>
                <a:cs typeface="Times New Roman"/>
                <a:sym typeface="Times New Roman"/>
              </a:rPr>
              <a:t>SAB responsibility interests for non-US/non-Canadian high impact weather </a:t>
            </a:r>
            <a:r>
              <a:rPr lang="en-US" sz="1400" dirty="0" smtClean="0">
                <a:latin typeface="Times New Roman"/>
                <a:ea typeface="Times New Roman"/>
                <a:cs typeface="Times New Roman"/>
                <a:sym typeface="Times New Roman"/>
              </a:rPr>
              <a:t>conditions*</a:t>
            </a:r>
            <a:endParaRPr lang="en-US" sz="1400" dirty="0">
              <a:latin typeface="Times New Roman"/>
              <a:ea typeface="Times New Roman"/>
              <a:cs typeface="Times New Roman"/>
              <a:sym typeface="Times New Roman"/>
            </a:endParaRPr>
          </a:p>
          <a:p>
            <a:pPr marL="457200" lvl="0" indent="-292100">
              <a:spcBef>
                <a:spcPts val="0"/>
              </a:spcBef>
              <a:buClr>
                <a:schemeClr val="lt1"/>
              </a:buClr>
              <a:buSzPct val="100000"/>
              <a:buFont typeface="Times New Roman"/>
              <a:buAutoNum type="arabicPeriod" startAt="14"/>
            </a:pPr>
            <a:r>
              <a:rPr lang="en-US" sz="1400" dirty="0">
                <a:latin typeface="Times New Roman"/>
                <a:ea typeface="Times New Roman"/>
                <a:cs typeface="Times New Roman"/>
                <a:sym typeface="Times New Roman"/>
              </a:rPr>
              <a:t>Canadian Operational Need (requested from Canada per MoU)</a:t>
            </a:r>
          </a:p>
          <a:p>
            <a:pPr marL="457200" lvl="0" indent="-292100">
              <a:spcBef>
                <a:spcPts val="0"/>
              </a:spcBef>
              <a:buClr>
                <a:schemeClr val="lt1"/>
              </a:buClr>
              <a:buSzPct val="100000"/>
              <a:buFont typeface="Times New Roman"/>
              <a:buAutoNum type="arabicPeriod" startAt="14"/>
            </a:pPr>
            <a:r>
              <a:rPr lang="en-US" sz="1400" dirty="0">
                <a:latin typeface="Times New Roman"/>
                <a:ea typeface="Times New Roman"/>
                <a:cs typeface="Times New Roman"/>
                <a:sym typeface="Times New Roman"/>
              </a:rPr>
              <a:t>Operations request from non-US/Canadian </a:t>
            </a:r>
            <a:r>
              <a:rPr lang="en-US" sz="1400" dirty="0" smtClean="0">
                <a:latin typeface="Times New Roman"/>
                <a:ea typeface="Times New Roman"/>
                <a:cs typeface="Times New Roman"/>
                <a:sym typeface="Times New Roman"/>
              </a:rPr>
              <a:t>interests*</a:t>
            </a:r>
            <a:endParaRPr lang="en-US" sz="1400" dirty="0">
              <a:latin typeface="Times New Roman"/>
              <a:ea typeface="Times New Roman"/>
              <a:cs typeface="Times New Roman"/>
              <a:sym typeface="Times New Roman"/>
            </a:endParaRPr>
          </a:p>
          <a:p>
            <a:pPr marL="457200" lvl="0" indent="-292100">
              <a:spcBef>
                <a:spcPts val="0"/>
              </a:spcBef>
              <a:buClr>
                <a:schemeClr val="lt1"/>
              </a:buClr>
              <a:buSzPct val="100000"/>
              <a:buFont typeface="Times New Roman"/>
              <a:buAutoNum type="arabicPeriod" startAt="14"/>
            </a:pPr>
            <a:r>
              <a:rPr lang="en-US" sz="1400" dirty="0" smtClean="0">
                <a:latin typeface="Times New Roman"/>
                <a:ea typeface="Times New Roman"/>
                <a:cs typeface="Times New Roman"/>
                <a:sym typeface="Times New Roman"/>
              </a:rPr>
              <a:t>Satellite test activities</a:t>
            </a:r>
            <a:endParaRPr lang="en-US" sz="1400" dirty="0" smtClean="0">
              <a:latin typeface="Times New Roman"/>
              <a:ea typeface="Times New Roman"/>
              <a:cs typeface="Times New Roman"/>
              <a:sym typeface="Times New Roman"/>
            </a:endParaRPr>
          </a:p>
          <a:p>
            <a:pPr marL="457200" lvl="0" indent="-292100">
              <a:spcBef>
                <a:spcPts val="0"/>
              </a:spcBef>
              <a:buClr>
                <a:schemeClr val="lt1"/>
              </a:buClr>
              <a:buSzPct val="100000"/>
              <a:buFont typeface="Times New Roman"/>
              <a:buAutoNum type="arabicPeriod" startAt="14"/>
            </a:pPr>
            <a:r>
              <a:rPr lang="en-US" sz="1400" dirty="0" smtClean="0">
                <a:latin typeface="Times New Roman"/>
                <a:ea typeface="Times New Roman"/>
                <a:cs typeface="Times New Roman"/>
                <a:sym typeface="Times New Roman"/>
              </a:rPr>
              <a:t>US </a:t>
            </a:r>
            <a:r>
              <a:rPr lang="en-US" sz="1400" dirty="0">
                <a:latin typeface="Times New Roman"/>
                <a:ea typeface="Times New Roman"/>
                <a:cs typeface="Times New Roman"/>
                <a:sym typeface="Times New Roman"/>
              </a:rPr>
              <a:t>research interests (non-operational, and coordinated through CIRA/CIMSS/SPoRT)</a:t>
            </a:r>
          </a:p>
          <a:p>
            <a:pPr marL="457200" lvl="0" indent="-292100">
              <a:spcBef>
                <a:spcPts val="0"/>
              </a:spcBef>
              <a:buClr>
                <a:schemeClr val="lt1"/>
              </a:buClr>
              <a:buSzPct val="100000"/>
              <a:buFont typeface="Times New Roman"/>
              <a:buAutoNum type="arabicPeriod" startAt="14"/>
            </a:pPr>
            <a:r>
              <a:rPr lang="en-US" sz="1400" dirty="0">
                <a:latin typeface="Times New Roman"/>
                <a:ea typeface="Times New Roman"/>
                <a:cs typeface="Times New Roman"/>
                <a:sym typeface="Times New Roman"/>
              </a:rPr>
              <a:t>Canadian research interests per MoU</a:t>
            </a:r>
          </a:p>
          <a:p>
            <a:pPr marL="457200" lvl="0" indent="-292100">
              <a:spcBef>
                <a:spcPts val="0"/>
              </a:spcBef>
              <a:buClr>
                <a:schemeClr val="lt1"/>
              </a:buClr>
              <a:buSzPct val="100000"/>
              <a:buFont typeface="Times New Roman"/>
              <a:buAutoNum type="arabicPeriod" startAt="14"/>
            </a:pPr>
            <a:r>
              <a:rPr lang="en-US" sz="1400" dirty="0">
                <a:latin typeface="Times New Roman"/>
                <a:ea typeface="Times New Roman"/>
                <a:cs typeface="Times New Roman"/>
                <a:sym typeface="Times New Roman"/>
              </a:rPr>
              <a:t>Non-US/Canadian research interests (non operational, and coordinated through CIRA/CIMSS/SPoRT)</a:t>
            </a:r>
          </a:p>
          <a:p>
            <a:pPr lvl="0">
              <a:spcBef>
                <a:spcPts val="0"/>
              </a:spcBef>
              <a:buNone/>
            </a:pPr>
            <a:endParaRPr dirty="0"/>
          </a:p>
        </p:txBody>
      </p:sp>
      <p:sp>
        <p:nvSpPr>
          <p:cNvPr id="2" name="TextBox 1"/>
          <p:cNvSpPr txBox="1"/>
          <p:nvPr/>
        </p:nvSpPr>
        <p:spPr>
          <a:xfrm>
            <a:off x="6919025" y="6573643"/>
            <a:ext cx="2143536" cy="307777"/>
          </a:xfrm>
          <a:prstGeom prst="rect">
            <a:avLst/>
          </a:prstGeom>
          <a:noFill/>
        </p:spPr>
        <p:txBody>
          <a:bodyPr wrap="none" rtlCol="0">
            <a:spAutoFit/>
          </a:bodyPr>
          <a:lstStyle/>
          <a:p>
            <a:r>
              <a:rPr lang="en-US" b="1" i="1" dirty="0" smtClean="0">
                <a:solidFill>
                  <a:schemeClr val="bg1"/>
                </a:solidFill>
              </a:rPr>
              <a:t>* See Mode 4 Requests</a:t>
            </a:r>
            <a:endParaRPr lang="en-US" b="1" i="1" dirty="0">
              <a:solidFill>
                <a:schemeClr val="bg1"/>
              </a:solidFill>
            </a:endParaRPr>
          </a:p>
        </p:txBody>
      </p:sp>
      <p:sp>
        <p:nvSpPr>
          <p:cNvPr id="3" name="TextBox 2"/>
          <p:cNvSpPr txBox="1"/>
          <p:nvPr/>
        </p:nvSpPr>
        <p:spPr>
          <a:xfrm>
            <a:off x="457200" y="7820526"/>
            <a:ext cx="184731" cy="307777"/>
          </a:xfrm>
          <a:prstGeom prst="rect">
            <a:avLst/>
          </a:prstGeom>
          <a:noFill/>
        </p:spPr>
        <p:txBody>
          <a:bodyPr wrap="none" rtlCol="0">
            <a:spAutoFit/>
          </a:bodyPr>
          <a:lstStyle/>
          <a:p>
            <a:endParaRPr lang="en-US" dirty="0"/>
          </a:p>
        </p:txBody>
      </p:sp>
      <p:sp>
        <p:nvSpPr>
          <p:cNvPr id="8" name="Shape 136"/>
          <p:cNvSpPr txBox="1">
            <a:spLocks/>
          </p:cNvSpPr>
          <p:nvPr/>
        </p:nvSpPr>
        <p:spPr>
          <a:xfrm>
            <a:off x="457200" y="342582"/>
            <a:ext cx="8229600" cy="1142999"/>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44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r>
              <a:rPr lang="en-US" smtClean="0"/>
              <a:t>Priority List</a:t>
            </a:r>
            <a:endParaRPr lang="en-US" dirty="0"/>
          </a:p>
        </p:txBody>
      </p:sp>
    </p:spTree>
    <p:extLst>
      <p:ext uri="{BB962C8B-B14F-4D97-AF65-F5344CB8AC3E}">
        <p14:creationId xmlns:p14="http://schemas.microsoft.com/office/powerpoint/2010/main" val="2503926498"/>
      </p:ext>
    </p:extLst>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Text Placeholder 2"/>
          <p:cNvSpPr>
            <a:spLocks noGrp="1"/>
          </p:cNvSpPr>
          <p:nvPr>
            <p:ph type="body" idx="1"/>
          </p:nvPr>
        </p:nvSpPr>
        <p:spPr/>
        <p:txBody>
          <a:bodyPr/>
          <a:lstStyle/>
          <a:p>
            <a:r>
              <a:rPr lang="en-US" dirty="0" smtClean="0"/>
              <a:t> Matt Seybold – GOES-R PRO</a:t>
            </a:r>
          </a:p>
          <a:p>
            <a:r>
              <a:rPr lang="en-US" dirty="0"/>
              <a:t> </a:t>
            </a:r>
            <a:r>
              <a:rPr lang="en-US" dirty="0" smtClean="0"/>
              <a:t>Kathryn Miretzky – GOES-R PRO</a:t>
            </a:r>
          </a:p>
          <a:p>
            <a:r>
              <a:rPr lang="en-US" dirty="0"/>
              <a:t> </a:t>
            </a:r>
            <a:r>
              <a:rPr lang="en-US" dirty="0" smtClean="0"/>
              <a:t>Tim Schmit – NESDIS/STAR - CIMSS</a:t>
            </a:r>
          </a:p>
          <a:p>
            <a:r>
              <a:rPr lang="en-US" dirty="0"/>
              <a:t> </a:t>
            </a:r>
            <a:r>
              <a:rPr lang="en-US" dirty="0" smtClean="0"/>
              <a:t>Dan Lindsey – NESDIS/STAR - CIRA</a:t>
            </a:r>
          </a:p>
          <a:p>
            <a:r>
              <a:rPr lang="en-US" dirty="0"/>
              <a:t> </a:t>
            </a:r>
            <a:r>
              <a:rPr lang="en-US" dirty="0" smtClean="0"/>
              <a:t>Patrick O’Reilly – NOAA/NWS/NCEP SDM</a:t>
            </a:r>
          </a:p>
          <a:p>
            <a:r>
              <a:rPr lang="en-US" dirty="0"/>
              <a:t> Reginald Ready -  NOAA/NWS/NCEP SDM </a:t>
            </a:r>
            <a:endParaRPr lang="en-US" dirty="0" smtClean="0"/>
          </a:p>
          <a:p>
            <a:r>
              <a:rPr lang="en-US" dirty="0"/>
              <a:t> </a:t>
            </a:r>
            <a:r>
              <a:rPr lang="en-US" dirty="0" smtClean="0"/>
              <a:t>Jamie </a:t>
            </a:r>
            <a:r>
              <a:rPr lang="en-US" dirty="0" err="1" smtClean="0"/>
              <a:t>Kibler</a:t>
            </a:r>
            <a:r>
              <a:rPr lang="en-US" dirty="0" smtClean="0"/>
              <a:t> &amp; Mike Turk – NESDIS/SAB</a:t>
            </a:r>
          </a:p>
          <a:p>
            <a:r>
              <a:rPr lang="en-US" dirty="0" smtClean="0"/>
              <a:t> Bill Ward – NOAA/NWS/Pacific Region </a:t>
            </a:r>
          </a:p>
        </p:txBody>
      </p:sp>
    </p:spTree>
    <p:extLst>
      <p:ext uri="{BB962C8B-B14F-4D97-AF65-F5344CB8AC3E}">
        <p14:creationId xmlns:p14="http://schemas.microsoft.com/office/powerpoint/2010/main" val="39721973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2"/>
          <a:stretch>
            <a:fillRect/>
          </a:stretch>
        </p:blipFill>
        <p:spPr>
          <a:xfrm>
            <a:off x="0" y="0"/>
            <a:ext cx="9144000" cy="6835242"/>
          </a:xfrm>
          <a:prstGeom prst="rect">
            <a:avLst/>
          </a:prstGeom>
        </p:spPr>
      </p:pic>
      <p:sp>
        <p:nvSpPr>
          <p:cNvPr id="4" name="Oval 3"/>
          <p:cNvSpPr/>
          <p:nvPr/>
        </p:nvSpPr>
        <p:spPr>
          <a:xfrm>
            <a:off x="5296618" y="1896314"/>
            <a:ext cx="750498" cy="751996"/>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2777706" y="1173191"/>
            <a:ext cx="1138685" cy="923027"/>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1561381" y="1337093"/>
            <a:ext cx="974783" cy="759125"/>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2777706" y="2316191"/>
            <a:ext cx="1354350" cy="1531190"/>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7668886" y="1026543"/>
            <a:ext cx="1475114" cy="1233577"/>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24929" y="4054415"/>
            <a:ext cx="1138685" cy="715993"/>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5364884" y="1844621"/>
            <a:ext cx="527709" cy="830997"/>
          </a:xfrm>
          <a:prstGeom prst="rect">
            <a:avLst/>
          </a:prstGeom>
          <a:noFill/>
        </p:spPr>
        <p:txBody>
          <a:bodyPr wrap="none" rtlCol="0">
            <a:spAutoFit/>
          </a:bodyPr>
          <a:lstStyle/>
          <a:p>
            <a:r>
              <a:rPr lang="en-US" sz="4800" b="1" dirty="0" smtClean="0"/>
              <a:t>1</a:t>
            </a:r>
            <a:endParaRPr lang="en-US" sz="4800" b="1" dirty="0"/>
          </a:p>
        </p:txBody>
      </p:sp>
      <p:sp>
        <p:nvSpPr>
          <p:cNvPr id="13" name="TextBox 12"/>
          <p:cNvSpPr txBox="1"/>
          <p:nvPr/>
        </p:nvSpPr>
        <p:spPr>
          <a:xfrm>
            <a:off x="3275237" y="2751761"/>
            <a:ext cx="527709" cy="830997"/>
          </a:xfrm>
          <a:prstGeom prst="rect">
            <a:avLst/>
          </a:prstGeom>
          <a:noFill/>
        </p:spPr>
        <p:txBody>
          <a:bodyPr wrap="none" rtlCol="0">
            <a:spAutoFit/>
          </a:bodyPr>
          <a:lstStyle/>
          <a:p>
            <a:r>
              <a:rPr lang="en-US" sz="4800" b="1" dirty="0" smtClean="0"/>
              <a:t>2</a:t>
            </a:r>
            <a:endParaRPr lang="en-US" sz="4800" b="1" dirty="0"/>
          </a:p>
        </p:txBody>
      </p:sp>
      <p:sp>
        <p:nvSpPr>
          <p:cNvPr id="14" name="TextBox 13"/>
          <p:cNvSpPr txBox="1"/>
          <p:nvPr/>
        </p:nvSpPr>
        <p:spPr>
          <a:xfrm>
            <a:off x="1784917" y="1246470"/>
            <a:ext cx="527709" cy="830997"/>
          </a:xfrm>
          <a:prstGeom prst="rect">
            <a:avLst/>
          </a:prstGeom>
          <a:noFill/>
        </p:spPr>
        <p:txBody>
          <a:bodyPr wrap="none" rtlCol="0">
            <a:spAutoFit/>
          </a:bodyPr>
          <a:lstStyle/>
          <a:p>
            <a:r>
              <a:rPr lang="en-US" sz="4800" b="1" dirty="0" smtClean="0"/>
              <a:t>3</a:t>
            </a:r>
            <a:endParaRPr lang="en-US" sz="4800" b="1" dirty="0"/>
          </a:p>
        </p:txBody>
      </p:sp>
      <p:sp>
        <p:nvSpPr>
          <p:cNvPr id="15" name="TextBox 14"/>
          <p:cNvSpPr txBox="1"/>
          <p:nvPr/>
        </p:nvSpPr>
        <p:spPr>
          <a:xfrm>
            <a:off x="8387691" y="1273714"/>
            <a:ext cx="527709" cy="830997"/>
          </a:xfrm>
          <a:prstGeom prst="rect">
            <a:avLst/>
          </a:prstGeom>
          <a:noFill/>
        </p:spPr>
        <p:txBody>
          <a:bodyPr wrap="none" rtlCol="0">
            <a:spAutoFit/>
          </a:bodyPr>
          <a:lstStyle/>
          <a:p>
            <a:r>
              <a:rPr lang="en-US" sz="4800" b="1" dirty="0" smtClean="0"/>
              <a:t>5</a:t>
            </a:r>
            <a:endParaRPr lang="en-US" sz="4800" b="1" dirty="0"/>
          </a:p>
        </p:txBody>
      </p:sp>
      <p:sp>
        <p:nvSpPr>
          <p:cNvPr id="16" name="TextBox 15"/>
          <p:cNvSpPr txBox="1"/>
          <p:nvPr/>
        </p:nvSpPr>
        <p:spPr>
          <a:xfrm>
            <a:off x="3147139" y="1173191"/>
            <a:ext cx="527709" cy="830997"/>
          </a:xfrm>
          <a:prstGeom prst="rect">
            <a:avLst/>
          </a:prstGeom>
          <a:noFill/>
        </p:spPr>
        <p:txBody>
          <a:bodyPr wrap="none" rtlCol="0">
            <a:spAutoFit/>
          </a:bodyPr>
          <a:lstStyle/>
          <a:p>
            <a:r>
              <a:rPr lang="en-US" sz="4800" b="1" dirty="0" smtClean="0"/>
              <a:t>4</a:t>
            </a:r>
            <a:endParaRPr lang="en-US" sz="4800" b="1" dirty="0"/>
          </a:p>
        </p:txBody>
      </p:sp>
      <p:sp>
        <p:nvSpPr>
          <p:cNvPr id="17" name="TextBox 16"/>
          <p:cNvSpPr txBox="1"/>
          <p:nvPr/>
        </p:nvSpPr>
        <p:spPr>
          <a:xfrm>
            <a:off x="630416" y="3939411"/>
            <a:ext cx="527709" cy="830997"/>
          </a:xfrm>
          <a:prstGeom prst="rect">
            <a:avLst/>
          </a:prstGeom>
          <a:noFill/>
        </p:spPr>
        <p:txBody>
          <a:bodyPr wrap="none" rtlCol="0">
            <a:spAutoFit/>
          </a:bodyPr>
          <a:lstStyle/>
          <a:p>
            <a:r>
              <a:rPr lang="en-US" sz="4800" b="1" dirty="0" smtClean="0"/>
              <a:t>6</a:t>
            </a:r>
            <a:endParaRPr lang="en-US" sz="4800" b="1" dirty="0"/>
          </a:p>
        </p:txBody>
      </p:sp>
      <p:sp>
        <p:nvSpPr>
          <p:cNvPr id="18" name="TextBox 17"/>
          <p:cNvSpPr txBox="1"/>
          <p:nvPr/>
        </p:nvSpPr>
        <p:spPr>
          <a:xfrm>
            <a:off x="2087986" y="34829"/>
            <a:ext cx="4968027" cy="584775"/>
          </a:xfrm>
          <a:prstGeom prst="rect">
            <a:avLst/>
          </a:prstGeom>
          <a:solidFill>
            <a:schemeClr val="bg1"/>
          </a:solidFill>
          <a:ln>
            <a:noFill/>
          </a:ln>
        </p:spPr>
        <p:txBody>
          <a:bodyPr wrap="none" rtlCol="0">
            <a:spAutoFit/>
          </a:bodyPr>
          <a:lstStyle/>
          <a:p>
            <a:r>
              <a:rPr lang="en-US" sz="3200" b="1" i="1" dirty="0" smtClean="0"/>
              <a:t>Quick Example/Scenario</a:t>
            </a:r>
            <a:endParaRPr lang="en-US" sz="3200" b="1" i="1" dirty="0"/>
          </a:p>
        </p:txBody>
      </p:sp>
    </p:spTree>
    <p:extLst>
      <p:ext uri="{BB962C8B-B14F-4D97-AF65-F5344CB8AC3E}">
        <p14:creationId xmlns:p14="http://schemas.microsoft.com/office/powerpoint/2010/main" val="15505955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Stacking and Lining UP</a:t>
            </a:r>
            <a:endParaRPr lang="en-US" dirty="0"/>
          </a:p>
        </p:txBody>
      </p:sp>
      <p:sp>
        <p:nvSpPr>
          <p:cNvPr id="3" name="Text Placeholder 2"/>
          <p:cNvSpPr>
            <a:spLocks noGrp="1"/>
          </p:cNvSpPr>
          <p:nvPr>
            <p:ph type="body" idx="1"/>
          </p:nvPr>
        </p:nvSpPr>
        <p:spPr/>
        <p:txBody>
          <a:bodyPr/>
          <a:lstStyle/>
          <a:p>
            <a:r>
              <a:rPr lang="en-US" dirty="0" smtClean="0"/>
              <a:t> 30 second scan (2 MDS overlaid) can be achieved with both MDSs if no additional phenomenon need coverage</a:t>
            </a:r>
          </a:p>
          <a:p>
            <a:endParaRPr lang="en-US" dirty="0" smtClean="0"/>
          </a:p>
          <a:p>
            <a:r>
              <a:rPr lang="en-US" dirty="0"/>
              <a:t> </a:t>
            </a:r>
            <a:r>
              <a:rPr lang="en-US" dirty="0" smtClean="0"/>
              <a:t>2 MDSs can be adjacent for a large phenomenon (e.g. long squall line) if no additional phenomenon with higher priority need coverage</a:t>
            </a:r>
            <a:endParaRPr lang="en-US" dirty="0"/>
          </a:p>
        </p:txBody>
      </p:sp>
    </p:spTree>
    <p:extLst>
      <p:ext uri="{BB962C8B-B14F-4D97-AF65-F5344CB8AC3E}">
        <p14:creationId xmlns:p14="http://schemas.microsoft.com/office/powerpoint/2010/main" val="21526777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457200" y="868362"/>
            <a:ext cx="8229600" cy="1142999"/>
          </a:xfrm>
          <a:prstGeom prst="rect">
            <a:avLst/>
          </a:prstGeom>
        </p:spPr>
        <p:txBody>
          <a:bodyPr lIns="91425" tIns="91425" rIns="91425" bIns="91425" anchor="ctr" anchorCtr="0">
            <a:noAutofit/>
          </a:bodyPr>
          <a:lstStyle/>
          <a:p>
            <a:pPr lvl="0">
              <a:spcBef>
                <a:spcPts val="0"/>
              </a:spcBef>
              <a:buNone/>
            </a:pPr>
            <a:r>
              <a:rPr lang="en-US" dirty="0" smtClean="0"/>
              <a:t>Included with Each Request: </a:t>
            </a:r>
            <a:endParaRPr dirty="0"/>
          </a:p>
        </p:txBody>
      </p:sp>
      <p:sp>
        <p:nvSpPr>
          <p:cNvPr id="144" name="Shape 144"/>
          <p:cNvSpPr txBox="1">
            <a:spLocks noGrp="1"/>
          </p:cNvSpPr>
          <p:nvPr>
            <p:ph type="body" idx="1"/>
          </p:nvPr>
        </p:nvSpPr>
        <p:spPr>
          <a:xfrm>
            <a:off x="457200" y="2193925"/>
            <a:ext cx="8229600" cy="4526100"/>
          </a:xfrm>
          <a:prstGeom prst="rect">
            <a:avLst/>
          </a:prstGeom>
        </p:spPr>
        <p:txBody>
          <a:bodyPr lIns="91425" tIns="91425" rIns="91425" bIns="91425" anchor="t" anchorCtr="0">
            <a:noAutofit/>
          </a:bodyPr>
          <a:lstStyle/>
          <a:p>
            <a:pPr>
              <a:lnSpc>
                <a:spcPct val="150000"/>
              </a:lnSpc>
              <a:spcBef>
                <a:spcPts val="0"/>
              </a:spcBef>
            </a:pPr>
            <a:r>
              <a:rPr lang="en-US" dirty="0" smtClean="0"/>
              <a:t>Which satellite (East/West)</a:t>
            </a:r>
          </a:p>
          <a:p>
            <a:pPr>
              <a:lnSpc>
                <a:spcPct val="150000"/>
              </a:lnSpc>
              <a:spcBef>
                <a:spcPts val="0"/>
              </a:spcBef>
            </a:pPr>
            <a:r>
              <a:rPr lang="en-US" dirty="0" smtClean="0"/>
              <a:t>Center Point lat/lon</a:t>
            </a:r>
          </a:p>
          <a:p>
            <a:pPr>
              <a:lnSpc>
                <a:spcPct val="150000"/>
              </a:lnSpc>
              <a:spcBef>
                <a:spcPts val="0"/>
              </a:spcBef>
            </a:pPr>
            <a:r>
              <a:rPr lang="en-US" dirty="0" smtClean="0"/>
              <a:t>Start date/time</a:t>
            </a:r>
          </a:p>
          <a:p>
            <a:pPr>
              <a:lnSpc>
                <a:spcPct val="150000"/>
              </a:lnSpc>
              <a:spcBef>
                <a:spcPts val="0"/>
              </a:spcBef>
            </a:pPr>
            <a:r>
              <a:rPr lang="en-US" dirty="0" smtClean="0"/>
              <a:t>End date/time</a:t>
            </a:r>
          </a:p>
          <a:p>
            <a:pPr>
              <a:lnSpc>
                <a:spcPct val="150000"/>
              </a:lnSpc>
              <a:spcBef>
                <a:spcPts val="0"/>
              </a:spcBef>
            </a:pPr>
            <a:r>
              <a:rPr lang="en-US" dirty="0" smtClean="0"/>
              <a:t>Reason, or phenomenon</a:t>
            </a:r>
            <a:endParaRPr dirty="0"/>
          </a:p>
        </p:txBody>
      </p:sp>
    </p:spTree>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Shape 155"/>
          <p:cNvSpPr txBox="1">
            <a:spLocks noGrp="1"/>
          </p:cNvSpPr>
          <p:nvPr>
            <p:ph type="title"/>
          </p:nvPr>
        </p:nvSpPr>
        <p:spPr>
          <a:xfrm>
            <a:off x="457200" y="868362"/>
            <a:ext cx="8229600" cy="1142999"/>
          </a:xfrm>
          <a:prstGeom prst="rect">
            <a:avLst/>
          </a:prstGeom>
        </p:spPr>
        <p:txBody>
          <a:bodyPr lIns="91425" tIns="91425" rIns="91425" bIns="91425" anchor="ctr" anchorCtr="0">
            <a:noAutofit/>
          </a:bodyPr>
          <a:lstStyle/>
          <a:p>
            <a:pPr lvl="0">
              <a:spcBef>
                <a:spcPts val="0"/>
              </a:spcBef>
              <a:buNone/>
            </a:pPr>
            <a:r>
              <a:rPr lang="en-US" dirty="0" smtClean="0"/>
              <a:t>Research-Related Requests</a:t>
            </a:r>
            <a:endParaRPr dirty="0"/>
          </a:p>
        </p:txBody>
      </p:sp>
      <p:sp>
        <p:nvSpPr>
          <p:cNvPr id="156" name="Shape 156"/>
          <p:cNvSpPr txBox="1">
            <a:spLocks noGrp="1"/>
          </p:cNvSpPr>
          <p:nvPr>
            <p:ph type="body" idx="1"/>
          </p:nvPr>
        </p:nvSpPr>
        <p:spPr>
          <a:xfrm>
            <a:off x="457200" y="2193925"/>
            <a:ext cx="8229600" cy="4526100"/>
          </a:xfrm>
          <a:prstGeom prst="rect">
            <a:avLst/>
          </a:prstGeom>
        </p:spPr>
        <p:txBody>
          <a:bodyPr lIns="91425" tIns="91425" rIns="91425" bIns="91425" anchor="t" anchorCtr="0">
            <a:noAutofit/>
          </a:bodyPr>
          <a:lstStyle/>
          <a:p>
            <a:pPr>
              <a:spcBef>
                <a:spcPts val="0"/>
              </a:spcBef>
            </a:pPr>
            <a:r>
              <a:rPr lang="en-US" dirty="0"/>
              <a:t> </a:t>
            </a:r>
            <a:r>
              <a:rPr lang="en-US" dirty="0" smtClean="0"/>
              <a:t>Coordinated through CIRA, CIMSS, SPoRT, DoD, NESDIS-STAR</a:t>
            </a:r>
          </a:p>
          <a:p>
            <a:pPr>
              <a:spcBef>
                <a:spcPts val="0"/>
              </a:spcBef>
            </a:pPr>
            <a:endParaRPr lang="en-US" dirty="0" smtClean="0"/>
          </a:p>
          <a:p>
            <a:pPr>
              <a:spcBef>
                <a:spcPts val="0"/>
              </a:spcBef>
            </a:pPr>
            <a:r>
              <a:rPr lang="en-US" dirty="0" smtClean="0"/>
              <a:t> Above agency coordinates with NESDIS-SAB</a:t>
            </a:r>
          </a:p>
          <a:p>
            <a:pPr>
              <a:spcBef>
                <a:spcPts val="0"/>
              </a:spcBef>
            </a:pPr>
            <a:endParaRPr lang="en-US" dirty="0"/>
          </a:p>
          <a:p>
            <a:pPr>
              <a:spcBef>
                <a:spcPts val="0"/>
              </a:spcBef>
            </a:pPr>
            <a:r>
              <a:rPr lang="en-US" dirty="0"/>
              <a:t> </a:t>
            </a:r>
            <a:r>
              <a:rPr lang="en-US" dirty="0" smtClean="0"/>
              <a:t>SAB coordinates with SDM</a:t>
            </a:r>
          </a:p>
          <a:p>
            <a:pPr>
              <a:spcBef>
                <a:spcPts val="0"/>
              </a:spcBef>
            </a:pPr>
            <a:endParaRPr lang="en-US" dirty="0"/>
          </a:p>
          <a:p>
            <a:pPr>
              <a:spcBef>
                <a:spcPts val="0"/>
              </a:spcBef>
            </a:pPr>
            <a:r>
              <a:rPr lang="en-US" dirty="0" smtClean="0"/>
              <a:t> Priority is below anything operational</a:t>
            </a:r>
            <a:endParaRPr dirty="0"/>
          </a:p>
        </p:txBody>
      </p:sp>
    </p:spTree>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457200" y="868362"/>
            <a:ext cx="8229600" cy="1142999"/>
          </a:xfrm>
          <a:prstGeom prst="rect">
            <a:avLst/>
          </a:prstGeom>
        </p:spPr>
        <p:txBody>
          <a:bodyPr lIns="91425" tIns="91425" rIns="91425" bIns="91425" anchor="ctr" anchorCtr="0">
            <a:noAutofit/>
          </a:bodyPr>
          <a:lstStyle/>
          <a:p>
            <a:pPr lvl="0">
              <a:spcBef>
                <a:spcPts val="0"/>
              </a:spcBef>
              <a:buNone/>
            </a:pPr>
            <a:r>
              <a:rPr lang="en-US" dirty="0" smtClean="0"/>
              <a:t>At end of Request Period</a:t>
            </a:r>
            <a:endParaRPr dirty="0"/>
          </a:p>
        </p:txBody>
      </p:sp>
      <p:sp>
        <p:nvSpPr>
          <p:cNvPr id="150" name="Shape 150"/>
          <p:cNvSpPr txBox="1">
            <a:spLocks noGrp="1"/>
          </p:cNvSpPr>
          <p:nvPr>
            <p:ph type="body" idx="1"/>
          </p:nvPr>
        </p:nvSpPr>
        <p:spPr>
          <a:xfrm>
            <a:off x="457200" y="2193925"/>
            <a:ext cx="8229600" cy="4526100"/>
          </a:xfrm>
          <a:prstGeom prst="rect">
            <a:avLst/>
          </a:prstGeom>
        </p:spPr>
        <p:txBody>
          <a:bodyPr lIns="91425" tIns="91425" rIns="91425" bIns="91425" anchor="t" anchorCtr="0">
            <a:noAutofit/>
          </a:bodyPr>
          <a:lstStyle/>
          <a:p>
            <a:pPr lvl="0">
              <a:spcBef>
                <a:spcPts val="0"/>
              </a:spcBef>
              <a:buNone/>
            </a:pPr>
            <a:r>
              <a:rPr lang="en-US" dirty="0" smtClean="0"/>
              <a:t>SOCC will move the MDS back to the default position, unless another Request has been received.  </a:t>
            </a:r>
          </a:p>
          <a:p>
            <a:pPr lvl="0">
              <a:spcBef>
                <a:spcPts val="0"/>
              </a:spcBef>
              <a:buNone/>
            </a:pPr>
            <a:endParaRPr lang="en-US" dirty="0"/>
          </a:p>
          <a:p>
            <a:pPr lvl="0">
              <a:spcBef>
                <a:spcPts val="0"/>
              </a:spcBef>
              <a:buNone/>
            </a:pPr>
            <a:endParaRPr dirty="0"/>
          </a:p>
        </p:txBody>
      </p:sp>
    </p:spTree>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a:spLocks noGrp="1"/>
          </p:cNvSpPr>
          <p:nvPr>
            <p:ph type="title"/>
          </p:nvPr>
        </p:nvSpPr>
        <p:spPr>
          <a:xfrm>
            <a:off x="457200" y="704460"/>
            <a:ext cx="8229600" cy="1142999"/>
          </a:xfrm>
          <a:prstGeom prst="rect">
            <a:avLst/>
          </a:prstGeom>
        </p:spPr>
        <p:txBody>
          <a:bodyPr lIns="91425" tIns="91425" rIns="91425" bIns="91425" anchor="ctr" anchorCtr="0">
            <a:noAutofit/>
          </a:bodyPr>
          <a:lstStyle/>
          <a:p>
            <a:pPr lvl="0">
              <a:spcBef>
                <a:spcPts val="0"/>
              </a:spcBef>
              <a:buNone/>
            </a:pPr>
            <a:r>
              <a:rPr lang="en-US" dirty="0" smtClean="0"/>
              <a:t>Mode 4 Requests</a:t>
            </a:r>
            <a:endParaRPr dirty="0"/>
          </a:p>
        </p:txBody>
      </p:sp>
      <p:sp>
        <p:nvSpPr>
          <p:cNvPr id="162" name="Shape 162"/>
          <p:cNvSpPr txBox="1">
            <a:spLocks noGrp="1"/>
          </p:cNvSpPr>
          <p:nvPr>
            <p:ph type="body" idx="1"/>
          </p:nvPr>
        </p:nvSpPr>
        <p:spPr>
          <a:xfrm>
            <a:off x="457200" y="1978265"/>
            <a:ext cx="8229600" cy="4526100"/>
          </a:xfrm>
          <a:prstGeom prst="rect">
            <a:avLst/>
          </a:prstGeom>
        </p:spPr>
        <p:txBody>
          <a:bodyPr lIns="91425" tIns="91425" rIns="91425" bIns="91425" anchor="t" anchorCtr="0">
            <a:noAutofit/>
          </a:bodyPr>
          <a:lstStyle/>
          <a:p>
            <a:pPr>
              <a:spcBef>
                <a:spcPts val="0"/>
              </a:spcBef>
            </a:pPr>
            <a:r>
              <a:rPr lang="en-US" dirty="0"/>
              <a:t> </a:t>
            </a:r>
            <a:r>
              <a:rPr lang="en-US" dirty="0" smtClean="0"/>
              <a:t>Full Disc every 5 minutes</a:t>
            </a:r>
          </a:p>
          <a:p>
            <a:pPr>
              <a:spcBef>
                <a:spcPts val="0"/>
              </a:spcBef>
            </a:pPr>
            <a:r>
              <a:rPr lang="en-US" dirty="0" smtClean="0"/>
              <a:t> No Meso Domain Sectors</a:t>
            </a:r>
          </a:p>
          <a:p>
            <a:pPr>
              <a:spcBef>
                <a:spcPts val="0"/>
              </a:spcBef>
            </a:pPr>
            <a:endParaRPr lang="en-US" dirty="0"/>
          </a:p>
          <a:p>
            <a:pPr>
              <a:spcBef>
                <a:spcPts val="0"/>
              </a:spcBef>
            </a:pPr>
            <a:r>
              <a:rPr lang="en-US" dirty="0" smtClean="0"/>
              <a:t> Active phenomenon too numerous to be covered by CONUS or 2 MDS areas:</a:t>
            </a:r>
          </a:p>
          <a:p>
            <a:pPr lvl="1">
              <a:spcBef>
                <a:spcPts val="0"/>
              </a:spcBef>
            </a:pPr>
            <a:r>
              <a:rPr lang="en-US" dirty="0"/>
              <a:t> </a:t>
            </a:r>
            <a:r>
              <a:rPr lang="en-US" dirty="0" smtClean="0"/>
              <a:t>Multiple active volcanoes</a:t>
            </a:r>
          </a:p>
          <a:p>
            <a:pPr lvl="1">
              <a:spcBef>
                <a:spcPts val="0"/>
              </a:spcBef>
            </a:pPr>
            <a:r>
              <a:rPr lang="en-US" dirty="0"/>
              <a:t> </a:t>
            </a:r>
            <a:r>
              <a:rPr lang="en-US" dirty="0" smtClean="0"/>
              <a:t>Multiple hurricanes/tropical systems </a:t>
            </a:r>
          </a:p>
          <a:p>
            <a:pPr lvl="1">
              <a:spcBef>
                <a:spcPts val="0"/>
              </a:spcBef>
            </a:pPr>
            <a:endParaRPr lang="en-US" dirty="0"/>
          </a:p>
          <a:p>
            <a:pPr>
              <a:spcBef>
                <a:spcPts val="0"/>
              </a:spcBef>
            </a:pPr>
            <a:r>
              <a:rPr lang="en-US" dirty="0" smtClean="0"/>
              <a:t> Largely driven by SAB awareness of non-CONUS activity</a:t>
            </a:r>
          </a:p>
          <a:p>
            <a:pPr>
              <a:spcBef>
                <a:spcPts val="0"/>
              </a:spcBef>
            </a:pPr>
            <a:endParaRPr lang="en-US" dirty="0"/>
          </a:p>
          <a:p>
            <a:pPr>
              <a:spcBef>
                <a:spcPts val="0"/>
              </a:spcBef>
            </a:pPr>
            <a:endParaRPr dirty="0"/>
          </a:p>
        </p:txBody>
      </p:sp>
    </p:spTree>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I_PixelArea_1km_GOES_East_CONUS_MESOs"/>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830263" y="0"/>
            <a:ext cx="7481887" cy="6858000"/>
          </a:xfrm>
          <a:prstGeom prst="rect">
            <a:avLst/>
          </a:prstGeom>
          <a:noFill/>
          <a:ln>
            <a:noFill/>
          </a:ln>
        </p:spPr>
      </p:pic>
      <p:sp>
        <p:nvSpPr>
          <p:cNvPr id="3" name="TextBox 2"/>
          <p:cNvSpPr txBox="1"/>
          <p:nvPr/>
        </p:nvSpPr>
        <p:spPr>
          <a:xfrm>
            <a:off x="4114800" y="3276600"/>
            <a:ext cx="1066800" cy="338554"/>
          </a:xfrm>
          <a:prstGeom prst="rect">
            <a:avLst/>
          </a:prstGeom>
          <a:noFill/>
        </p:spPr>
        <p:txBody>
          <a:bodyPr wrap="square" rtlCol="0">
            <a:spAutoFit/>
          </a:bodyPr>
          <a:lstStyle/>
          <a:p>
            <a:r>
              <a:rPr lang="en-US" sz="1600" dirty="0">
                <a:solidFill>
                  <a:prstClr val="white"/>
                </a:solidFill>
              </a:rPr>
              <a:t>15 min</a:t>
            </a:r>
          </a:p>
        </p:txBody>
      </p:sp>
      <p:sp>
        <p:nvSpPr>
          <p:cNvPr id="4" name="TextBox 3"/>
          <p:cNvSpPr txBox="1"/>
          <p:nvPr/>
        </p:nvSpPr>
        <p:spPr>
          <a:xfrm>
            <a:off x="990600" y="239917"/>
            <a:ext cx="1981200" cy="830997"/>
          </a:xfrm>
          <a:prstGeom prst="rect">
            <a:avLst/>
          </a:prstGeom>
          <a:noFill/>
        </p:spPr>
        <p:txBody>
          <a:bodyPr wrap="square" rtlCol="0">
            <a:spAutoFit/>
          </a:bodyPr>
          <a:lstStyle/>
          <a:p>
            <a:r>
              <a:rPr lang="en-US" sz="1600" dirty="0">
                <a:solidFill>
                  <a:prstClr val="black"/>
                </a:solidFill>
              </a:rPr>
              <a:t>Meso-scale box locations are movable</a:t>
            </a:r>
          </a:p>
        </p:txBody>
      </p:sp>
      <p:sp>
        <p:nvSpPr>
          <p:cNvPr id="5" name="TextBox 4"/>
          <p:cNvSpPr txBox="1"/>
          <p:nvPr/>
        </p:nvSpPr>
        <p:spPr>
          <a:xfrm>
            <a:off x="3962400" y="1676400"/>
            <a:ext cx="1066800" cy="338554"/>
          </a:xfrm>
          <a:prstGeom prst="rect">
            <a:avLst/>
          </a:prstGeom>
          <a:noFill/>
        </p:spPr>
        <p:txBody>
          <a:bodyPr wrap="square" rtlCol="0">
            <a:spAutoFit/>
          </a:bodyPr>
          <a:lstStyle/>
          <a:p>
            <a:r>
              <a:rPr lang="en-US" sz="1600" dirty="0">
                <a:solidFill>
                  <a:prstClr val="white"/>
                </a:solidFill>
              </a:rPr>
              <a:t>5 min</a:t>
            </a:r>
          </a:p>
        </p:txBody>
      </p:sp>
      <p:sp>
        <p:nvSpPr>
          <p:cNvPr id="7" name="TextBox 6"/>
          <p:cNvSpPr txBox="1"/>
          <p:nvPr/>
        </p:nvSpPr>
        <p:spPr>
          <a:xfrm>
            <a:off x="2819400" y="1295400"/>
            <a:ext cx="1066800" cy="338554"/>
          </a:xfrm>
          <a:prstGeom prst="rect">
            <a:avLst/>
          </a:prstGeom>
          <a:noFill/>
        </p:spPr>
        <p:txBody>
          <a:bodyPr wrap="square" rtlCol="0">
            <a:spAutoFit/>
          </a:bodyPr>
          <a:lstStyle/>
          <a:p>
            <a:r>
              <a:rPr lang="en-US" sz="1600" dirty="0">
                <a:solidFill>
                  <a:prstClr val="white"/>
                </a:solidFill>
              </a:rPr>
              <a:t>1 min</a:t>
            </a:r>
          </a:p>
        </p:txBody>
      </p:sp>
      <p:sp>
        <p:nvSpPr>
          <p:cNvPr id="8" name="TextBox 7"/>
          <p:cNvSpPr txBox="1"/>
          <p:nvPr/>
        </p:nvSpPr>
        <p:spPr>
          <a:xfrm>
            <a:off x="4876800" y="2328446"/>
            <a:ext cx="1066800" cy="338554"/>
          </a:xfrm>
          <a:prstGeom prst="rect">
            <a:avLst/>
          </a:prstGeom>
          <a:noFill/>
        </p:spPr>
        <p:txBody>
          <a:bodyPr wrap="square" rtlCol="0">
            <a:spAutoFit/>
          </a:bodyPr>
          <a:lstStyle/>
          <a:p>
            <a:r>
              <a:rPr lang="en-US" sz="1600" dirty="0">
                <a:solidFill>
                  <a:prstClr val="white"/>
                </a:solidFill>
              </a:rPr>
              <a:t>1 min</a:t>
            </a:r>
          </a:p>
        </p:txBody>
      </p:sp>
      <p:sp>
        <p:nvSpPr>
          <p:cNvPr id="6" name="TextBox 5"/>
          <p:cNvSpPr txBox="1"/>
          <p:nvPr/>
        </p:nvSpPr>
        <p:spPr>
          <a:xfrm>
            <a:off x="883920" y="6278880"/>
            <a:ext cx="1561646" cy="523220"/>
          </a:xfrm>
          <a:prstGeom prst="rect">
            <a:avLst/>
          </a:prstGeom>
          <a:noFill/>
        </p:spPr>
        <p:txBody>
          <a:bodyPr wrap="none" rtlCol="0">
            <a:spAutoFit/>
          </a:bodyPr>
          <a:lstStyle/>
          <a:p>
            <a:r>
              <a:rPr lang="en-US" sz="2800" b="1" dirty="0" smtClean="0"/>
              <a:t>MODE 3</a:t>
            </a:r>
            <a:endParaRPr lang="en-US" sz="2800" b="1" dirty="0"/>
          </a:p>
        </p:txBody>
      </p:sp>
      <p:sp>
        <p:nvSpPr>
          <p:cNvPr id="9" name="Oval 8"/>
          <p:cNvSpPr/>
          <p:nvPr/>
        </p:nvSpPr>
        <p:spPr>
          <a:xfrm>
            <a:off x="5615940" y="3406140"/>
            <a:ext cx="320040" cy="3048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Oval 9"/>
          <p:cNvSpPr/>
          <p:nvPr/>
        </p:nvSpPr>
        <p:spPr>
          <a:xfrm>
            <a:off x="4602480" y="2651760"/>
            <a:ext cx="320040" cy="3048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Oval 10"/>
          <p:cNvSpPr/>
          <p:nvPr/>
        </p:nvSpPr>
        <p:spPr>
          <a:xfrm>
            <a:off x="3192780" y="2776954"/>
            <a:ext cx="320040" cy="3048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TextBox 11"/>
          <p:cNvSpPr txBox="1"/>
          <p:nvPr/>
        </p:nvSpPr>
        <p:spPr>
          <a:xfrm>
            <a:off x="7094397" y="6567786"/>
            <a:ext cx="2045753" cy="307777"/>
          </a:xfrm>
          <a:prstGeom prst="rect">
            <a:avLst/>
          </a:prstGeom>
          <a:solidFill>
            <a:schemeClr val="bg1"/>
          </a:solidFill>
          <a:ln>
            <a:noFill/>
          </a:ln>
        </p:spPr>
        <p:txBody>
          <a:bodyPr wrap="none" rtlCol="0">
            <a:spAutoFit/>
          </a:bodyPr>
          <a:lstStyle/>
          <a:p>
            <a:r>
              <a:rPr lang="en-US" dirty="0" smtClean="0"/>
              <a:t>Courtesy of Tim Schmit</a:t>
            </a:r>
            <a:endParaRPr lang="en-US" dirty="0"/>
          </a:p>
        </p:txBody>
      </p:sp>
    </p:spTree>
    <p:extLst>
      <p:ext uri="{BB962C8B-B14F-4D97-AF65-F5344CB8AC3E}">
        <p14:creationId xmlns:p14="http://schemas.microsoft.com/office/powerpoint/2010/main" val="31148507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title"/>
          </p:nvPr>
        </p:nvSpPr>
        <p:spPr>
          <a:xfrm>
            <a:off x="457200" y="1006385"/>
            <a:ext cx="8229600" cy="1142999"/>
          </a:xfrm>
          <a:prstGeom prst="rect">
            <a:avLst/>
          </a:prstGeom>
        </p:spPr>
        <p:txBody>
          <a:bodyPr lIns="91425" tIns="91425" rIns="91425" bIns="91425" anchor="ctr" anchorCtr="0">
            <a:noAutofit/>
          </a:bodyPr>
          <a:lstStyle/>
          <a:p>
            <a:pPr lvl="0">
              <a:spcBef>
                <a:spcPts val="0"/>
              </a:spcBef>
              <a:buNone/>
            </a:pPr>
            <a:r>
              <a:rPr lang="en-US" dirty="0" smtClean="0"/>
              <a:t>Other </a:t>
            </a:r>
            <a:r>
              <a:rPr lang="en-US" dirty="0" smtClean="0"/>
              <a:t>Details… </a:t>
            </a:r>
            <a:endParaRPr dirty="0"/>
          </a:p>
        </p:txBody>
      </p:sp>
      <p:sp>
        <p:nvSpPr>
          <p:cNvPr id="168" name="Shape 168"/>
          <p:cNvSpPr txBox="1">
            <a:spLocks noGrp="1"/>
          </p:cNvSpPr>
          <p:nvPr>
            <p:ph type="body" idx="1"/>
          </p:nvPr>
        </p:nvSpPr>
        <p:spPr>
          <a:xfrm>
            <a:off x="350520" y="2331900"/>
            <a:ext cx="8442960" cy="4526100"/>
          </a:xfrm>
          <a:prstGeom prst="rect">
            <a:avLst/>
          </a:prstGeom>
        </p:spPr>
        <p:txBody>
          <a:bodyPr lIns="91425" tIns="91425" rIns="91425" bIns="91425" anchor="t" anchorCtr="0">
            <a:noAutofit/>
          </a:bodyPr>
          <a:lstStyle/>
          <a:p>
            <a:pPr>
              <a:spcBef>
                <a:spcPts val="0"/>
              </a:spcBef>
            </a:pPr>
            <a:r>
              <a:rPr lang="en-US" dirty="0" smtClean="0"/>
              <a:t> ABI can switch MDS locations in a matter of seconds (well under 1 minute), so no need for advanced </a:t>
            </a:r>
            <a:r>
              <a:rPr lang="en-US" dirty="0" smtClean="0"/>
              <a:t>notice</a:t>
            </a:r>
          </a:p>
          <a:p>
            <a:pPr>
              <a:spcBef>
                <a:spcPts val="0"/>
              </a:spcBef>
            </a:pPr>
            <a:endParaRPr lang="en-US" dirty="0" smtClean="0"/>
          </a:p>
          <a:p>
            <a:pPr>
              <a:spcBef>
                <a:spcPts val="0"/>
              </a:spcBef>
            </a:pPr>
            <a:r>
              <a:rPr lang="en-US" dirty="0"/>
              <a:t> </a:t>
            </a:r>
            <a:r>
              <a:rPr lang="en-US" dirty="0" smtClean="0"/>
              <a:t>Minimal impact from eclipse </a:t>
            </a:r>
            <a:r>
              <a:rPr lang="en-US" dirty="0" smtClean="0"/>
              <a:t>periods</a:t>
            </a:r>
          </a:p>
          <a:p>
            <a:pPr>
              <a:spcBef>
                <a:spcPts val="0"/>
              </a:spcBef>
            </a:pPr>
            <a:endParaRPr lang="en-US" dirty="0" smtClean="0"/>
          </a:p>
          <a:p>
            <a:pPr>
              <a:spcBef>
                <a:spcPts val="0"/>
              </a:spcBef>
            </a:pPr>
            <a:r>
              <a:rPr lang="en-US" dirty="0"/>
              <a:t> </a:t>
            </a:r>
            <a:r>
              <a:rPr lang="en-US" dirty="0" smtClean="0"/>
              <a:t>Plan may evolve with experience using Mode 3</a:t>
            </a:r>
            <a:endParaRPr lang="en-US" dirty="0" smtClean="0"/>
          </a:p>
          <a:p>
            <a:pPr lvl="0">
              <a:spcBef>
                <a:spcPts val="0"/>
              </a:spcBef>
              <a:buNone/>
            </a:pPr>
            <a:endParaRPr dirty="0"/>
          </a:p>
        </p:txBody>
      </p:sp>
    </p:spTree>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0123"/>
            <a:ext cx="8229600" cy="1143000"/>
          </a:xfrm>
        </p:spPr>
        <p:txBody>
          <a:bodyPr/>
          <a:lstStyle/>
          <a:p>
            <a:r>
              <a:rPr lang="en-US" dirty="0" smtClean="0"/>
              <a:t>Finalizing SOP within NWS</a:t>
            </a:r>
            <a:endParaRPr lang="en-US" dirty="0"/>
          </a:p>
        </p:txBody>
      </p:sp>
      <p:sp>
        <p:nvSpPr>
          <p:cNvPr id="3" name="Text Placeholder 2"/>
          <p:cNvSpPr>
            <a:spLocks noGrp="1"/>
          </p:cNvSpPr>
          <p:nvPr>
            <p:ph type="body" idx="1"/>
          </p:nvPr>
        </p:nvSpPr>
        <p:spPr>
          <a:xfrm>
            <a:off x="457200" y="2229726"/>
            <a:ext cx="8229600" cy="4744280"/>
          </a:xfrm>
        </p:spPr>
        <p:txBody>
          <a:bodyPr/>
          <a:lstStyle/>
          <a:p>
            <a:pPr>
              <a:lnSpc>
                <a:spcPct val="150000"/>
              </a:lnSpc>
            </a:pPr>
            <a:r>
              <a:rPr lang="en-US" dirty="0" smtClean="0"/>
              <a:t> Content is written </a:t>
            </a:r>
          </a:p>
          <a:p>
            <a:pPr>
              <a:lnSpc>
                <a:spcPct val="150000"/>
              </a:lnSpc>
            </a:pPr>
            <a:r>
              <a:rPr lang="en-US" dirty="0" smtClean="0"/>
              <a:t> </a:t>
            </a:r>
            <a:r>
              <a:rPr lang="en-US" dirty="0"/>
              <a:t>Submission to NCEP SDM for </a:t>
            </a:r>
            <a:r>
              <a:rPr lang="en-US" dirty="0" smtClean="0"/>
              <a:t>feedback</a:t>
            </a:r>
          </a:p>
          <a:p>
            <a:pPr>
              <a:lnSpc>
                <a:spcPct val="150000"/>
              </a:lnSpc>
            </a:pPr>
            <a:r>
              <a:rPr lang="en-US" dirty="0"/>
              <a:t> </a:t>
            </a:r>
            <a:r>
              <a:rPr lang="en-US" dirty="0" smtClean="0"/>
              <a:t>Submission to NWS NOAT for feedback</a:t>
            </a:r>
            <a:endParaRPr lang="en-US" dirty="0"/>
          </a:p>
          <a:p>
            <a:pPr>
              <a:lnSpc>
                <a:spcPct val="150000"/>
              </a:lnSpc>
            </a:pPr>
            <a:r>
              <a:rPr lang="en-US" dirty="0" smtClean="0"/>
              <a:t> Final adjustments and modifications </a:t>
            </a:r>
          </a:p>
          <a:p>
            <a:pPr>
              <a:lnSpc>
                <a:spcPct val="150000"/>
              </a:lnSpc>
            </a:pPr>
            <a:r>
              <a:rPr lang="en-US" dirty="0"/>
              <a:t> </a:t>
            </a:r>
            <a:r>
              <a:rPr lang="en-US" dirty="0" smtClean="0"/>
              <a:t>NWS NOAT endorsement/approval</a:t>
            </a:r>
          </a:p>
          <a:p>
            <a:endParaRPr lang="en-US" dirty="0"/>
          </a:p>
        </p:txBody>
      </p:sp>
    </p:spTree>
    <p:extLst>
      <p:ext uri="{BB962C8B-B14F-4D97-AF65-F5344CB8AC3E}">
        <p14:creationId xmlns:p14="http://schemas.microsoft.com/office/powerpoint/2010/main" val="29977236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Text Placeholder 2"/>
          <p:cNvSpPr>
            <a:spLocks noGrp="1"/>
          </p:cNvSpPr>
          <p:nvPr>
            <p:ph type="body" idx="1"/>
          </p:nvPr>
        </p:nvSpPr>
        <p:spPr>
          <a:xfrm>
            <a:off x="457200" y="2193925"/>
            <a:ext cx="8229600" cy="2828451"/>
          </a:xfrm>
        </p:spPr>
        <p:txBody>
          <a:bodyPr/>
          <a:lstStyle/>
          <a:p>
            <a:r>
              <a:rPr lang="en-US" dirty="0" smtClean="0"/>
              <a:t> Suggestions for the Plan ?</a:t>
            </a:r>
          </a:p>
          <a:p>
            <a:endParaRPr lang="en-US" dirty="0"/>
          </a:p>
          <a:p>
            <a:r>
              <a:rPr lang="en-US" dirty="0"/>
              <a:t> </a:t>
            </a:r>
            <a:r>
              <a:rPr lang="en-US" dirty="0" smtClean="0"/>
              <a:t>Questions ?</a:t>
            </a:r>
            <a:endParaRPr lang="en-US" dirty="0"/>
          </a:p>
        </p:txBody>
      </p:sp>
      <p:sp>
        <p:nvSpPr>
          <p:cNvPr id="4" name="TextBox 3"/>
          <p:cNvSpPr txBox="1"/>
          <p:nvPr/>
        </p:nvSpPr>
        <p:spPr>
          <a:xfrm>
            <a:off x="3159594" y="5977718"/>
            <a:ext cx="2824812" cy="400110"/>
          </a:xfrm>
          <a:prstGeom prst="rect">
            <a:avLst/>
          </a:prstGeom>
          <a:noFill/>
        </p:spPr>
        <p:txBody>
          <a:bodyPr wrap="none" rtlCol="0">
            <a:spAutoFit/>
          </a:bodyPr>
          <a:lstStyle/>
          <a:p>
            <a:r>
              <a:rPr lang="en-US" sz="2000" i="1" dirty="0" smtClean="0">
                <a:solidFill>
                  <a:schemeClr val="bg1"/>
                </a:solidFill>
              </a:rPr>
              <a:t>dan.nietfeld@noaa.gov</a:t>
            </a:r>
            <a:endParaRPr lang="en-US" sz="2000" i="1" dirty="0">
              <a:solidFill>
                <a:schemeClr val="bg1"/>
              </a:solidFill>
            </a:endParaRPr>
          </a:p>
        </p:txBody>
      </p:sp>
    </p:spTree>
    <p:extLst>
      <p:ext uri="{BB962C8B-B14F-4D97-AF65-F5344CB8AC3E}">
        <p14:creationId xmlns:p14="http://schemas.microsoft.com/office/powerpoint/2010/main" val="27506973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457200" y="65358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dirty="0"/>
              <a:t>Flexibility of the ABI</a:t>
            </a:r>
          </a:p>
        </p:txBody>
      </p:sp>
      <p:sp>
        <p:nvSpPr>
          <p:cNvPr id="99" name="Shape 99"/>
          <p:cNvSpPr txBox="1">
            <a:spLocks noGrp="1"/>
          </p:cNvSpPr>
          <p:nvPr>
            <p:ph type="body" idx="1"/>
          </p:nvPr>
        </p:nvSpPr>
        <p:spPr>
          <a:xfrm>
            <a:off x="457200" y="1718325"/>
            <a:ext cx="8502600" cy="45261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lt1"/>
              </a:buClr>
              <a:buSzPct val="100000"/>
              <a:buFont typeface="Arial"/>
              <a:buNone/>
            </a:pPr>
            <a:r>
              <a:rPr lang="en-US" dirty="0"/>
              <a:t>Two Primary Modes of Operation:</a:t>
            </a:r>
          </a:p>
          <a:p>
            <a:pPr marL="342900" marR="0" lvl="0" indent="-342900" algn="l" rtl="0">
              <a:spcBef>
                <a:spcPts val="0"/>
              </a:spcBef>
              <a:spcAft>
                <a:spcPts val="0"/>
              </a:spcAft>
              <a:buClr>
                <a:schemeClr val="lt1"/>
              </a:buClr>
              <a:buSzPct val="100000"/>
              <a:buFont typeface="Arial"/>
              <a:buNone/>
            </a:pPr>
            <a:endParaRPr dirty="0"/>
          </a:p>
          <a:p>
            <a:pPr marL="914400" marR="0" lvl="0" indent="-381000" algn="l" rtl="0">
              <a:spcBef>
                <a:spcPts val="0"/>
              </a:spcBef>
              <a:spcAft>
                <a:spcPts val="0"/>
              </a:spcAft>
              <a:buSzPct val="100000"/>
            </a:pPr>
            <a:r>
              <a:rPr lang="en-US" sz="2400" b="1" dirty="0"/>
              <a:t>Mode 3 “flex mode”</a:t>
            </a:r>
          </a:p>
          <a:p>
            <a:pPr marL="1371600" marR="0" lvl="1" indent="-381000" algn="l" rtl="0">
              <a:spcBef>
                <a:spcPts val="0"/>
              </a:spcBef>
              <a:spcAft>
                <a:spcPts val="0"/>
              </a:spcAft>
              <a:buSzPct val="100000"/>
            </a:pPr>
            <a:r>
              <a:rPr lang="en-US" sz="2400" dirty="0"/>
              <a:t>Default Mode (per NWS request)</a:t>
            </a:r>
          </a:p>
          <a:p>
            <a:pPr marL="1371600" marR="0" lvl="1" indent="-381000" algn="l" rtl="0">
              <a:spcBef>
                <a:spcPts val="0"/>
              </a:spcBef>
              <a:spcAft>
                <a:spcPts val="0"/>
              </a:spcAft>
              <a:buSzPct val="100000"/>
            </a:pPr>
            <a:r>
              <a:rPr lang="en-US" sz="2400" dirty="0"/>
              <a:t>Full Disk (FD) domain every 15 mins</a:t>
            </a:r>
          </a:p>
          <a:p>
            <a:pPr marL="1371600" marR="0" lvl="1" indent="-381000" algn="l" rtl="0">
              <a:spcBef>
                <a:spcPts val="0"/>
              </a:spcBef>
              <a:spcAft>
                <a:spcPts val="0"/>
              </a:spcAft>
              <a:buSzPct val="100000"/>
            </a:pPr>
            <a:r>
              <a:rPr lang="en-US" sz="2400" dirty="0"/>
              <a:t>Contiguous US (CONUS) domain every 5 mins</a:t>
            </a:r>
          </a:p>
          <a:p>
            <a:pPr marL="1371600" marR="0" lvl="1" indent="-381000" algn="l" rtl="0">
              <a:spcBef>
                <a:spcPts val="0"/>
              </a:spcBef>
              <a:spcAft>
                <a:spcPts val="0"/>
              </a:spcAft>
              <a:buSzPct val="100000"/>
            </a:pPr>
            <a:r>
              <a:rPr lang="en-US" sz="2400" dirty="0"/>
              <a:t>2 Mesoscale domains every 1 minute</a:t>
            </a:r>
          </a:p>
          <a:p>
            <a:pPr marL="1828800" marR="0" lvl="0" indent="457200" algn="l" rtl="0">
              <a:spcBef>
                <a:spcPts val="0"/>
              </a:spcBef>
              <a:spcAft>
                <a:spcPts val="0"/>
              </a:spcAft>
              <a:buNone/>
            </a:pPr>
            <a:r>
              <a:rPr lang="en-US" sz="2400" dirty="0"/>
              <a:t>or</a:t>
            </a:r>
          </a:p>
          <a:p>
            <a:pPr marL="1371600" marR="0" lvl="1" indent="-381000" algn="l" rtl="0">
              <a:spcBef>
                <a:spcPts val="0"/>
              </a:spcBef>
              <a:spcAft>
                <a:spcPts val="0"/>
              </a:spcAft>
              <a:buSzPct val="100000"/>
            </a:pPr>
            <a:r>
              <a:rPr lang="en-US" sz="2400" dirty="0"/>
              <a:t>1 Mesoscale domain every 30 seconds</a:t>
            </a:r>
          </a:p>
          <a:p>
            <a:pPr marL="0" marR="0" lvl="0" indent="0" algn="l" rtl="0">
              <a:spcBef>
                <a:spcPts val="0"/>
              </a:spcBef>
              <a:spcAft>
                <a:spcPts val="0"/>
              </a:spcAft>
              <a:buNone/>
            </a:pPr>
            <a:endParaRPr sz="2400" dirty="0"/>
          </a:p>
          <a:p>
            <a:pPr marL="914400" marR="0" lvl="0" indent="-381000" algn="l" rtl="0">
              <a:spcBef>
                <a:spcPts val="0"/>
              </a:spcBef>
              <a:spcAft>
                <a:spcPts val="0"/>
              </a:spcAft>
              <a:buSzPct val="100000"/>
            </a:pPr>
            <a:r>
              <a:rPr lang="en-US" sz="2400" dirty="0"/>
              <a:t>Mode 4:  Full Disk (FD) every 5 mins</a:t>
            </a:r>
          </a:p>
        </p:txBody>
      </p:sp>
      <p:sp>
        <p:nvSpPr>
          <p:cNvPr id="100" name="Shape 100"/>
          <p:cNvSpPr txBox="1"/>
          <p:nvPr/>
        </p:nvSpPr>
        <p:spPr>
          <a:xfrm>
            <a:off x="1877850" y="6459225"/>
            <a:ext cx="5661300" cy="690300"/>
          </a:xfrm>
          <a:prstGeom prst="rect">
            <a:avLst/>
          </a:prstGeom>
          <a:noFill/>
          <a:ln>
            <a:noFill/>
          </a:ln>
        </p:spPr>
        <p:txBody>
          <a:bodyPr lIns="91425" tIns="91425" rIns="91425" bIns="91425" anchor="t" anchorCtr="0">
            <a:noAutofit/>
          </a:bodyPr>
          <a:lstStyle/>
          <a:p>
            <a:pPr lvl="0">
              <a:spcBef>
                <a:spcPts val="0"/>
              </a:spcBef>
              <a:buNone/>
            </a:pPr>
            <a:r>
              <a:rPr lang="en-US" sz="1800" b="1" i="1" dirty="0">
                <a:solidFill>
                  <a:schemeClr val="lt1"/>
                </a:solidFill>
              </a:rPr>
              <a:t>Regardless of Mode, all 16 Bands are produced</a:t>
            </a:r>
          </a:p>
        </p:txBody>
      </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I_PixelArea_1km_GOES_East_CONUS_MESOs"/>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830263" y="0"/>
            <a:ext cx="7481887" cy="6858000"/>
          </a:xfrm>
          <a:prstGeom prst="rect">
            <a:avLst/>
          </a:prstGeom>
          <a:noFill/>
          <a:ln>
            <a:noFill/>
          </a:ln>
        </p:spPr>
      </p:pic>
      <p:sp>
        <p:nvSpPr>
          <p:cNvPr id="3" name="TextBox 2"/>
          <p:cNvSpPr txBox="1"/>
          <p:nvPr/>
        </p:nvSpPr>
        <p:spPr>
          <a:xfrm>
            <a:off x="4114800" y="3276600"/>
            <a:ext cx="1066800" cy="338554"/>
          </a:xfrm>
          <a:prstGeom prst="rect">
            <a:avLst/>
          </a:prstGeom>
          <a:noFill/>
        </p:spPr>
        <p:txBody>
          <a:bodyPr wrap="square" rtlCol="0">
            <a:spAutoFit/>
          </a:bodyPr>
          <a:lstStyle/>
          <a:p>
            <a:r>
              <a:rPr lang="en-US" sz="1600" dirty="0">
                <a:solidFill>
                  <a:prstClr val="white"/>
                </a:solidFill>
              </a:rPr>
              <a:t>15 min</a:t>
            </a:r>
          </a:p>
        </p:txBody>
      </p:sp>
      <p:sp>
        <p:nvSpPr>
          <p:cNvPr id="4" name="TextBox 3"/>
          <p:cNvSpPr txBox="1"/>
          <p:nvPr/>
        </p:nvSpPr>
        <p:spPr>
          <a:xfrm>
            <a:off x="990600" y="239917"/>
            <a:ext cx="1981200" cy="830997"/>
          </a:xfrm>
          <a:prstGeom prst="rect">
            <a:avLst/>
          </a:prstGeom>
          <a:noFill/>
        </p:spPr>
        <p:txBody>
          <a:bodyPr wrap="square" rtlCol="0">
            <a:spAutoFit/>
          </a:bodyPr>
          <a:lstStyle/>
          <a:p>
            <a:r>
              <a:rPr lang="en-US" sz="1600" dirty="0">
                <a:solidFill>
                  <a:prstClr val="black"/>
                </a:solidFill>
              </a:rPr>
              <a:t>Meso-scale box locations are movable</a:t>
            </a:r>
          </a:p>
        </p:txBody>
      </p:sp>
      <p:sp>
        <p:nvSpPr>
          <p:cNvPr id="5" name="TextBox 4"/>
          <p:cNvSpPr txBox="1"/>
          <p:nvPr/>
        </p:nvSpPr>
        <p:spPr>
          <a:xfrm>
            <a:off x="3962400" y="1676400"/>
            <a:ext cx="1066800" cy="338554"/>
          </a:xfrm>
          <a:prstGeom prst="rect">
            <a:avLst/>
          </a:prstGeom>
          <a:noFill/>
        </p:spPr>
        <p:txBody>
          <a:bodyPr wrap="square" rtlCol="0">
            <a:spAutoFit/>
          </a:bodyPr>
          <a:lstStyle/>
          <a:p>
            <a:r>
              <a:rPr lang="en-US" sz="1600" dirty="0">
                <a:solidFill>
                  <a:prstClr val="white"/>
                </a:solidFill>
              </a:rPr>
              <a:t>5 min</a:t>
            </a:r>
          </a:p>
        </p:txBody>
      </p:sp>
      <p:sp>
        <p:nvSpPr>
          <p:cNvPr id="7" name="TextBox 6"/>
          <p:cNvSpPr txBox="1"/>
          <p:nvPr/>
        </p:nvSpPr>
        <p:spPr>
          <a:xfrm>
            <a:off x="2819400" y="1295400"/>
            <a:ext cx="1066800" cy="338554"/>
          </a:xfrm>
          <a:prstGeom prst="rect">
            <a:avLst/>
          </a:prstGeom>
          <a:noFill/>
        </p:spPr>
        <p:txBody>
          <a:bodyPr wrap="square" rtlCol="0">
            <a:spAutoFit/>
          </a:bodyPr>
          <a:lstStyle/>
          <a:p>
            <a:r>
              <a:rPr lang="en-US" sz="1600" dirty="0">
                <a:solidFill>
                  <a:prstClr val="white"/>
                </a:solidFill>
              </a:rPr>
              <a:t>1 min</a:t>
            </a:r>
          </a:p>
        </p:txBody>
      </p:sp>
      <p:sp>
        <p:nvSpPr>
          <p:cNvPr id="8" name="TextBox 7"/>
          <p:cNvSpPr txBox="1"/>
          <p:nvPr/>
        </p:nvSpPr>
        <p:spPr>
          <a:xfrm>
            <a:off x="4876800" y="2328446"/>
            <a:ext cx="1066800" cy="338554"/>
          </a:xfrm>
          <a:prstGeom prst="rect">
            <a:avLst/>
          </a:prstGeom>
          <a:noFill/>
        </p:spPr>
        <p:txBody>
          <a:bodyPr wrap="square" rtlCol="0">
            <a:spAutoFit/>
          </a:bodyPr>
          <a:lstStyle/>
          <a:p>
            <a:r>
              <a:rPr lang="en-US" sz="1600" dirty="0">
                <a:solidFill>
                  <a:prstClr val="white"/>
                </a:solidFill>
              </a:rPr>
              <a:t>1 min</a:t>
            </a:r>
          </a:p>
        </p:txBody>
      </p:sp>
      <p:sp>
        <p:nvSpPr>
          <p:cNvPr id="6" name="TextBox 5"/>
          <p:cNvSpPr txBox="1"/>
          <p:nvPr/>
        </p:nvSpPr>
        <p:spPr>
          <a:xfrm>
            <a:off x="883920" y="6278880"/>
            <a:ext cx="1561646" cy="523220"/>
          </a:xfrm>
          <a:prstGeom prst="rect">
            <a:avLst/>
          </a:prstGeom>
          <a:noFill/>
        </p:spPr>
        <p:txBody>
          <a:bodyPr wrap="none" rtlCol="0">
            <a:spAutoFit/>
          </a:bodyPr>
          <a:lstStyle/>
          <a:p>
            <a:r>
              <a:rPr lang="en-US" sz="2800" b="1" dirty="0" smtClean="0"/>
              <a:t>MODE 3</a:t>
            </a:r>
            <a:endParaRPr lang="en-US" sz="2800" b="1" dirty="0"/>
          </a:p>
        </p:txBody>
      </p:sp>
      <p:sp>
        <p:nvSpPr>
          <p:cNvPr id="9" name="TextBox 8"/>
          <p:cNvSpPr txBox="1"/>
          <p:nvPr/>
        </p:nvSpPr>
        <p:spPr>
          <a:xfrm>
            <a:off x="7094397" y="6567786"/>
            <a:ext cx="2045753" cy="307777"/>
          </a:xfrm>
          <a:prstGeom prst="rect">
            <a:avLst/>
          </a:prstGeom>
          <a:solidFill>
            <a:schemeClr val="bg1"/>
          </a:solidFill>
          <a:ln>
            <a:noFill/>
          </a:ln>
        </p:spPr>
        <p:txBody>
          <a:bodyPr wrap="none" rtlCol="0">
            <a:spAutoFit/>
          </a:bodyPr>
          <a:lstStyle/>
          <a:p>
            <a:r>
              <a:rPr lang="en-US" dirty="0" smtClean="0"/>
              <a:t>Courtesy of Tim Schmit</a:t>
            </a:r>
            <a:endParaRPr lang="en-US" dirty="0"/>
          </a:p>
        </p:txBody>
      </p:sp>
    </p:spTree>
    <p:extLst>
      <p:ext uri="{BB962C8B-B14F-4D97-AF65-F5344CB8AC3E}">
        <p14:creationId xmlns:p14="http://schemas.microsoft.com/office/powerpoint/2010/main" val="14562425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457200" y="291012"/>
            <a:ext cx="8229600" cy="1143000"/>
          </a:xfrm>
          <a:prstGeom prst="rect">
            <a:avLst/>
          </a:prstGeom>
        </p:spPr>
        <p:txBody>
          <a:bodyPr lIns="91425" tIns="91425" rIns="91425" bIns="91425" anchor="ctr" anchorCtr="0">
            <a:noAutofit/>
          </a:bodyPr>
          <a:lstStyle/>
          <a:p>
            <a:pPr lvl="0">
              <a:spcBef>
                <a:spcPts val="0"/>
              </a:spcBef>
              <a:buNone/>
            </a:pPr>
            <a:r>
              <a:rPr lang="en-US" dirty="0"/>
              <a:t>Why 1-Minute Scans?</a:t>
            </a:r>
          </a:p>
        </p:txBody>
      </p:sp>
      <p:sp>
        <p:nvSpPr>
          <p:cNvPr id="106" name="Shape 106"/>
          <p:cNvSpPr txBox="1">
            <a:spLocks noGrp="1"/>
          </p:cNvSpPr>
          <p:nvPr>
            <p:ph type="body" idx="1"/>
          </p:nvPr>
        </p:nvSpPr>
        <p:spPr>
          <a:xfrm>
            <a:off x="335280" y="1378585"/>
            <a:ext cx="8458200" cy="4526100"/>
          </a:xfrm>
          <a:prstGeom prst="rect">
            <a:avLst/>
          </a:prstGeom>
        </p:spPr>
        <p:txBody>
          <a:bodyPr lIns="91425" tIns="91425" rIns="91425" bIns="91425" anchor="t" anchorCtr="0">
            <a:noAutofit/>
          </a:bodyPr>
          <a:lstStyle/>
          <a:p>
            <a:pPr lvl="0">
              <a:spcBef>
                <a:spcPts val="0"/>
              </a:spcBef>
              <a:buNone/>
            </a:pPr>
            <a:r>
              <a:rPr lang="en-US" dirty="0" smtClean="0"/>
              <a:t>Numerous ~1-minute “super rapid scan” periods of evaluation (from GOES-14) </a:t>
            </a:r>
            <a:r>
              <a:rPr lang="en-US" dirty="0" smtClean="0"/>
              <a:t>have </a:t>
            </a:r>
            <a:r>
              <a:rPr lang="en-US" dirty="0" smtClean="0"/>
              <a:t>shown great benefit to analyzing and diagnosing high-impact weather events. </a:t>
            </a:r>
            <a:endParaRPr dirty="0"/>
          </a:p>
        </p:txBody>
      </p:sp>
      <p:pic>
        <p:nvPicPr>
          <p:cNvPr id="3" name="imag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33796" y="3345088"/>
            <a:ext cx="5024438" cy="3514410"/>
          </a:xfrm>
          <a:prstGeom prst="rect">
            <a:avLst/>
          </a:prstGeom>
        </p:spPr>
      </p:pic>
      <p:sp>
        <p:nvSpPr>
          <p:cNvPr id="4" name="TextBox 3"/>
          <p:cNvSpPr txBox="1"/>
          <p:nvPr/>
        </p:nvSpPr>
        <p:spPr>
          <a:xfrm>
            <a:off x="746760" y="3939540"/>
            <a:ext cx="2811780" cy="2308324"/>
          </a:xfrm>
          <a:prstGeom prst="rect">
            <a:avLst/>
          </a:prstGeom>
          <a:noFill/>
        </p:spPr>
        <p:txBody>
          <a:bodyPr wrap="square" rtlCol="0">
            <a:spAutoFit/>
          </a:bodyPr>
          <a:lstStyle/>
          <a:p>
            <a:pPr marL="285750" indent="-285750">
              <a:buFont typeface="Arial" panose="020B0604020202020204" pitchFamily="34" charset="0"/>
              <a:buChar char="•"/>
            </a:pPr>
            <a:r>
              <a:rPr lang="en-US" sz="1600" i="1" dirty="0" smtClean="0">
                <a:solidFill>
                  <a:schemeClr val="bg1"/>
                </a:solidFill>
              </a:rPr>
              <a:t>Convective Initiation</a:t>
            </a:r>
          </a:p>
          <a:p>
            <a:pPr marL="285750" indent="-285750">
              <a:buFont typeface="Arial" panose="020B0604020202020204" pitchFamily="34" charset="0"/>
              <a:buChar char="•"/>
            </a:pPr>
            <a:r>
              <a:rPr lang="en-US" sz="1600" i="1" dirty="0" smtClean="0">
                <a:solidFill>
                  <a:schemeClr val="bg1"/>
                </a:solidFill>
              </a:rPr>
              <a:t>Convection Evolution</a:t>
            </a:r>
          </a:p>
          <a:p>
            <a:pPr marL="285750" indent="-285750">
              <a:buFont typeface="Arial" panose="020B0604020202020204" pitchFamily="34" charset="0"/>
              <a:buChar char="•"/>
            </a:pPr>
            <a:r>
              <a:rPr lang="en-US" sz="1600" i="1" dirty="0" smtClean="0">
                <a:solidFill>
                  <a:schemeClr val="bg1"/>
                </a:solidFill>
              </a:rPr>
              <a:t>Fire Elements</a:t>
            </a:r>
          </a:p>
          <a:p>
            <a:pPr marL="285750" indent="-285750">
              <a:buFont typeface="Arial" panose="020B0604020202020204" pitchFamily="34" charset="0"/>
              <a:buChar char="•"/>
            </a:pPr>
            <a:r>
              <a:rPr lang="en-US" sz="1600" i="1" dirty="0" smtClean="0">
                <a:solidFill>
                  <a:schemeClr val="bg1"/>
                </a:solidFill>
              </a:rPr>
              <a:t>Fog/Stratus Evolution</a:t>
            </a:r>
          </a:p>
          <a:p>
            <a:pPr marL="285750" indent="-285750">
              <a:buFont typeface="Arial" panose="020B0604020202020204" pitchFamily="34" charset="0"/>
              <a:buChar char="•"/>
            </a:pPr>
            <a:r>
              <a:rPr lang="en-US" sz="1600" i="1" dirty="0" smtClean="0">
                <a:solidFill>
                  <a:schemeClr val="bg1"/>
                </a:solidFill>
              </a:rPr>
              <a:t>Volcanic Ash Dispersion</a:t>
            </a:r>
          </a:p>
          <a:p>
            <a:pPr marL="285750" indent="-285750">
              <a:buFont typeface="Arial" panose="020B0604020202020204" pitchFamily="34" charset="0"/>
              <a:buChar char="•"/>
            </a:pPr>
            <a:r>
              <a:rPr lang="en-US" sz="1600" i="1" dirty="0" smtClean="0">
                <a:solidFill>
                  <a:schemeClr val="bg1"/>
                </a:solidFill>
              </a:rPr>
              <a:t>Many others… </a:t>
            </a:r>
          </a:p>
          <a:p>
            <a:pPr marL="285750" indent="-285750">
              <a:buFont typeface="Arial" panose="020B0604020202020204" pitchFamily="34" charset="0"/>
              <a:buChar char="•"/>
            </a:pPr>
            <a:endParaRPr lang="en-US" sz="1600" i="1" dirty="0" smtClean="0">
              <a:solidFill>
                <a:schemeClr val="bg1"/>
              </a:solidFill>
            </a:endParaRPr>
          </a:p>
          <a:p>
            <a:pPr marL="285750" indent="-285750">
              <a:buFont typeface="Arial" panose="020B0604020202020204" pitchFamily="34" charset="0"/>
              <a:buChar char="•"/>
            </a:pPr>
            <a:endParaRPr lang="en-US" sz="1600" i="1" dirty="0" smtClean="0">
              <a:solidFill>
                <a:schemeClr val="bg1"/>
              </a:solidFill>
            </a:endParaRPr>
          </a:p>
          <a:p>
            <a:pPr marL="285750" indent="-285750">
              <a:buFont typeface="Arial" panose="020B0604020202020204" pitchFamily="34" charset="0"/>
              <a:buChar char="•"/>
            </a:pPr>
            <a:endParaRPr lang="en-US" sz="1600" i="1" dirty="0">
              <a:solidFill>
                <a:schemeClr val="bg1"/>
              </a:solidFill>
            </a:endParaRPr>
          </a:p>
        </p:txBody>
      </p:sp>
      <p:sp>
        <p:nvSpPr>
          <p:cNvPr id="7" name="TextBox 6"/>
          <p:cNvSpPr txBox="1"/>
          <p:nvPr/>
        </p:nvSpPr>
        <p:spPr>
          <a:xfrm>
            <a:off x="7544781" y="6567786"/>
            <a:ext cx="1640193" cy="307777"/>
          </a:xfrm>
          <a:prstGeom prst="rect">
            <a:avLst/>
          </a:prstGeom>
          <a:solidFill>
            <a:schemeClr val="bg1"/>
          </a:solidFill>
          <a:ln>
            <a:noFill/>
          </a:ln>
        </p:spPr>
        <p:txBody>
          <a:bodyPr wrap="none" rtlCol="0">
            <a:spAutoFit/>
          </a:bodyPr>
          <a:lstStyle/>
          <a:p>
            <a:r>
              <a:rPr lang="en-US" dirty="0" smtClean="0"/>
              <a:t>Courtesy of SSEC</a:t>
            </a:r>
            <a:endParaRPr lang="en-US" dirty="0"/>
          </a:p>
        </p:txBody>
      </p:sp>
    </p:spTree>
    <p:extLst>
      <p:ext uri="{BB962C8B-B14F-4D97-AF65-F5344CB8AC3E}">
        <p14:creationId xmlns:p14="http://schemas.microsoft.com/office/powerpoint/2010/main" val="259746937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itle 11"/>
          <p:cNvSpPr>
            <a:spLocks noGrp="1"/>
          </p:cNvSpPr>
          <p:nvPr>
            <p:ph type="title"/>
          </p:nvPr>
        </p:nvSpPr>
        <p:spPr>
          <a:xfrm>
            <a:off x="457200" y="0"/>
            <a:ext cx="8229600" cy="1143000"/>
          </a:xfrm>
        </p:spPr>
        <p:txBody>
          <a:bodyPr>
            <a:normAutofit/>
          </a:bodyPr>
          <a:lstStyle/>
          <a:p>
            <a:r>
              <a:rPr lang="en-US" sz="2800" b="1" dirty="0" smtClean="0">
                <a:solidFill>
                  <a:srgbClr val="FFFF00"/>
                </a:solidFill>
              </a:rPr>
              <a:t>GOES-14 </a:t>
            </a:r>
            <a:r>
              <a:rPr lang="en-US" sz="2800" b="1" dirty="0">
                <a:solidFill>
                  <a:srgbClr val="FFFF00"/>
                </a:solidFill>
              </a:rPr>
              <a:t>Super Rapid Scan Operations </a:t>
            </a:r>
            <a:r>
              <a:rPr lang="en-US" sz="2800" b="1" dirty="0" smtClean="0">
                <a:solidFill>
                  <a:srgbClr val="FFFF00"/>
                </a:solidFill>
              </a:rPr>
              <a:t/>
            </a:r>
            <a:br>
              <a:rPr lang="en-US" sz="2800" b="1" dirty="0" smtClean="0">
                <a:solidFill>
                  <a:srgbClr val="FFFF00"/>
                </a:solidFill>
              </a:rPr>
            </a:br>
            <a:r>
              <a:rPr lang="en-US" sz="2800" b="1" dirty="0" smtClean="0">
                <a:solidFill>
                  <a:srgbClr val="FFFF00"/>
                </a:solidFill>
              </a:rPr>
              <a:t>to </a:t>
            </a:r>
            <a:r>
              <a:rPr lang="en-US" sz="2800" b="1" dirty="0">
                <a:solidFill>
                  <a:srgbClr val="FFFF00"/>
                </a:solidFill>
              </a:rPr>
              <a:t>Prepare for </a:t>
            </a:r>
            <a:r>
              <a:rPr lang="en-US" sz="2800" b="1" dirty="0" smtClean="0">
                <a:solidFill>
                  <a:srgbClr val="FFFF00"/>
                </a:solidFill>
              </a:rPr>
              <a:t>GOES-R</a:t>
            </a:r>
            <a:endParaRPr lang="en-US" sz="1800" b="1" dirty="0">
              <a:solidFill>
                <a:srgbClr val="FFFF00"/>
              </a:solidFill>
            </a:endParaRPr>
          </a:p>
        </p:txBody>
      </p:sp>
      <p:sp>
        <p:nvSpPr>
          <p:cNvPr id="13" name="Content Placeholder 12"/>
          <p:cNvSpPr>
            <a:spLocks noGrp="1"/>
          </p:cNvSpPr>
          <p:nvPr>
            <p:ph sz="half" idx="1"/>
          </p:nvPr>
        </p:nvSpPr>
        <p:spPr>
          <a:xfrm>
            <a:off x="76200" y="1143000"/>
            <a:ext cx="4724400" cy="5791200"/>
          </a:xfrm>
        </p:spPr>
        <p:txBody>
          <a:bodyPr>
            <a:normAutofit fontScale="55000" lnSpcReduction="20000"/>
          </a:bodyPr>
          <a:lstStyle/>
          <a:p>
            <a:pPr>
              <a:buFontTx/>
              <a:buChar char="•"/>
              <a:defRPr/>
            </a:pPr>
            <a:r>
              <a:rPr lang="en-US" dirty="0">
                <a:solidFill>
                  <a:schemeClr val="bg1"/>
                </a:solidFill>
              </a:rPr>
              <a:t>SRSOR (Super Rapid Scan Operations for GOES-R) from GOES-14 imager </a:t>
            </a:r>
            <a:r>
              <a:rPr lang="en-US" dirty="0" smtClean="0">
                <a:solidFill>
                  <a:schemeClr val="bg1"/>
                </a:solidFill>
              </a:rPr>
              <a:t/>
            </a:r>
            <a:br>
              <a:rPr lang="en-US" dirty="0" smtClean="0">
                <a:solidFill>
                  <a:schemeClr val="bg1"/>
                </a:solidFill>
              </a:rPr>
            </a:br>
            <a:endParaRPr lang="en-US" dirty="0">
              <a:solidFill>
                <a:schemeClr val="bg1"/>
              </a:solidFill>
            </a:endParaRPr>
          </a:p>
          <a:p>
            <a:pPr>
              <a:lnSpc>
                <a:spcPct val="95000"/>
              </a:lnSpc>
              <a:buFontTx/>
              <a:buChar char="•"/>
              <a:defRPr/>
            </a:pPr>
            <a:r>
              <a:rPr lang="en-US" dirty="0">
                <a:solidFill>
                  <a:schemeClr val="bg1"/>
                </a:solidFill>
              </a:rPr>
              <a:t>Data between mid-August and September 24</a:t>
            </a:r>
            <a:r>
              <a:rPr lang="en-US" baseline="30000" dirty="0">
                <a:solidFill>
                  <a:schemeClr val="bg1"/>
                </a:solidFill>
              </a:rPr>
              <a:t>th</a:t>
            </a:r>
            <a:r>
              <a:rPr lang="en-US" dirty="0">
                <a:solidFill>
                  <a:schemeClr val="bg1"/>
                </a:solidFill>
              </a:rPr>
              <a:t> and late October 2012; and two days in June and 12 days in mid-August, </a:t>
            </a:r>
            <a:r>
              <a:rPr lang="en-US" dirty="0" smtClean="0">
                <a:solidFill>
                  <a:schemeClr val="bg1"/>
                </a:solidFill>
              </a:rPr>
              <a:t>2013; and mid-May, 2014, May and August 2015 and parts of 2016:</a:t>
            </a:r>
            <a:endParaRPr lang="en-US" dirty="0">
              <a:solidFill>
                <a:schemeClr val="bg1"/>
              </a:solidFill>
            </a:endParaRPr>
          </a:p>
          <a:p>
            <a:pPr lvl="1">
              <a:lnSpc>
                <a:spcPct val="120000"/>
              </a:lnSpc>
              <a:buFontTx/>
              <a:buChar char="•"/>
              <a:defRPr/>
            </a:pPr>
            <a:r>
              <a:rPr lang="en-US" i="1" dirty="0" smtClean="0">
                <a:solidFill>
                  <a:schemeClr val="bg1"/>
                </a:solidFill>
                <a:hlinkClick r:id="rId2"/>
              </a:rPr>
              <a:t>http://cimss.ssec.wisc.edu/goes/srsor/GOES-14_SRSOR.html</a:t>
            </a:r>
            <a:endParaRPr lang="en-US" i="1" dirty="0" smtClean="0">
              <a:solidFill>
                <a:schemeClr val="bg1"/>
              </a:solidFill>
            </a:endParaRPr>
          </a:p>
          <a:p>
            <a:pPr lvl="1">
              <a:lnSpc>
                <a:spcPct val="120000"/>
              </a:lnSpc>
              <a:buFontTx/>
              <a:buChar char="•"/>
              <a:defRPr/>
            </a:pPr>
            <a:r>
              <a:rPr lang="en-US" i="1" dirty="0" smtClean="0">
                <a:solidFill>
                  <a:schemeClr val="bg1"/>
                </a:solidFill>
                <a:hlinkClick r:id="rId3"/>
              </a:rPr>
              <a:t>http</a:t>
            </a:r>
            <a:r>
              <a:rPr lang="en-US" i="1" dirty="0">
                <a:solidFill>
                  <a:schemeClr val="bg1"/>
                </a:solidFill>
                <a:hlinkClick r:id="rId3"/>
              </a:rPr>
              <a:t>://</a:t>
            </a:r>
            <a:r>
              <a:rPr lang="en-US" i="1" dirty="0" smtClean="0">
                <a:solidFill>
                  <a:schemeClr val="bg1"/>
                </a:solidFill>
                <a:hlinkClick r:id="rId3"/>
              </a:rPr>
              <a:t>cimss.ssec.wisc.edu/goes/srsor2013/GOES-14_SRSOR.html</a:t>
            </a:r>
            <a:endParaRPr lang="en-US" i="1" dirty="0" smtClean="0">
              <a:solidFill>
                <a:schemeClr val="bg1"/>
              </a:solidFill>
            </a:endParaRPr>
          </a:p>
          <a:p>
            <a:pPr lvl="1">
              <a:lnSpc>
                <a:spcPct val="120000"/>
              </a:lnSpc>
              <a:buFontTx/>
              <a:buChar char="•"/>
              <a:defRPr/>
            </a:pPr>
            <a:r>
              <a:rPr lang="en-US" i="1" dirty="0">
                <a:solidFill>
                  <a:schemeClr val="bg1"/>
                </a:solidFill>
                <a:hlinkClick r:id="rId4"/>
              </a:rPr>
              <a:t>http://</a:t>
            </a:r>
            <a:r>
              <a:rPr lang="en-US" i="1" dirty="0" smtClean="0">
                <a:solidFill>
                  <a:schemeClr val="bg1"/>
                </a:solidFill>
                <a:hlinkClick r:id="rId4"/>
              </a:rPr>
              <a:t>cimss.ssec.wisc.edu/goes/srsor2014/GOES-14_SRSOR.html</a:t>
            </a:r>
            <a:endParaRPr lang="en-US" i="1" dirty="0" smtClean="0">
              <a:solidFill>
                <a:schemeClr val="bg1"/>
              </a:solidFill>
            </a:endParaRPr>
          </a:p>
          <a:p>
            <a:pPr lvl="1">
              <a:lnSpc>
                <a:spcPct val="120000"/>
              </a:lnSpc>
              <a:buFontTx/>
              <a:buChar char="•"/>
              <a:defRPr/>
            </a:pPr>
            <a:r>
              <a:rPr lang="en-US" i="1" dirty="0">
                <a:solidFill>
                  <a:schemeClr val="bg1"/>
                </a:solidFill>
                <a:hlinkClick r:id="rId5"/>
              </a:rPr>
              <a:t>http://</a:t>
            </a:r>
            <a:r>
              <a:rPr lang="en-US" i="1" dirty="0" smtClean="0">
                <a:solidFill>
                  <a:schemeClr val="bg1"/>
                </a:solidFill>
                <a:hlinkClick r:id="rId5"/>
              </a:rPr>
              <a:t>cimss.ssec.wisc.edu/goes/srsor2015/GOES-14_SRSOR.html</a:t>
            </a:r>
            <a:endParaRPr lang="en-US" i="1" dirty="0" smtClean="0">
              <a:solidFill>
                <a:schemeClr val="bg1"/>
              </a:solidFill>
            </a:endParaRPr>
          </a:p>
          <a:p>
            <a:pPr lvl="1">
              <a:lnSpc>
                <a:spcPct val="120000"/>
              </a:lnSpc>
              <a:buFontTx/>
              <a:buChar char="•"/>
              <a:defRPr/>
            </a:pPr>
            <a:r>
              <a:rPr lang="en-US" i="1" dirty="0">
                <a:solidFill>
                  <a:schemeClr val="bg1"/>
                </a:solidFill>
                <a:hlinkClick r:id="rId6"/>
              </a:rPr>
              <a:t>http://</a:t>
            </a:r>
            <a:r>
              <a:rPr lang="en-US" i="1" dirty="0" smtClean="0">
                <a:solidFill>
                  <a:schemeClr val="bg1"/>
                </a:solidFill>
                <a:hlinkClick r:id="rId6"/>
              </a:rPr>
              <a:t>cimss.ssec.wisc.edu/goes/srsor2016/GOES-14_SRSOR.html</a:t>
            </a:r>
            <a:endParaRPr lang="en-US" i="1" dirty="0" smtClean="0">
              <a:solidFill>
                <a:schemeClr val="bg1"/>
              </a:solidFill>
            </a:endParaRPr>
          </a:p>
          <a:p>
            <a:pPr lvl="1">
              <a:lnSpc>
                <a:spcPct val="120000"/>
              </a:lnSpc>
              <a:buFontTx/>
              <a:buChar char="•"/>
              <a:defRPr/>
            </a:pPr>
            <a:endParaRPr lang="en-US" i="1" dirty="0">
              <a:solidFill>
                <a:schemeClr val="bg1"/>
              </a:solidFill>
            </a:endParaRPr>
          </a:p>
          <a:p>
            <a:pPr>
              <a:lnSpc>
                <a:spcPct val="95000"/>
              </a:lnSpc>
              <a:buFontTx/>
              <a:buChar char="•"/>
              <a:defRPr/>
            </a:pPr>
            <a:r>
              <a:rPr lang="en-US" dirty="0">
                <a:solidFill>
                  <a:schemeClr val="bg1"/>
                </a:solidFill>
              </a:rPr>
              <a:t>GOES-14 provided very unique data and offered a glimpse into the possibilities that will be provided by the ABI on GOES-R in one minute mesoscale </a:t>
            </a:r>
            <a:r>
              <a:rPr lang="en-US" dirty="0" smtClean="0">
                <a:solidFill>
                  <a:schemeClr val="bg1"/>
                </a:solidFill>
              </a:rPr>
              <a:t>imagery</a:t>
            </a:r>
            <a:br>
              <a:rPr lang="en-US" dirty="0" smtClean="0">
                <a:solidFill>
                  <a:schemeClr val="bg1"/>
                </a:solidFill>
              </a:rPr>
            </a:br>
            <a:endParaRPr lang="en-US" dirty="0" smtClean="0">
              <a:solidFill>
                <a:schemeClr val="bg1"/>
              </a:solidFill>
            </a:endParaRPr>
          </a:p>
          <a:p>
            <a:pPr>
              <a:lnSpc>
                <a:spcPct val="95000"/>
              </a:lnSpc>
              <a:buFontTx/>
              <a:buChar char="•"/>
              <a:defRPr/>
            </a:pPr>
            <a:r>
              <a:rPr lang="en-US" dirty="0">
                <a:solidFill>
                  <a:schemeClr val="bg1"/>
                </a:solidFill>
              </a:rPr>
              <a:t>Many phenomena were </a:t>
            </a:r>
            <a:r>
              <a:rPr lang="en-US" dirty="0" smtClean="0">
                <a:solidFill>
                  <a:schemeClr val="bg1"/>
                </a:solidFill>
              </a:rPr>
              <a:t>observed</a:t>
            </a:r>
          </a:p>
          <a:p>
            <a:pPr>
              <a:lnSpc>
                <a:spcPct val="95000"/>
              </a:lnSpc>
              <a:buFontTx/>
              <a:buChar char="•"/>
              <a:defRPr/>
            </a:pPr>
            <a:endParaRPr lang="en-US" dirty="0">
              <a:solidFill>
                <a:schemeClr val="bg1"/>
              </a:solidFill>
            </a:endParaRPr>
          </a:p>
          <a:p>
            <a:pPr>
              <a:lnSpc>
                <a:spcPct val="95000"/>
              </a:lnSpc>
              <a:buFontTx/>
              <a:buChar char="•"/>
              <a:defRPr/>
            </a:pPr>
            <a:r>
              <a:rPr lang="en-US" dirty="0" smtClean="0">
                <a:solidFill>
                  <a:schemeClr val="bg1"/>
                </a:solidFill>
              </a:rPr>
              <a:t>The users can’t wait for 1-min data! </a:t>
            </a:r>
            <a:endParaRPr lang="en-US" dirty="0">
              <a:solidFill>
                <a:schemeClr val="bg1"/>
              </a:solidFill>
            </a:endParaRPr>
          </a:p>
        </p:txBody>
      </p:sp>
      <p:sp>
        <p:nvSpPr>
          <p:cNvPr id="11" name="Slide Number Placeholder 10"/>
          <p:cNvSpPr>
            <a:spLocks noGrp="1"/>
          </p:cNvSpPr>
          <p:nvPr>
            <p:ph type="sldNum" sz="quarter" idx="12"/>
          </p:nvPr>
        </p:nvSpPr>
        <p:spPr/>
        <p:txBody>
          <a:bodyPr/>
          <a:lstStyle/>
          <a:p>
            <a:r>
              <a:rPr lang="en-US" dirty="0" smtClean="0"/>
              <a:t>Courtesy Tim Schmidt</a:t>
            </a:r>
            <a:endParaRPr lang="en-US" dirty="0">
              <a:solidFill>
                <a:srgbClr val="000000"/>
              </a:solidFill>
            </a:endParaRPr>
          </a:p>
        </p:txBody>
      </p:sp>
      <p:sp>
        <p:nvSpPr>
          <p:cNvPr id="2" name="TextBox 1"/>
          <p:cNvSpPr txBox="1"/>
          <p:nvPr/>
        </p:nvSpPr>
        <p:spPr>
          <a:xfrm>
            <a:off x="5257800" y="5791200"/>
            <a:ext cx="3733800" cy="523220"/>
          </a:xfrm>
          <a:prstGeom prst="rect">
            <a:avLst/>
          </a:prstGeom>
          <a:noFill/>
        </p:spPr>
        <p:txBody>
          <a:bodyPr wrap="square" rtlCol="0">
            <a:spAutoFit/>
          </a:bodyPr>
          <a:lstStyle/>
          <a:p>
            <a:r>
              <a:rPr lang="en-US" sz="1400" dirty="0">
                <a:solidFill>
                  <a:srgbClr val="FFFFFF"/>
                </a:solidFill>
              </a:rPr>
              <a:t>GOES-14 visible image showing rapid convective development</a:t>
            </a:r>
          </a:p>
        </p:txBody>
      </p:sp>
      <p:pic>
        <p:nvPicPr>
          <p:cNvPr id="6" name="Content Placeholder 5"/>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4898726" y="1698326"/>
            <a:ext cx="4092874" cy="4092874"/>
          </a:xfrm>
        </p:spPr>
      </p:pic>
    </p:spTree>
    <p:extLst>
      <p:ext uri="{BB962C8B-B14F-4D97-AF65-F5344CB8AC3E}">
        <p14:creationId xmlns:p14="http://schemas.microsoft.com/office/powerpoint/2010/main" val="36968498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946"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077AFF1-CB1F-4DC2-B04D-336926EDCB89}" type="slidenum">
              <a:rPr lang="en-US" altLang="en-US">
                <a:solidFill>
                  <a:srgbClr val="000000"/>
                </a:solidFill>
              </a:rPr>
              <a:pPr eaLnBrk="1" hangingPunct="1"/>
              <a:t>7</a:t>
            </a:fld>
            <a:endParaRPr lang="en-US" altLang="en-US" dirty="0">
              <a:solidFill>
                <a:srgbClr val="000000"/>
              </a:solidFill>
            </a:endParaRPr>
          </a:p>
        </p:txBody>
      </p:sp>
      <p:sp>
        <p:nvSpPr>
          <p:cNvPr id="82947" name="Rectangle 2"/>
          <p:cNvSpPr>
            <a:spLocks noGrp="1" noChangeArrowheads="1"/>
          </p:cNvSpPr>
          <p:nvPr>
            <p:ph type="title"/>
          </p:nvPr>
        </p:nvSpPr>
        <p:spPr>
          <a:xfrm>
            <a:off x="457200" y="0"/>
            <a:ext cx="8229600" cy="1143000"/>
          </a:xfrm>
        </p:spPr>
        <p:txBody>
          <a:bodyPr/>
          <a:lstStyle/>
          <a:p>
            <a:pPr eaLnBrk="1" hangingPunct="1"/>
            <a:r>
              <a:rPr lang="en-US" altLang="en-US" sz="3000" b="1" dirty="0" smtClean="0">
                <a:solidFill>
                  <a:srgbClr val="FFFF00"/>
                </a:solidFill>
              </a:rPr>
              <a:t>New GOES: Sample “1-min” imagery</a:t>
            </a:r>
          </a:p>
        </p:txBody>
      </p:sp>
      <p:sp>
        <p:nvSpPr>
          <p:cNvPr id="82948" name="Text Box 3"/>
          <p:cNvSpPr txBox="1">
            <a:spLocks noChangeArrowheads="1"/>
          </p:cNvSpPr>
          <p:nvPr/>
        </p:nvSpPr>
        <p:spPr bwMode="auto">
          <a:xfrm>
            <a:off x="2133600" y="6384925"/>
            <a:ext cx="48498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600" dirty="0" smtClean="0">
                <a:solidFill>
                  <a:srgbClr val="FFFFFF"/>
                </a:solidFill>
              </a:rPr>
              <a:t>See “what is happening”, not “what has happened”. </a:t>
            </a:r>
          </a:p>
        </p:txBody>
      </p:sp>
      <p:pic>
        <p:nvPicPr>
          <p:cNvPr id="82949" name="Picture 4" descr="ecb_g12g14_vis_an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77925" y="914400"/>
            <a:ext cx="6746875" cy="5060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Text Box 5"/>
          <p:cNvSpPr txBox="1">
            <a:spLocks noChangeArrowheads="1"/>
          </p:cNvSpPr>
          <p:nvPr/>
        </p:nvSpPr>
        <p:spPr bwMode="auto">
          <a:xfrm>
            <a:off x="2286000" y="5957887"/>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dirty="0" smtClean="0">
                <a:solidFill>
                  <a:srgbClr val="FFFF00"/>
                </a:solidFill>
              </a:rPr>
              <a:t>GOES-12</a:t>
            </a:r>
          </a:p>
        </p:txBody>
      </p:sp>
      <p:sp>
        <p:nvSpPr>
          <p:cNvPr id="82951" name="Text Box 6"/>
          <p:cNvSpPr txBox="1">
            <a:spLocks noChangeArrowheads="1"/>
          </p:cNvSpPr>
          <p:nvPr/>
        </p:nvSpPr>
        <p:spPr bwMode="auto">
          <a:xfrm>
            <a:off x="5410200" y="5957887"/>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dirty="0" smtClean="0">
                <a:solidFill>
                  <a:srgbClr val="FFFF00"/>
                </a:solidFill>
              </a:rPr>
              <a:t>GOES-14</a:t>
            </a:r>
          </a:p>
        </p:txBody>
      </p:sp>
      <p:sp>
        <p:nvSpPr>
          <p:cNvPr id="8" name="Slide Number Placeholder 10"/>
          <p:cNvSpPr txBox="1">
            <a:spLocks/>
          </p:cNvSpPr>
          <p:nvPr/>
        </p:nvSpPr>
        <p:spPr>
          <a:xfrm>
            <a:off x="7109460" y="6492875"/>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dirty="0" smtClean="0"/>
              <a:t>Courtesy Tim Schmidt</a:t>
            </a:r>
            <a:endParaRPr lang="en-US" dirty="0"/>
          </a:p>
        </p:txBody>
      </p:sp>
    </p:spTree>
    <p:extLst>
      <p:ext uri="{BB962C8B-B14F-4D97-AF65-F5344CB8AC3E}">
        <p14:creationId xmlns:p14="http://schemas.microsoft.com/office/powerpoint/2010/main" val="13943110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288985" y="202980"/>
            <a:ext cx="8574530" cy="5376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lgn="ctr">
              <a:buFontTx/>
              <a:buNone/>
            </a:pPr>
            <a:endParaRPr lang="en-US" sz="2000" kern="0" dirty="0" smtClean="0">
              <a:solidFill>
                <a:srgbClr val="FFB22A"/>
              </a:solidFill>
              <a:latin typeface="Tahoma"/>
            </a:endParaRPr>
          </a:p>
        </p:txBody>
      </p:sp>
      <p:sp>
        <p:nvSpPr>
          <p:cNvPr id="5" name="Rectangle 3"/>
          <p:cNvSpPr txBox="1">
            <a:spLocks noChangeArrowheads="1"/>
          </p:cNvSpPr>
          <p:nvPr/>
        </p:nvSpPr>
        <p:spPr bwMode="auto">
          <a:xfrm>
            <a:off x="289759" y="5848515"/>
            <a:ext cx="8574530" cy="5376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lgn="ctr">
              <a:buFontTx/>
              <a:buNone/>
            </a:pPr>
            <a:r>
              <a:rPr lang="en-US" sz="1600" kern="0" dirty="0"/>
              <a:t>4 June 2015 </a:t>
            </a:r>
            <a:r>
              <a:rPr lang="en-US" sz="1600" kern="0" dirty="0" smtClean="0">
                <a:solidFill>
                  <a:srgbClr val="FFFFFF"/>
                </a:solidFill>
                <a:latin typeface="Tahoma"/>
              </a:rPr>
              <a:t>2005-2141 UTC</a:t>
            </a:r>
          </a:p>
          <a:p>
            <a:pPr marL="0" indent="0" algn="ctr">
              <a:buFontTx/>
              <a:buNone/>
            </a:pPr>
            <a:r>
              <a:rPr lang="en-US" sz="1600" kern="0" dirty="0" smtClean="0">
                <a:solidFill>
                  <a:srgbClr val="FFFFFF"/>
                </a:solidFill>
                <a:latin typeface="Tahoma"/>
              </a:rPr>
              <a:t> </a:t>
            </a:r>
            <a:r>
              <a:rPr lang="en-US" sz="1400" kern="0" dirty="0" smtClean="0">
                <a:solidFill>
                  <a:srgbClr val="FFFFFF"/>
                </a:solidFill>
                <a:latin typeface="Tahoma"/>
              </a:rPr>
              <a:t>GOES-14 Visible Imagery (</a:t>
            </a:r>
            <a:r>
              <a:rPr lang="el-GR" sz="1400" kern="0" dirty="0" smtClean="0">
                <a:solidFill>
                  <a:srgbClr val="FFFFFF"/>
                </a:solidFill>
                <a:latin typeface="Tahoma"/>
              </a:rPr>
              <a:t>0.</a:t>
            </a:r>
            <a:r>
              <a:rPr lang="en-US" sz="1400" kern="0" dirty="0" smtClean="0">
                <a:solidFill>
                  <a:srgbClr val="FFFFFF"/>
                </a:solidFill>
                <a:latin typeface="Tahoma"/>
              </a:rPr>
              <a:t>65</a:t>
            </a:r>
            <a:r>
              <a:rPr lang="el-GR" sz="1400" kern="0" dirty="0" smtClean="0">
                <a:solidFill>
                  <a:srgbClr val="FFFFFF"/>
                </a:solidFill>
                <a:latin typeface="Tahoma"/>
              </a:rPr>
              <a:t> μm</a:t>
            </a:r>
            <a:r>
              <a:rPr lang="en-US" sz="1400" kern="0" dirty="0" smtClean="0">
                <a:solidFill>
                  <a:srgbClr val="FFFFFF"/>
                </a:solidFill>
                <a:latin typeface="Tahoma"/>
              </a:rPr>
              <a:t>; top left), GOES-14 VIS/IR Imagery (0.65/</a:t>
            </a:r>
            <a:r>
              <a:rPr lang="el-GR" sz="1400" kern="0" dirty="0" smtClean="0">
                <a:solidFill>
                  <a:srgbClr val="FFFFFF"/>
                </a:solidFill>
                <a:latin typeface="Tahoma"/>
              </a:rPr>
              <a:t>10.7 μm</a:t>
            </a:r>
            <a:r>
              <a:rPr lang="en-US" sz="1400" kern="0" dirty="0" smtClean="0">
                <a:solidFill>
                  <a:srgbClr val="FFFFFF"/>
                </a:solidFill>
                <a:latin typeface="Tahoma"/>
              </a:rPr>
              <a:t>; top right), KCYS 0.5° Reflectivity (bottom left), and KCYS 2.4° Reflectivity (bottom right)</a:t>
            </a:r>
          </a:p>
        </p:txBody>
      </p:sp>
      <p:pic>
        <p:nvPicPr>
          <p:cNvPr id="3" name="CYS3.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72210" y="202980"/>
            <a:ext cx="8808080" cy="5398008"/>
          </a:xfrm>
          <a:prstGeom prst="rect">
            <a:avLst/>
          </a:prstGeom>
          <a:ln>
            <a:solidFill>
              <a:schemeClr val="bg1"/>
            </a:solidFill>
          </a:ln>
        </p:spPr>
      </p:pic>
      <p:sp>
        <p:nvSpPr>
          <p:cNvPr id="2" name="Freeform 1"/>
          <p:cNvSpPr/>
          <p:nvPr/>
        </p:nvSpPr>
        <p:spPr>
          <a:xfrm>
            <a:off x="2421320" y="2249248"/>
            <a:ext cx="995638" cy="603677"/>
          </a:xfrm>
          <a:custGeom>
            <a:avLst/>
            <a:gdLst>
              <a:gd name="connsiteX0" fmla="*/ 0 w 611494"/>
              <a:gd name="connsiteY0" fmla="*/ 0 h 376318"/>
              <a:gd name="connsiteX1" fmla="*/ 188152 w 611494"/>
              <a:gd name="connsiteY1" fmla="*/ 125440 h 376318"/>
              <a:gd name="connsiteX2" fmla="*/ 399823 w 611494"/>
              <a:gd name="connsiteY2" fmla="*/ 258719 h 376318"/>
              <a:gd name="connsiteX3" fmla="*/ 611494 w 611494"/>
              <a:gd name="connsiteY3" fmla="*/ 376318 h 376318"/>
              <a:gd name="connsiteX0" fmla="*/ 0 w 995638"/>
              <a:gd name="connsiteY0" fmla="*/ 0 h 603677"/>
              <a:gd name="connsiteX1" fmla="*/ 188152 w 995638"/>
              <a:gd name="connsiteY1" fmla="*/ 125440 h 603677"/>
              <a:gd name="connsiteX2" fmla="*/ 399823 w 995638"/>
              <a:gd name="connsiteY2" fmla="*/ 258719 h 603677"/>
              <a:gd name="connsiteX3" fmla="*/ 995638 w 995638"/>
              <a:gd name="connsiteY3" fmla="*/ 603677 h 603677"/>
              <a:gd name="connsiteX0" fmla="*/ 0 w 995638"/>
              <a:gd name="connsiteY0" fmla="*/ 0 h 603677"/>
              <a:gd name="connsiteX1" fmla="*/ 188152 w 995638"/>
              <a:gd name="connsiteY1" fmla="*/ 125440 h 603677"/>
              <a:gd name="connsiteX2" fmla="*/ 501739 w 995638"/>
              <a:gd name="connsiteY2" fmla="*/ 337118 h 603677"/>
              <a:gd name="connsiteX3" fmla="*/ 995638 w 995638"/>
              <a:gd name="connsiteY3" fmla="*/ 603677 h 603677"/>
              <a:gd name="connsiteX0" fmla="*/ 0 w 995638"/>
              <a:gd name="connsiteY0" fmla="*/ 0 h 603677"/>
              <a:gd name="connsiteX1" fmla="*/ 188152 w 995638"/>
              <a:gd name="connsiteY1" fmla="*/ 125440 h 603677"/>
              <a:gd name="connsiteX2" fmla="*/ 572296 w 995638"/>
              <a:gd name="connsiteY2" fmla="*/ 384157 h 603677"/>
              <a:gd name="connsiteX3" fmla="*/ 995638 w 995638"/>
              <a:gd name="connsiteY3" fmla="*/ 603677 h 603677"/>
              <a:gd name="connsiteX0" fmla="*/ 0 w 995638"/>
              <a:gd name="connsiteY0" fmla="*/ 0 h 603677"/>
              <a:gd name="connsiteX1" fmla="*/ 188152 w 995638"/>
              <a:gd name="connsiteY1" fmla="*/ 172480 h 603677"/>
              <a:gd name="connsiteX2" fmla="*/ 572296 w 995638"/>
              <a:gd name="connsiteY2" fmla="*/ 384157 h 603677"/>
              <a:gd name="connsiteX3" fmla="*/ 995638 w 995638"/>
              <a:gd name="connsiteY3" fmla="*/ 603677 h 603677"/>
              <a:gd name="connsiteX0" fmla="*/ 0 w 995638"/>
              <a:gd name="connsiteY0" fmla="*/ 0 h 603677"/>
              <a:gd name="connsiteX1" fmla="*/ 227350 w 995638"/>
              <a:gd name="connsiteY1" fmla="*/ 188160 h 603677"/>
              <a:gd name="connsiteX2" fmla="*/ 572296 w 995638"/>
              <a:gd name="connsiteY2" fmla="*/ 384157 h 603677"/>
              <a:gd name="connsiteX3" fmla="*/ 995638 w 995638"/>
              <a:gd name="connsiteY3" fmla="*/ 603677 h 603677"/>
              <a:gd name="connsiteX0" fmla="*/ 0 w 995638"/>
              <a:gd name="connsiteY0" fmla="*/ 0 h 603677"/>
              <a:gd name="connsiteX1" fmla="*/ 227350 w 995638"/>
              <a:gd name="connsiteY1" fmla="*/ 188160 h 603677"/>
              <a:gd name="connsiteX2" fmla="*/ 572296 w 995638"/>
              <a:gd name="connsiteY2" fmla="*/ 423357 h 603677"/>
              <a:gd name="connsiteX3" fmla="*/ 995638 w 995638"/>
              <a:gd name="connsiteY3" fmla="*/ 603677 h 603677"/>
            </a:gdLst>
            <a:ahLst/>
            <a:cxnLst>
              <a:cxn ang="0">
                <a:pos x="connsiteX0" y="connsiteY0"/>
              </a:cxn>
              <a:cxn ang="0">
                <a:pos x="connsiteX1" y="connsiteY1"/>
              </a:cxn>
              <a:cxn ang="0">
                <a:pos x="connsiteX2" y="connsiteY2"/>
              </a:cxn>
              <a:cxn ang="0">
                <a:pos x="connsiteX3" y="connsiteY3"/>
              </a:cxn>
            </a:cxnLst>
            <a:rect l="l" t="t" r="r" b="b"/>
            <a:pathLst>
              <a:path w="995638" h="603677">
                <a:moveTo>
                  <a:pt x="0" y="0"/>
                </a:moveTo>
                <a:cubicBezTo>
                  <a:pt x="60757" y="41160"/>
                  <a:pt x="131967" y="117600"/>
                  <a:pt x="227350" y="188160"/>
                </a:cubicBezTo>
                <a:cubicBezTo>
                  <a:pt x="322733" y="258720"/>
                  <a:pt x="444248" y="354104"/>
                  <a:pt x="572296" y="423357"/>
                </a:cubicBezTo>
                <a:cubicBezTo>
                  <a:pt x="700344" y="492610"/>
                  <a:pt x="995638" y="603677"/>
                  <a:pt x="995638" y="603677"/>
                </a:cubicBezTo>
              </a:path>
            </a:pathLst>
          </a:custGeom>
          <a:ln w="38100">
            <a:solidFill>
              <a:srgbClr val="FF0000"/>
            </a:solidFill>
            <a:prstDash val="dash"/>
          </a:ln>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6" name="Freeform 5"/>
          <p:cNvSpPr/>
          <p:nvPr/>
        </p:nvSpPr>
        <p:spPr>
          <a:xfrm>
            <a:off x="2244180" y="2433433"/>
            <a:ext cx="995638" cy="603677"/>
          </a:xfrm>
          <a:custGeom>
            <a:avLst/>
            <a:gdLst>
              <a:gd name="connsiteX0" fmla="*/ 0 w 611494"/>
              <a:gd name="connsiteY0" fmla="*/ 0 h 376318"/>
              <a:gd name="connsiteX1" fmla="*/ 188152 w 611494"/>
              <a:gd name="connsiteY1" fmla="*/ 125440 h 376318"/>
              <a:gd name="connsiteX2" fmla="*/ 399823 w 611494"/>
              <a:gd name="connsiteY2" fmla="*/ 258719 h 376318"/>
              <a:gd name="connsiteX3" fmla="*/ 611494 w 611494"/>
              <a:gd name="connsiteY3" fmla="*/ 376318 h 376318"/>
              <a:gd name="connsiteX0" fmla="*/ 0 w 995638"/>
              <a:gd name="connsiteY0" fmla="*/ 0 h 603677"/>
              <a:gd name="connsiteX1" fmla="*/ 188152 w 995638"/>
              <a:gd name="connsiteY1" fmla="*/ 125440 h 603677"/>
              <a:gd name="connsiteX2" fmla="*/ 399823 w 995638"/>
              <a:gd name="connsiteY2" fmla="*/ 258719 h 603677"/>
              <a:gd name="connsiteX3" fmla="*/ 995638 w 995638"/>
              <a:gd name="connsiteY3" fmla="*/ 603677 h 603677"/>
              <a:gd name="connsiteX0" fmla="*/ 0 w 995638"/>
              <a:gd name="connsiteY0" fmla="*/ 0 h 603677"/>
              <a:gd name="connsiteX1" fmla="*/ 188152 w 995638"/>
              <a:gd name="connsiteY1" fmla="*/ 125440 h 603677"/>
              <a:gd name="connsiteX2" fmla="*/ 501739 w 995638"/>
              <a:gd name="connsiteY2" fmla="*/ 337118 h 603677"/>
              <a:gd name="connsiteX3" fmla="*/ 995638 w 995638"/>
              <a:gd name="connsiteY3" fmla="*/ 603677 h 603677"/>
              <a:gd name="connsiteX0" fmla="*/ 0 w 995638"/>
              <a:gd name="connsiteY0" fmla="*/ 0 h 603677"/>
              <a:gd name="connsiteX1" fmla="*/ 188152 w 995638"/>
              <a:gd name="connsiteY1" fmla="*/ 125440 h 603677"/>
              <a:gd name="connsiteX2" fmla="*/ 572296 w 995638"/>
              <a:gd name="connsiteY2" fmla="*/ 384157 h 603677"/>
              <a:gd name="connsiteX3" fmla="*/ 995638 w 995638"/>
              <a:gd name="connsiteY3" fmla="*/ 603677 h 603677"/>
              <a:gd name="connsiteX0" fmla="*/ 0 w 995638"/>
              <a:gd name="connsiteY0" fmla="*/ 0 h 603677"/>
              <a:gd name="connsiteX1" fmla="*/ 188152 w 995638"/>
              <a:gd name="connsiteY1" fmla="*/ 172480 h 603677"/>
              <a:gd name="connsiteX2" fmla="*/ 572296 w 995638"/>
              <a:gd name="connsiteY2" fmla="*/ 384157 h 603677"/>
              <a:gd name="connsiteX3" fmla="*/ 995638 w 995638"/>
              <a:gd name="connsiteY3" fmla="*/ 603677 h 603677"/>
              <a:gd name="connsiteX0" fmla="*/ 0 w 995638"/>
              <a:gd name="connsiteY0" fmla="*/ 0 h 603677"/>
              <a:gd name="connsiteX1" fmla="*/ 227350 w 995638"/>
              <a:gd name="connsiteY1" fmla="*/ 188160 h 603677"/>
              <a:gd name="connsiteX2" fmla="*/ 572296 w 995638"/>
              <a:gd name="connsiteY2" fmla="*/ 384157 h 603677"/>
              <a:gd name="connsiteX3" fmla="*/ 995638 w 995638"/>
              <a:gd name="connsiteY3" fmla="*/ 603677 h 603677"/>
              <a:gd name="connsiteX0" fmla="*/ 0 w 995638"/>
              <a:gd name="connsiteY0" fmla="*/ 0 h 603677"/>
              <a:gd name="connsiteX1" fmla="*/ 227350 w 995638"/>
              <a:gd name="connsiteY1" fmla="*/ 188160 h 603677"/>
              <a:gd name="connsiteX2" fmla="*/ 572296 w 995638"/>
              <a:gd name="connsiteY2" fmla="*/ 423357 h 603677"/>
              <a:gd name="connsiteX3" fmla="*/ 995638 w 995638"/>
              <a:gd name="connsiteY3" fmla="*/ 603677 h 603677"/>
            </a:gdLst>
            <a:ahLst/>
            <a:cxnLst>
              <a:cxn ang="0">
                <a:pos x="connsiteX0" y="connsiteY0"/>
              </a:cxn>
              <a:cxn ang="0">
                <a:pos x="connsiteX1" y="connsiteY1"/>
              </a:cxn>
              <a:cxn ang="0">
                <a:pos x="connsiteX2" y="connsiteY2"/>
              </a:cxn>
              <a:cxn ang="0">
                <a:pos x="connsiteX3" y="connsiteY3"/>
              </a:cxn>
            </a:cxnLst>
            <a:rect l="l" t="t" r="r" b="b"/>
            <a:pathLst>
              <a:path w="995638" h="603677">
                <a:moveTo>
                  <a:pt x="0" y="0"/>
                </a:moveTo>
                <a:cubicBezTo>
                  <a:pt x="60757" y="41160"/>
                  <a:pt x="131967" y="117600"/>
                  <a:pt x="227350" y="188160"/>
                </a:cubicBezTo>
                <a:cubicBezTo>
                  <a:pt x="322733" y="258720"/>
                  <a:pt x="444248" y="354104"/>
                  <a:pt x="572296" y="423357"/>
                </a:cubicBezTo>
                <a:cubicBezTo>
                  <a:pt x="700344" y="492610"/>
                  <a:pt x="995638" y="603677"/>
                  <a:pt x="995638" y="603677"/>
                </a:cubicBezTo>
              </a:path>
            </a:pathLst>
          </a:custGeom>
          <a:ln w="38100">
            <a:solidFill>
              <a:srgbClr val="FF0000"/>
            </a:solidFill>
            <a:prstDash val="dash"/>
          </a:ln>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29292774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473550" y="986601"/>
            <a:ext cx="8229600" cy="1142999"/>
          </a:xfrm>
          <a:prstGeom prst="rect">
            <a:avLst/>
          </a:prstGeom>
        </p:spPr>
        <p:txBody>
          <a:bodyPr lIns="91425" tIns="91425" rIns="91425" bIns="91425" anchor="ctr" anchorCtr="0">
            <a:noAutofit/>
          </a:bodyPr>
          <a:lstStyle/>
          <a:p>
            <a:pPr lvl="0">
              <a:spcBef>
                <a:spcPts val="0"/>
              </a:spcBef>
              <a:buNone/>
            </a:pPr>
            <a:r>
              <a:rPr lang="en-US" dirty="0"/>
              <a:t>Mesoscale Domain Sector (MDS)</a:t>
            </a:r>
          </a:p>
          <a:p>
            <a:pPr lvl="0">
              <a:spcBef>
                <a:spcPts val="0"/>
              </a:spcBef>
              <a:buNone/>
            </a:pPr>
            <a:r>
              <a:rPr lang="en-US" dirty="0"/>
              <a:t>Locations… where to scan</a:t>
            </a:r>
          </a:p>
        </p:txBody>
      </p:sp>
      <p:sp>
        <p:nvSpPr>
          <p:cNvPr id="112" name="Shape 112"/>
          <p:cNvSpPr txBox="1">
            <a:spLocks noGrp="1"/>
          </p:cNvSpPr>
          <p:nvPr>
            <p:ph type="body" idx="1"/>
          </p:nvPr>
        </p:nvSpPr>
        <p:spPr>
          <a:xfrm>
            <a:off x="457200" y="2193925"/>
            <a:ext cx="8229600" cy="4526100"/>
          </a:xfrm>
          <a:prstGeom prst="rect">
            <a:avLst/>
          </a:prstGeom>
        </p:spPr>
        <p:txBody>
          <a:bodyPr lIns="91425" tIns="91425" rIns="91425" bIns="91425" anchor="t" anchorCtr="0">
            <a:noAutofit/>
          </a:bodyPr>
          <a:lstStyle/>
          <a:p>
            <a:pPr lvl="0">
              <a:spcBef>
                <a:spcPts val="0"/>
              </a:spcBef>
              <a:buNone/>
            </a:pPr>
            <a:endParaRPr dirty="0"/>
          </a:p>
        </p:txBody>
      </p:sp>
      <p:pic>
        <p:nvPicPr>
          <p:cNvPr id="113" name="Shape 113"/>
          <p:cNvPicPr preferRelativeResize="0"/>
          <p:nvPr/>
        </p:nvPicPr>
        <p:blipFill>
          <a:blip r:embed="rId3">
            <a:alphaModFix/>
          </a:blip>
          <a:stretch>
            <a:fillRect/>
          </a:stretch>
        </p:blipFill>
        <p:spPr>
          <a:xfrm>
            <a:off x="304800" y="2500800"/>
            <a:ext cx="8567100" cy="4283550"/>
          </a:xfrm>
          <a:prstGeom prst="rect">
            <a:avLst/>
          </a:prstGeom>
          <a:noFill/>
          <a:ln>
            <a:noFill/>
          </a:ln>
        </p:spPr>
      </p:pic>
      <p:sp>
        <p:nvSpPr>
          <p:cNvPr id="5" name="TextBox 4"/>
          <p:cNvSpPr txBox="1"/>
          <p:nvPr/>
        </p:nvSpPr>
        <p:spPr>
          <a:xfrm>
            <a:off x="7094397" y="6567786"/>
            <a:ext cx="2045753" cy="307777"/>
          </a:xfrm>
          <a:prstGeom prst="rect">
            <a:avLst/>
          </a:prstGeom>
          <a:solidFill>
            <a:schemeClr val="bg1"/>
          </a:solidFill>
          <a:ln>
            <a:noFill/>
          </a:ln>
        </p:spPr>
        <p:txBody>
          <a:bodyPr wrap="none" rtlCol="0">
            <a:spAutoFit/>
          </a:bodyPr>
          <a:lstStyle/>
          <a:p>
            <a:r>
              <a:rPr lang="en-US" dirty="0" smtClean="0"/>
              <a:t>Courtesy of Tim Schmit</a:t>
            </a:r>
            <a:endParaRPr lang="en-US" dirty="0"/>
          </a:p>
        </p:txBody>
      </p:sp>
    </p:spTree>
  </p:cSld>
  <p:clrMapOvr>
    <a:masterClrMapping/>
  </p:clrMapOvr>
  <p:transition spd="slow">
    <p:cut/>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18192</TotalTime>
  <Words>1878</Words>
  <Application>Microsoft Office PowerPoint</Application>
  <PresentationFormat>On-screen Show (4:3)</PresentationFormat>
  <Paragraphs>248</Paragraphs>
  <Slides>29</Slides>
  <Notes>18</Notes>
  <HiddenSlides>3</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Tahoma</vt:lpstr>
      <vt:lpstr>PT Sans</vt:lpstr>
      <vt:lpstr>Wingdings</vt:lpstr>
      <vt:lpstr>Calibri</vt:lpstr>
      <vt:lpstr>Arial</vt:lpstr>
      <vt:lpstr>Times New Roman</vt:lpstr>
      <vt:lpstr>Custom Design</vt:lpstr>
      <vt:lpstr>PowerPoint Presentation</vt:lpstr>
      <vt:lpstr>Acknowledgements</vt:lpstr>
      <vt:lpstr>Flexibility of the ABI</vt:lpstr>
      <vt:lpstr>PowerPoint Presentation</vt:lpstr>
      <vt:lpstr>Why 1-Minute Scans?</vt:lpstr>
      <vt:lpstr>GOES-14 Super Rapid Scan Operations  to Prepare for GOES-R</vt:lpstr>
      <vt:lpstr>New GOES: Sample “1-min” imagery</vt:lpstr>
      <vt:lpstr>PowerPoint Presentation</vt:lpstr>
      <vt:lpstr>Mesoscale Domain Sector (MDS) Locations… where to scan</vt:lpstr>
      <vt:lpstr>With 2 ABIs (GOES E &amp; W) = 4 Meso Domain Sectors</vt:lpstr>
      <vt:lpstr>Default “Parked” Positions </vt:lpstr>
      <vt:lpstr>Why Aviation Flight Corridors?</vt:lpstr>
      <vt:lpstr>Requests are the key</vt:lpstr>
      <vt:lpstr>Request Flow  </vt:lpstr>
      <vt:lpstr>Multiple Request Situations: SDM will Follow Priority List</vt:lpstr>
      <vt:lpstr>Factors for Considering Priority</vt:lpstr>
      <vt:lpstr>NCEP SDM</vt:lpstr>
      <vt:lpstr>PowerPoint Presentation</vt:lpstr>
      <vt:lpstr>PowerPoint Presentation</vt:lpstr>
      <vt:lpstr>PowerPoint Presentation</vt:lpstr>
      <vt:lpstr>Stacking and Lining UP</vt:lpstr>
      <vt:lpstr>Included with Each Request: </vt:lpstr>
      <vt:lpstr>Research-Related Requests</vt:lpstr>
      <vt:lpstr>At end of Request Period</vt:lpstr>
      <vt:lpstr>Mode 4 Requests</vt:lpstr>
      <vt:lpstr>PowerPoint Presentation</vt:lpstr>
      <vt:lpstr>Other Details… </vt:lpstr>
      <vt:lpstr>Finalizing SOP within NWS</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dc:creator>
  <cp:lastModifiedBy>D N</cp:lastModifiedBy>
  <cp:revision>45</cp:revision>
  <dcterms:modified xsi:type="dcterms:W3CDTF">2016-05-10T16:47:25Z</dcterms:modified>
</cp:coreProperties>
</file>