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86" r:id="rId3"/>
    <p:sldId id="292" r:id="rId4"/>
    <p:sldId id="295" r:id="rId5"/>
    <p:sldId id="297" r:id="rId6"/>
    <p:sldId id="301" r:id="rId7"/>
    <p:sldId id="287" r:id="rId8"/>
    <p:sldId id="307" r:id="rId9"/>
    <p:sldId id="309" r:id="rId10"/>
    <p:sldId id="302" r:id="rId11"/>
    <p:sldId id="303" r:id="rId12"/>
    <p:sldId id="306" r:id="rId13"/>
    <p:sldId id="293" r:id="rId14"/>
    <p:sldId id="291" r:id="rId15"/>
    <p:sldId id="296" r:id="rId16"/>
    <p:sldId id="304" r:id="rId17"/>
    <p:sldId id="305" r:id="rId1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4" d="100"/>
          <a:sy n="104" d="100"/>
        </p:scale>
        <p:origin x="-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8D77263-A206-D44B-9BFB-0A0130DAC17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701A176-745C-A54A-8F30-0D8F6534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00F9F0-1EC1-483C-9551-9A9B32324B7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2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77925" y="704850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99071" y="4408879"/>
            <a:ext cx="5559752" cy="414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421" tIns="41710" rIns="83421" bIns="4171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5D1B55-B812-4384-9CA5-20ACD08574A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953317" y="8819223"/>
            <a:ext cx="3004577" cy="43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r">
              <a:buClrTx/>
              <a:buFontTx/>
              <a:buNone/>
            </a:pPr>
            <a:fld id="{E03B1294-6164-46AE-8AF8-5851619003FD}" type="slidenum">
              <a:rPr lang="en-US" altLang="en-US" sz="1300">
                <a:latin typeface="Times New Roman" pitchFamily="16" charset="0"/>
              </a:rPr>
              <a:pPr algn="r">
                <a:buClrTx/>
                <a:buFontTx/>
                <a:buNone/>
              </a:pPr>
              <a:t>6</a:t>
            </a:fld>
            <a:endParaRPr lang="en-US" altLang="en-US" sz="1300">
              <a:latin typeface="Times New Roman" pitchFamily="16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176338" y="704850"/>
            <a:ext cx="4611687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99071" y="4408879"/>
            <a:ext cx="5568312" cy="415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421" tIns="41710" rIns="83421" bIns="41710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A176-745C-A54A-8F30-0D8F653496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A42C-A333-4199-A67F-1B6E0E55DF2B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B1E6E23-2CD3-4BDA-B69D-759E11673677}" type="datetime1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EE7D-9B87-48DD-8DCF-040ACA0CAA6F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9B1B261-0DF6-432D-BD7B-1E7CBB7CA6D8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93F1117-7195-4B31-90B1-A3C9E7652767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9A6E-9A17-45A8-9F46-18805D5C08A9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7B2D-1FE0-4684-BFEE-7C136DAC108E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FF2F8-35AB-4665-9F1C-1C364BDEA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0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3640-83D8-417B-8144-C8666516CFAE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E799-855A-4B2D-B170-39A9A5532813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AB20-0B30-4A4E-8568-F2E081405207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2C87EBB-A343-42E9-9C3B-667777838554}" type="datetime1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C6B06DF-4A9B-42D7-A94F-87BFC4DD77AD}" type="datetime1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A4D1-65D0-4C8C-9B80-92AABD56ED9D}" type="datetime1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3ADA-2568-41C5-8EF1-CD2E4CA728E7}" type="datetime1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084DB4A-4F38-422D-B216-00405A73DB6C}" type="datetime1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053572-24E6-4914-90A5-383EFCC8EF5D}" type="datetime1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" y="438247"/>
            <a:ext cx="8915400" cy="877824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Overview of JPSS and GOES-R Data Assimilation in Global Numerical Weather Prediction Models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1672097"/>
            <a:ext cx="8001000" cy="3823447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Presented by Jim Yoe</a:t>
            </a:r>
            <a:r>
              <a:rPr lang="en-US" dirty="0"/>
              <a:t> </a:t>
            </a:r>
          </a:p>
          <a:p>
            <a:pPr algn="ctr"/>
            <a:r>
              <a:rPr lang="en-US" sz="1400" dirty="0" smtClean="0"/>
              <a:t>NWS National Centers for Environmental Prediction (NCEP)</a:t>
            </a:r>
          </a:p>
          <a:p>
            <a:pPr algn="ctr"/>
            <a:r>
              <a:rPr lang="en-US" sz="1400" dirty="0" smtClean="0"/>
              <a:t>and Joint Center for Satellite Data  Assimilation (JCSDA)</a:t>
            </a:r>
          </a:p>
          <a:p>
            <a:pPr algn="ctr"/>
            <a:r>
              <a:rPr lang="en-US" sz="2400" dirty="0" smtClean="0"/>
              <a:t>Based on work by: </a:t>
            </a:r>
            <a:r>
              <a:rPr lang="en-US" sz="2400" dirty="0" smtClean="0"/>
              <a:t>A. Collard</a:t>
            </a:r>
            <a:r>
              <a:rPr lang="en-US" sz="2400" dirty="0" smtClean="0"/>
              <a:t>, </a:t>
            </a:r>
            <a:r>
              <a:rPr lang="en-US" sz="2400" dirty="0" smtClean="0"/>
              <a:t>J. Derber</a:t>
            </a:r>
            <a:r>
              <a:rPr lang="en-US" sz="2400" dirty="0" smtClean="0"/>
              <a:t>, </a:t>
            </a:r>
            <a:r>
              <a:rPr lang="en-US" sz="2400" dirty="0" smtClean="0"/>
              <a:t>G. </a:t>
            </a:r>
            <a:r>
              <a:rPr lang="en-US" sz="2400" dirty="0" err="1" smtClean="0"/>
              <a:t>Dimego</a:t>
            </a:r>
            <a:r>
              <a:rPr lang="en-US" sz="2400" dirty="0" smtClean="0"/>
              <a:t>, M. Ek</a:t>
            </a:r>
            <a:r>
              <a:rPr lang="en-US" sz="2400" dirty="0" smtClean="0"/>
              <a:t>, </a:t>
            </a:r>
            <a:r>
              <a:rPr lang="en-US" sz="2400" dirty="0" smtClean="0"/>
              <a:t>Ileana </a:t>
            </a:r>
            <a:r>
              <a:rPr lang="en-US" sz="2400" dirty="0" err="1" smtClean="0"/>
              <a:t>G</a:t>
            </a:r>
            <a:r>
              <a:rPr lang="en-US" sz="2400" dirty="0" err="1" smtClean="0"/>
              <a:t>enkova</a:t>
            </a:r>
            <a:r>
              <a:rPr lang="en-US" sz="2400" dirty="0" smtClean="0"/>
              <a:t>, D. Groff, R. </a:t>
            </a:r>
            <a:r>
              <a:rPr lang="en-US" sz="2400" dirty="0" err="1" smtClean="0"/>
              <a:t>Grumbine</a:t>
            </a:r>
            <a:r>
              <a:rPr lang="en-US" sz="2400" dirty="0" smtClean="0"/>
              <a:t>, </a:t>
            </a:r>
            <a:r>
              <a:rPr lang="en-US" sz="2400" dirty="0" smtClean="0"/>
              <a:t>D. Keyser, Eric </a:t>
            </a:r>
            <a:r>
              <a:rPr lang="en-US" sz="2400" dirty="0" smtClean="0"/>
              <a:t>Maddy, </a:t>
            </a:r>
            <a:r>
              <a:rPr lang="en-US" sz="2400" dirty="0" smtClean="0"/>
              <a:t>X. Su, </a:t>
            </a:r>
            <a:r>
              <a:rPr lang="en-US" sz="2400" dirty="0" smtClean="0"/>
              <a:t>W. </a:t>
            </a:r>
            <a:r>
              <a:rPr lang="en-US" sz="2400" dirty="0" smtClean="0"/>
              <a:t>Wolf, </a:t>
            </a:r>
            <a:r>
              <a:rPr lang="en-US" sz="2400" dirty="0" smtClean="0"/>
              <a:t>W. Zheng</a:t>
            </a:r>
            <a:endParaRPr lang="en-US" sz="2400" dirty="0" smtClean="0"/>
          </a:p>
          <a:p>
            <a:pPr algn="ctr"/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914400" y="6251776"/>
            <a:ext cx="7987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Satellite Proving Ground &amp; User Readiness	May 11,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8D-26DB-4C4D-B2DC-88D1EF5D82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28600"/>
            <a:ext cx="8839200" cy="71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Assessment of AHI with 4DEnsVar System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726832"/>
            <a:ext cx="8534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Experiment period: </a:t>
            </a:r>
            <a:r>
              <a:rPr lang="en-US" altLang="zh-C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Aug. 01 ~ Sep. 24, 2015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arenR"/>
            </a:pPr>
            <a:r>
              <a:rPr lang="en-US" altLang="zh-CN" sz="2000" b="1" u="sng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CNTRL</a:t>
            </a:r>
            <a:r>
              <a:rPr lang="en-US" altLang="zh-CN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  Current operational global observing system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arenR"/>
            </a:pPr>
            <a:r>
              <a:rPr lang="en-US" sz="2000" b="1" u="sng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H8AMV</a:t>
            </a:r>
            <a:r>
              <a:rPr lang="en-US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 1) + H8 AMVs (same setup as MT-SAT 2 and on top of MT-SAT 2 AMVs)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arenR"/>
            </a:pPr>
            <a:r>
              <a:rPr lang="en-US" sz="2000" b="1" u="sng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H8RAD</a:t>
            </a:r>
            <a:r>
              <a:rPr lang="en-US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 1) + AHI IR from three water vapor channels</a:t>
            </a:r>
          </a:p>
          <a:p>
            <a:pPr marL="742950" lvl="1" indent="-285750">
              <a:lnSpc>
                <a:spcPct val="150000"/>
              </a:lnSpc>
              <a:buFont typeface="+mj-lt"/>
              <a:buAutoNum type="arabicParenR"/>
            </a:pPr>
            <a:r>
              <a:rPr lang="en-US" sz="2000" b="1" u="sng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H8AMVRAD</a:t>
            </a:r>
            <a:r>
              <a:rPr lang="en-US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1) + 2) + 3) </a:t>
            </a:r>
          </a:p>
        </p:txBody>
      </p:sp>
      <p:pic>
        <p:nvPicPr>
          <p:cNvPr id="7" name="Picture 6" descr="obserr_4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0"/>
            <a:ext cx="8229600" cy="165559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52600" y="3657600"/>
            <a:ext cx="2590800" cy="1981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505200"/>
            <a:ext cx="218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Assimilated channels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7150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radiance experiments use a split window SST check, 2K gross check, and modified version of </a:t>
            </a:r>
            <a:r>
              <a:rPr lang="en-US" dirty="0" err="1" smtClean="0"/>
              <a:t>Haixia</a:t>
            </a:r>
            <a:r>
              <a:rPr lang="en-US" dirty="0" smtClean="0"/>
              <a:t> Liu’s SEVIRI code (AWG cloud mask + EUMETSAT mask) to cloud-mask and super-ob AHI radiances at 24km.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lev2.png"/>
          <p:cNvPicPr>
            <a:picLocks noChangeAspect="1"/>
          </p:cNvPicPr>
          <p:nvPr/>
        </p:nvPicPr>
        <p:blipFill>
          <a:blip r:embed="rId2" cstate="print"/>
          <a:srcRect l="20396" b="12879"/>
          <a:stretch>
            <a:fillRect/>
          </a:stretch>
        </p:blipFill>
        <p:spPr>
          <a:xfrm>
            <a:off x="419100" y="373986"/>
            <a:ext cx="5650558" cy="4800601"/>
          </a:xfrm>
          <a:prstGeom prst="rect">
            <a:avLst/>
          </a:prstGeom>
        </p:spPr>
      </p:pic>
      <p:pic>
        <p:nvPicPr>
          <p:cNvPr id="3" name="Content Placeholder 10" descr="cm_px.png"/>
          <p:cNvPicPr>
            <a:picLocks noChangeAspect="1"/>
          </p:cNvPicPr>
          <p:nvPr/>
        </p:nvPicPr>
        <p:blipFill>
          <a:blip r:embed="rId3" cstate="print"/>
          <a:srcRect r="39398" b="13715"/>
          <a:stretch>
            <a:fillRect/>
          </a:stretch>
        </p:blipFill>
        <p:spPr>
          <a:xfrm>
            <a:off x="4381500" y="373986"/>
            <a:ext cx="4343400" cy="4757057"/>
          </a:xfrm>
          <a:prstGeom prst="rect">
            <a:avLst/>
          </a:prstGeom>
        </p:spPr>
      </p:pic>
      <p:pic>
        <p:nvPicPr>
          <p:cNvPr id="4" name="Content Placeholder 10" descr="cm_px.png"/>
          <p:cNvPicPr>
            <a:picLocks noChangeAspect="1"/>
          </p:cNvPicPr>
          <p:nvPr/>
        </p:nvPicPr>
        <p:blipFill>
          <a:blip r:embed="rId4" cstate="print"/>
          <a:srcRect l="22189" r="38462" b="13462"/>
          <a:stretch>
            <a:fillRect/>
          </a:stretch>
        </p:blipFill>
        <p:spPr>
          <a:xfrm>
            <a:off x="3497580" y="373986"/>
            <a:ext cx="2763694" cy="4764024"/>
          </a:xfrm>
          <a:prstGeom prst="rect">
            <a:avLst/>
          </a:prstGeom>
        </p:spPr>
      </p:pic>
      <p:pic>
        <p:nvPicPr>
          <p:cNvPr id="5" name="Content Placeholder 10" descr="cm_px.png"/>
          <p:cNvPicPr>
            <a:picLocks noChangeAspect="1"/>
          </p:cNvPicPr>
          <p:nvPr/>
        </p:nvPicPr>
        <p:blipFill>
          <a:blip r:embed="rId4" cstate="print"/>
          <a:srcRect t="86083"/>
          <a:stretch>
            <a:fillRect/>
          </a:stretch>
        </p:blipFill>
        <p:spPr>
          <a:xfrm>
            <a:off x="1714500" y="5098387"/>
            <a:ext cx="6019799" cy="64446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5300" y="831187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7" name="TextBox 7"/>
          <p:cNvSpPr txBox="1"/>
          <p:nvPr/>
        </p:nvSpPr>
        <p:spPr>
          <a:xfrm>
            <a:off x="3397220" y="8311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8" name="TextBox 8"/>
          <p:cNvSpPr txBox="1"/>
          <p:nvPr/>
        </p:nvSpPr>
        <p:spPr>
          <a:xfrm>
            <a:off x="5988020" y="83118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7551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All Sky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265093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Default mask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36493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More aggressive mask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7150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4DEnsVar-radiance assimilation uses the </a:t>
            </a:r>
            <a:r>
              <a:rPr lang="en-US" sz="2200" dirty="0" smtClean="0"/>
              <a:t>more </a:t>
            </a:r>
            <a:r>
              <a:rPr lang="en-US" sz="2200" dirty="0" smtClean="0"/>
              <a:t>aggressive </a:t>
            </a:r>
            <a:r>
              <a:rPr lang="en-US" sz="2200" dirty="0" smtClean="0"/>
              <a:t>cloud mask </a:t>
            </a:r>
            <a:r>
              <a:rPr lang="en-US" sz="2200" dirty="0" smtClean="0"/>
              <a:t>with hourly dumps of AHI radiances (6 full disks at +/-3hrs around synoptic time) and super-</a:t>
            </a:r>
            <a:r>
              <a:rPr lang="en-US" sz="2200" dirty="0" err="1" smtClean="0"/>
              <a:t>obbed</a:t>
            </a:r>
            <a:r>
              <a:rPr lang="en-US" sz="2200" dirty="0" smtClean="0"/>
              <a:t> to 24km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490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D78D-26DB-4C4D-B2DC-88D1EF5D82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447800"/>
            <a:ext cx="8229600" cy="22928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Himawari-8 AHI (water vapor channels and AMVs) have been evaluated with NOAA hybrid 4DEnsVar system.</a:t>
            </a:r>
          </a:p>
          <a:p>
            <a:pPr marL="800100" lvl="1" indent="-342900" algn="just">
              <a:spcBef>
                <a:spcPct val="20000"/>
              </a:spcBef>
              <a:spcAft>
                <a:spcPts val="60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results have shown that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Himawari-8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the positive impact on RH analysis and forecast at the higher pressure levels centered around 100-hPa.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Preliminary assessment also shows neutral to marginal positive impact from Himawari-8 on the Height and Tropical Wind forecast (see below). 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00FF"/>
              </a:buClr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0000FF"/>
              </a:buClr>
              <a:defRPr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00FF"/>
              </a:buClr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60A9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Summary of H8 AHI </a:t>
            </a:r>
            <a:r>
              <a:rPr lang="en-US" sz="4000" b="1" noProof="0" dirty="0" smtClean="0">
                <a:solidFill>
                  <a:srgbClr val="A60A9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assessment in GSI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A60A93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3733800"/>
          <a:ext cx="8001000" cy="2514601"/>
        </p:xfrm>
        <a:graphic>
          <a:graphicData uri="http://schemas.openxmlformats.org/drawingml/2006/table">
            <a:tbl>
              <a:tblPr/>
              <a:tblGrid>
                <a:gridCol w="1066800"/>
                <a:gridCol w="933450"/>
                <a:gridCol w="1000125"/>
                <a:gridCol w="1000125"/>
                <a:gridCol w="1000125"/>
                <a:gridCol w="1000125"/>
                <a:gridCol w="1000125"/>
                <a:gridCol w="1000125"/>
              </a:tblGrid>
              <a:tr h="38488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Exp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P500 Height AC at Day-5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P850 Tropical Wind RMSE</a:t>
                      </a:r>
                      <a:endParaRPr lang="en-US" sz="1200" b="1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P200 Tropical Wind RMSE</a:t>
                      </a:r>
                      <a:endParaRPr lang="en-US" sz="1200" b="1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G2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NH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SH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Day-1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Day-3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Day-1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Day-3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CTRL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0.881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0.883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0.882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2.733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3.667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4.808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7.005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H8AMV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0.883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0.880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0.885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2.734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3.672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4.811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7.047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H8RAD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0.881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0.876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0.885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2.739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3.679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4.804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7.014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8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H8AMVRAD</a:t>
                      </a:r>
                      <a:endParaRPr lang="en-US" sz="1200" b="1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0.882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0.880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0.885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2.742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3.674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4.811</a:t>
                      </a:r>
                      <a:endParaRPr lang="en-US" sz="120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Cambria"/>
                        </a:rPr>
                        <a:t>7.019</a:t>
                      </a:r>
                      <a:endParaRPr lang="en-US" sz="1200" dirty="0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5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" y="383192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Adaptations &amp; Advances for GOES-R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544001"/>
            <a:ext cx="8257032" cy="4778185"/>
          </a:xfrm>
        </p:spPr>
        <p:txBody>
          <a:bodyPr/>
          <a:lstStyle/>
          <a:p>
            <a:r>
              <a:rPr lang="en-US" dirty="0" smtClean="0"/>
              <a:t>GOES-R Launch </a:t>
            </a:r>
            <a:r>
              <a:rPr lang="en-US" dirty="0" smtClean="0"/>
              <a:t>in October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Availability </a:t>
            </a:r>
            <a:r>
              <a:rPr lang="en-US" dirty="0" smtClean="0"/>
              <a:t>of BUFR AMV and L1B products via operational </a:t>
            </a:r>
            <a:r>
              <a:rPr lang="en-US" dirty="0" smtClean="0"/>
              <a:t>path will take time to implement</a:t>
            </a:r>
            <a:endParaRPr lang="en-US" dirty="0" smtClean="0"/>
          </a:p>
          <a:p>
            <a:pPr lvl="1"/>
            <a:r>
              <a:rPr lang="en-US" dirty="0" smtClean="0"/>
              <a:t>Availability </a:t>
            </a:r>
            <a:r>
              <a:rPr lang="en-US" dirty="0" smtClean="0"/>
              <a:t>of </a:t>
            </a:r>
            <a:r>
              <a:rPr lang="en-US" dirty="0" err="1" smtClean="0"/>
              <a:t>BUFR’d</a:t>
            </a:r>
            <a:r>
              <a:rPr lang="en-US" dirty="0" smtClean="0"/>
              <a:t>  </a:t>
            </a:r>
            <a:r>
              <a:rPr lang="en-US" dirty="0" smtClean="0"/>
              <a:t>data </a:t>
            </a:r>
            <a:r>
              <a:rPr lang="en-US" dirty="0" smtClean="0"/>
              <a:t>via </a:t>
            </a:r>
            <a:r>
              <a:rPr lang="en-US" dirty="0" smtClean="0"/>
              <a:t>STAR demo </a:t>
            </a:r>
            <a:r>
              <a:rPr lang="en-US" dirty="0" smtClean="0"/>
              <a:t>system more immediate</a:t>
            </a:r>
            <a:endParaRPr lang="en-US" dirty="0"/>
          </a:p>
          <a:p>
            <a:r>
              <a:rPr lang="en-US" dirty="0" smtClean="0"/>
              <a:t>Continued development for L1B </a:t>
            </a:r>
            <a:r>
              <a:rPr lang="en-US" dirty="0" smtClean="0"/>
              <a:t>radiance assimilation (extension of Gap Mitigation work</a:t>
            </a:r>
            <a:r>
              <a:rPr lang="en-US" dirty="0" smtClean="0"/>
              <a:t>) at NCEP/EMC with JCSDA support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1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" y="383192"/>
            <a:ext cx="8913813" cy="914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525714"/>
            <a:ext cx="8257032" cy="4189286"/>
          </a:xfrm>
        </p:spPr>
        <p:txBody>
          <a:bodyPr>
            <a:normAutofit/>
          </a:bodyPr>
          <a:lstStyle/>
          <a:p>
            <a:r>
              <a:rPr lang="en-US" dirty="0" smtClean="0"/>
              <a:t>Poised to repeat rapid operational assimilation of J1 ATMS and CrIS TDR/SDR in Global Forecast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Extend to take advantage of low-latency and full spectral data</a:t>
            </a:r>
            <a:endParaRPr lang="en-US" dirty="0" smtClean="0"/>
          </a:p>
          <a:p>
            <a:r>
              <a:rPr lang="en-US" dirty="0" smtClean="0"/>
              <a:t>Poised to extend assimilation of legacy GOES AMV winds ABI-based products</a:t>
            </a:r>
          </a:p>
          <a:p>
            <a:pPr lvl="1"/>
            <a:r>
              <a:rPr lang="en-US" dirty="0" smtClean="0"/>
              <a:t>Initial challenge accessing AMV s in BUFR for GDAS/GFS</a:t>
            </a:r>
          </a:p>
          <a:p>
            <a:r>
              <a:rPr lang="en-US" dirty="0"/>
              <a:t> </a:t>
            </a:r>
            <a:r>
              <a:rPr lang="en-US" dirty="0" smtClean="0"/>
              <a:t>Poised to build on preliminary work with H8/AHI to develop assimilation of ABI L1B radiances</a:t>
            </a:r>
          </a:p>
          <a:p>
            <a:r>
              <a:rPr lang="en-US" dirty="0" smtClean="0"/>
              <a:t>Questions 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2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" y="383192"/>
            <a:ext cx="8913813" cy="914400"/>
          </a:xfrm>
        </p:spPr>
        <p:txBody>
          <a:bodyPr/>
          <a:lstStyle/>
          <a:p>
            <a:r>
              <a:rPr lang="en-US" dirty="0" smtClean="0"/>
              <a:t>Back-ups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525714"/>
            <a:ext cx="8257032" cy="4189286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3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msp_day0_RH_G2T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5029200" cy="5029200"/>
          </a:xfrm>
          <a:prstGeom prst="rect">
            <a:avLst/>
          </a:prstGeom>
        </p:spPr>
      </p:pic>
      <p:pic>
        <p:nvPicPr>
          <p:cNvPr id="3" name="Picture 2" descr="rms_day0_RH_P100_G2TRO.png"/>
          <p:cNvPicPr>
            <a:picLocks noChangeAspect="1"/>
          </p:cNvPicPr>
          <p:nvPr/>
        </p:nvPicPr>
        <p:blipFill>
          <a:blip r:embed="rId3" cstate="print"/>
          <a:srcRect l="4444" t="3333" r="4444" b="47778"/>
          <a:stretch>
            <a:fillRect/>
          </a:stretch>
        </p:blipFill>
        <p:spPr>
          <a:xfrm>
            <a:off x="4876800" y="1219200"/>
            <a:ext cx="4114800" cy="2207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0"/>
            <a:ext cx="792088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Post-Assimilation Geophysical Assessment</a:t>
            </a:r>
          </a:p>
          <a:p>
            <a:pPr algn="ctr"/>
            <a:r>
              <a:rPr lang="en-US" altLang="zh-CN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—— RH Analysis in the tropics </a:t>
            </a:r>
            <a:endParaRPr lang="en-US" sz="2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3014" y="3794538"/>
            <a:ext cx="34312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Assimilation of AHI AMVs, AHI imager radiances and AHI </a:t>
            </a:r>
            <a:r>
              <a:rPr lang="en-US" dirty="0" err="1" smtClean="0"/>
              <a:t>AMVs+radiances</a:t>
            </a:r>
            <a:r>
              <a:rPr lang="en-US" dirty="0" smtClean="0"/>
              <a:t> improves Tropical upper-tropospheric RH analysis RMSE against comparison against ECMWF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3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mspmean_RH_G2T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360"/>
            <a:ext cx="5029200" cy="5029200"/>
          </a:xfrm>
          <a:prstGeom prst="rect">
            <a:avLst/>
          </a:prstGeom>
        </p:spPr>
      </p:pic>
      <p:pic>
        <p:nvPicPr>
          <p:cNvPr id="7" name="Picture 6" descr="rmsdieoff_RH_P100_G2TRO.png"/>
          <p:cNvPicPr>
            <a:picLocks noChangeAspect="1"/>
          </p:cNvPicPr>
          <p:nvPr/>
        </p:nvPicPr>
        <p:blipFill rotWithShape="1">
          <a:blip r:embed="rId3" cstate="print"/>
          <a:srcRect t="3704" r="4132"/>
          <a:stretch/>
        </p:blipFill>
        <p:spPr>
          <a:xfrm>
            <a:off x="4766012" y="2895600"/>
            <a:ext cx="4377987" cy="3962400"/>
          </a:xfrm>
          <a:prstGeom prst="rect">
            <a:avLst/>
          </a:prstGeom>
        </p:spPr>
      </p:pic>
      <p:pic>
        <p:nvPicPr>
          <p:cNvPr id="8" name="Picture 7" descr="rms_day3_RH_P100_G2TRO.png"/>
          <p:cNvPicPr>
            <a:picLocks noChangeAspect="1"/>
          </p:cNvPicPr>
          <p:nvPr/>
        </p:nvPicPr>
        <p:blipFill>
          <a:blip r:embed="rId4" cstate="print"/>
          <a:srcRect l="4444" t="3333" r="4444" b="47778"/>
          <a:stretch>
            <a:fillRect/>
          </a:stretch>
        </p:blipFill>
        <p:spPr>
          <a:xfrm>
            <a:off x="1985494" y="611459"/>
            <a:ext cx="7006106" cy="37593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Post-Assimilation Geophysical Assessment Against ECMWF</a:t>
            </a:r>
          </a:p>
          <a:p>
            <a:pPr algn="ctr"/>
            <a:r>
              <a:rPr lang="en-US" altLang="zh-CN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—— RH Forecast in the tropics </a:t>
            </a:r>
            <a:endParaRPr lang="en-US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299" y="5582045"/>
            <a:ext cx="4185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Assimilation of AHI AMVs, AHI radiances and the AHI AMVs + radiances improves short-term and long term Tropical UT RH forecasts.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" y="383192"/>
            <a:ext cx="8913813" cy="9144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790890"/>
            <a:ext cx="8257032" cy="4189286"/>
          </a:xfrm>
        </p:spPr>
        <p:txBody>
          <a:bodyPr/>
          <a:lstStyle/>
          <a:p>
            <a:r>
              <a:rPr lang="en-US" dirty="0" smtClean="0"/>
              <a:t>S-NPP Foundation for JPSS</a:t>
            </a:r>
          </a:p>
          <a:p>
            <a:pPr lvl="1"/>
            <a:r>
              <a:rPr lang="en-US" dirty="0" smtClean="0"/>
              <a:t>Anticipated adaptations and advances for JPSS</a:t>
            </a:r>
          </a:p>
          <a:p>
            <a:r>
              <a:rPr lang="en-US" dirty="0" smtClean="0"/>
              <a:t>Legacy GOES and Himiwari Foundation for GOES-R</a:t>
            </a:r>
          </a:p>
          <a:p>
            <a:pPr lvl="1"/>
            <a:r>
              <a:rPr lang="en-US" dirty="0" smtClean="0"/>
              <a:t>Anticipated adaptations and advances for GOES-R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9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" y="383192"/>
            <a:ext cx="8913813" cy="914400"/>
          </a:xfrm>
        </p:spPr>
        <p:txBody>
          <a:bodyPr/>
          <a:lstStyle/>
          <a:p>
            <a:r>
              <a:rPr lang="en-US" dirty="0" smtClean="0"/>
              <a:t>S-NPP Foundation for JPSS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417320"/>
            <a:ext cx="4489704" cy="49103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Sounders</a:t>
            </a:r>
          </a:p>
          <a:p>
            <a:pPr lvl="1"/>
            <a:r>
              <a:rPr lang="en-US" dirty="0" smtClean="0"/>
              <a:t>ATMS operationally assimilated since May 2012 in GFS</a:t>
            </a:r>
          </a:p>
          <a:p>
            <a:pPr lvl="1"/>
            <a:r>
              <a:rPr lang="en-US" dirty="0" smtClean="0"/>
              <a:t>CrIS operationally assimilated in GFS since August 2013</a:t>
            </a:r>
          </a:p>
          <a:p>
            <a:pPr lvl="2"/>
            <a:r>
              <a:rPr lang="en-US" dirty="0" smtClean="0"/>
              <a:t>399 BUFR channels received</a:t>
            </a:r>
          </a:p>
          <a:p>
            <a:pPr lvl="2"/>
            <a:r>
              <a:rPr lang="en-US" dirty="0" smtClean="0"/>
              <a:t>Extremely low noise (right)</a:t>
            </a:r>
          </a:p>
          <a:p>
            <a:pPr lvl="2"/>
            <a:r>
              <a:rPr lang="en-US" dirty="0" smtClean="0"/>
              <a:t>Use 84 sensitive to: </a:t>
            </a:r>
          </a:p>
          <a:p>
            <a:pPr lvl="3"/>
            <a:r>
              <a:rPr lang="en-US" dirty="0" smtClean="0"/>
              <a:t>T, cloud, CO2, surface</a:t>
            </a:r>
          </a:p>
          <a:p>
            <a:pPr lvl="1"/>
            <a:r>
              <a:rPr lang="en-US" dirty="0" smtClean="0"/>
              <a:t>Robust current PM-orbit sounder configuration – </a:t>
            </a:r>
            <a:r>
              <a:rPr lang="en-US" dirty="0" smtClean="0"/>
              <a:t>neutral marginal  impacts</a:t>
            </a:r>
          </a:p>
          <a:p>
            <a:pPr lvl="1"/>
            <a:r>
              <a:rPr lang="en-US" dirty="0" smtClean="0"/>
              <a:t>Recent ensemble-based FSOIs show impacts of </a:t>
            </a:r>
            <a:r>
              <a:rPr lang="en-US" dirty="0" err="1" smtClean="0"/>
              <a:t>CriS</a:t>
            </a:r>
            <a:r>
              <a:rPr lang="en-US" dirty="0" smtClean="0"/>
              <a:t> comparable to AIRS, IASI; ATSM- AMSU (D. Groff)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55" y="2009968"/>
            <a:ext cx="4552125" cy="352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8704" y="245973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AIRS</a:t>
            </a:r>
          </a:p>
          <a:p>
            <a:r>
              <a:rPr lang="en-US" b="1" dirty="0" smtClean="0"/>
              <a:t>IASI</a:t>
            </a:r>
          </a:p>
          <a:p>
            <a:r>
              <a:rPr lang="en-US" b="1" dirty="0" smtClean="0">
                <a:solidFill>
                  <a:srgbClr val="66FF33"/>
                </a:solidFill>
              </a:rPr>
              <a:t>CrIS</a:t>
            </a:r>
            <a:endParaRPr lang="en-US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2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" y="383192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S-NPP Foundation for JPSS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" y="1417320"/>
            <a:ext cx="8840661" cy="4352544"/>
          </a:xfrm>
        </p:spPr>
        <p:txBody>
          <a:bodyPr>
            <a:normAutofit/>
          </a:bodyPr>
          <a:lstStyle/>
          <a:p>
            <a:r>
              <a:rPr lang="en-US" dirty="0" smtClean="0"/>
              <a:t>S-NPP VIIRS</a:t>
            </a:r>
          </a:p>
          <a:p>
            <a:pPr lvl="1"/>
            <a:r>
              <a:rPr lang="en-US" dirty="0" smtClean="0"/>
              <a:t>VIIRS SST Product</a:t>
            </a:r>
          </a:p>
          <a:p>
            <a:pPr lvl="2"/>
            <a:r>
              <a:rPr lang="en-US" dirty="0" err="1" smtClean="0"/>
              <a:t>netCDF</a:t>
            </a:r>
            <a:r>
              <a:rPr lang="en-US" dirty="0" smtClean="0"/>
              <a:t> files being run as development product by NCEP/EMC</a:t>
            </a:r>
          </a:p>
          <a:p>
            <a:pPr lvl="2"/>
            <a:r>
              <a:rPr lang="en-US" dirty="0" smtClean="0"/>
              <a:t>Generating verification statistics</a:t>
            </a:r>
          </a:p>
          <a:p>
            <a:pPr lvl="2"/>
            <a:r>
              <a:rPr lang="en-US" dirty="0" smtClean="0"/>
              <a:t>Anticipated implementation September 2016 </a:t>
            </a:r>
          </a:p>
          <a:p>
            <a:pPr lvl="3"/>
            <a:r>
              <a:rPr lang="en-US" dirty="0" smtClean="0"/>
              <a:t>Based on June 3 code hand-off; else</a:t>
            </a:r>
          </a:p>
          <a:p>
            <a:pPr lvl="3"/>
            <a:r>
              <a:rPr lang="en-US" dirty="0" smtClean="0"/>
              <a:t>Delay until next </a:t>
            </a:r>
            <a:r>
              <a:rPr lang="en-US" dirty="0" smtClean="0"/>
              <a:t>implementation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6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" y="1659054"/>
            <a:ext cx="4610880" cy="356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00" y="1659054"/>
            <a:ext cx="4610880" cy="356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669920" y="1287495"/>
            <a:ext cx="8064000" cy="331235"/>
          </a:xfrm>
          <a:custGeom>
            <a:avLst/>
            <a:gdLst>
              <a:gd name="G0" fmla="*/ 1 24695 2"/>
              <a:gd name="G1" fmla="+- 508 0 0"/>
              <a:gd name="G2" fmla="+- 1016 0 0"/>
              <a:gd name="G3" fmla="+- 2469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695" y="0"/>
                </a:lnTo>
                <a:lnTo>
                  <a:pt x="24695" y="1016"/>
                </a:lnTo>
                <a:lnTo>
                  <a:pt x="0" y="1016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15900" indent="-20955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itchFamily="16" charset="0"/>
              </a:rPr>
              <a:t>Comparison of GVF between VIIRS and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6" charset="0"/>
              </a:rPr>
              <a:t>Clim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6" charset="0"/>
              </a:rPr>
              <a:t>     15 May 2014 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625760" y="1723861"/>
            <a:ext cx="1560960" cy="414764"/>
          </a:xfrm>
          <a:custGeom>
            <a:avLst/>
            <a:gdLst>
              <a:gd name="G0" fmla="*/ 1 4779 2"/>
              <a:gd name="G1" fmla="+- 635 0 0"/>
              <a:gd name="G2" fmla="+- 1270 0 0"/>
              <a:gd name="G3" fmla="+- 477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779" y="0"/>
                </a:lnTo>
                <a:lnTo>
                  <a:pt x="4779" y="1270"/>
                </a:lnTo>
                <a:lnTo>
                  <a:pt x="0" y="127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15900" indent="-20955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en-US" b="1" i="1"/>
              <a:t>Clim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806080" y="1725301"/>
            <a:ext cx="1560960" cy="414764"/>
          </a:xfrm>
          <a:custGeom>
            <a:avLst/>
            <a:gdLst>
              <a:gd name="G0" fmla="*/ 1 4779 2"/>
              <a:gd name="G1" fmla="+- 635 0 0"/>
              <a:gd name="G2" fmla="+- 1270 0 0"/>
              <a:gd name="G3" fmla="+- 477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779" y="0"/>
                </a:lnTo>
                <a:lnTo>
                  <a:pt x="4779" y="1270"/>
                </a:lnTo>
                <a:lnTo>
                  <a:pt x="0" y="127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15900" indent="-20955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altLang="en-US" b="1" i="1"/>
              <a:t>VIIRS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232960" y="5353042"/>
            <a:ext cx="3048480" cy="52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spcBef>
                <a:spcPts val="590"/>
              </a:spcBef>
            </a:pPr>
            <a:r>
              <a:rPr lang="en-US" altLang="en-US" sz="2000" b="1">
                <a:latin typeface="Calibri" charset="0"/>
                <a:ea typeface="AR PL UMing HK" charset="0"/>
                <a:cs typeface="AR PL UMing HK" charset="0"/>
              </a:rPr>
              <a:t>Near real-time VIIRS GVF</a:t>
            </a:r>
          </a:p>
          <a:p>
            <a:pPr>
              <a:spcBef>
                <a:spcPts val="590"/>
              </a:spcBef>
            </a:pPr>
            <a:r>
              <a:rPr lang="en-US" altLang="en-US" sz="2000" b="1">
                <a:latin typeface="Calibri" charset="0"/>
                <a:ea typeface="AR PL UMing HK" charset="0"/>
                <a:cs typeface="AR PL UMing HK" charset="0"/>
              </a:rPr>
              <a:t>(NOAA/NESDIS/STAR)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20801" y="5353042"/>
            <a:ext cx="3062880" cy="68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spcBef>
                <a:spcPts val="590"/>
              </a:spcBef>
            </a:pPr>
            <a:r>
              <a:rPr lang="en-US" altLang="en-US" sz="2000" b="1">
                <a:latin typeface="Calibri" charset="0"/>
                <a:ea typeface="AR PL UMing HK" charset="0"/>
                <a:cs typeface="AR PL UMing HK" charset="0"/>
              </a:rPr>
              <a:t>5yr mean AVHRR GVF in Ops NCEP models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2720" y="162738"/>
            <a:ext cx="8294400" cy="118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500" b="1">
                <a:latin typeface="Times New Roman" pitchFamily="16" charset="0"/>
              </a:rPr>
              <a:t>Incorporation of near real-time Suomi NPP Green Vegetation Fraction into the NCEP Models</a:t>
            </a:r>
            <a:br>
              <a:rPr lang="en-US" altLang="en-US" sz="2500" b="1">
                <a:latin typeface="Times New Roman" pitchFamily="16" charset="0"/>
              </a:rPr>
            </a:br>
            <a:endParaRPr lang="en-US" altLang="en-US" sz="2500" b="1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2391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" y="33124"/>
            <a:ext cx="8850240" cy="663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859906" y="2783813"/>
            <a:ext cx="825310" cy="7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++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48320" y="1052751"/>
            <a:ext cx="809280" cy="7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0+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982466" y="2523145"/>
            <a:ext cx="825310" cy="7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++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607746" y="2685882"/>
            <a:ext cx="825310" cy="7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++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305760" y="4221083"/>
            <a:ext cx="809280" cy="7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0+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704225" y="4025223"/>
            <a:ext cx="825310" cy="7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++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511533" y="4285890"/>
            <a:ext cx="539975" cy="7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--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33600" y="249147"/>
            <a:ext cx="7822080" cy="44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en-US" sz="2900" b="1">
                <a:latin typeface="Times New Roman" pitchFamily="16" charset="0"/>
              </a:rPr>
              <a:t>Forecast Verification Statistics (FVS) regions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982240" y="871292"/>
            <a:ext cx="54604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</a:rPr>
              <a:t>+: improve;  -: degrade;  0: neutral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03200" y="6139365"/>
            <a:ext cx="8330400" cy="5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altLang="en-US" i="1"/>
              <a:t>In general, the near real-time GVF shows a positive impact to reduce errors of 2-m air temperature in the GFS.</a:t>
            </a:r>
          </a:p>
        </p:txBody>
      </p:sp>
    </p:spTree>
    <p:extLst>
      <p:ext uri="{BB962C8B-B14F-4D97-AF65-F5344CB8AC3E}">
        <p14:creationId xmlns:p14="http://schemas.microsoft.com/office/powerpoint/2010/main" val="34241749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" y="383192"/>
            <a:ext cx="8913813" cy="914400"/>
          </a:xfrm>
        </p:spPr>
        <p:txBody>
          <a:bodyPr/>
          <a:lstStyle/>
          <a:p>
            <a:r>
              <a:rPr lang="en-US" dirty="0" smtClean="0"/>
              <a:t>Adaptations &amp; Advances for JPSS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544001"/>
            <a:ext cx="8257032" cy="4778185"/>
          </a:xfrm>
        </p:spPr>
        <p:txBody>
          <a:bodyPr>
            <a:normAutofit/>
          </a:bodyPr>
          <a:lstStyle/>
          <a:p>
            <a:r>
              <a:rPr lang="en-US" dirty="0" smtClean="0"/>
              <a:t>J1 </a:t>
            </a:r>
            <a:r>
              <a:rPr lang="en-US" dirty="0" smtClean="0"/>
              <a:t>Launch in Feb 2017</a:t>
            </a:r>
          </a:p>
          <a:p>
            <a:pPr lvl="1"/>
            <a:r>
              <a:rPr lang="en-US" dirty="0" smtClean="0"/>
              <a:t>In the event of a P.M. Polar gap could assimilate at L + 90 days </a:t>
            </a:r>
            <a:endParaRPr lang="en-US" dirty="0" smtClean="0"/>
          </a:p>
          <a:p>
            <a:r>
              <a:rPr lang="en-US" dirty="0" smtClean="0"/>
              <a:t> Exploit use of low-latency JPSS data for ATMS and CrIS</a:t>
            </a:r>
          </a:p>
          <a:p>
            <a:r>
              <a:rPr lang="en-US" dirty="0" smtClean="0"/>
              <a:t>Assimilate  CrIS Water Vapor Channels </a:t>
            </a:r>
          </a:p>
          <a:p>
            <a:r>
              <a:rPr lang="en-US" dirty="0" smtClean="0"/>
              <a:t>All-sky radiances</a:t>
            </a:r>
          </a:p>
          <a:p>
            <a:r>
              <a:rPr lang="en-US" dirty="0" smtClean="0"/>
              <a:t>CrIS Full Spectral Resolution</a:t>
            </a:r>
          </a:p>
          <a:p>
            <a:r>
              <a:rPr lang="en-US" dirty="0" smtClean="0"/>
              <a:t>VIIRS SST to RTOFS</a:t>
            </a:r>
          </a:p>
          <a:p>
            <a:pPr lvl="1"/>
            <a:r>
              <a:rPr lang="en-US" dirty="0" smtClean="0"/>
              <a:t>BUFR will be </a:t>
            </a:r>
            <a:r>
              <a:rPr lang="en-US" dirty="0" smtClean="0"/>
              <a:t>needed</a:t>
            </a:r>
            <a:endParaRPr lang="en-US" dirty="0" smtClean="0"/>
          </a:p>
          <a:p>
            <a:pPr lvl="1"/>
            <a:r>
              <a:rPr lang="en-US" dirty="0" smtClean="0"/>
              <a:t>SST-sensitive radiance assimilation – BUFR/data handling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2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" y="383192"/>
            <a:ext cx="8913813" cy="914400"/>
          </a:xfrm>
        </p:spPr>
        <p:txBody>
          <a:bodyPr/>
          <a:lstStyle/>
          <a:p>
            <a:r>
              <a:rPr lang="en-US" dirty="0" smtClean="0"/>
              <a:t>Foundation for GOES-R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" y="1417320"/>
            <a:ext cx="8840661" cy="4352544"/>
          </a:xfrm>
        </p:spPr>
        <p:txBody>
          <a:bodyPr>
            <a:normAutofit/>
          </a:bodyPr>
          <a:lstStyle/>
          <a:p>
            <a:r>
              <a:rPr lang="en-US" dirty="0" smtClean="0"/>
              <a:t>Atmospheric Motion Vectors (AMVs) </a:t>
            </a:r>
          </a:p>
          <a:p>
            <a:pPr lvl="1"/>
            <a:r>
              <a:rPr lang="en-US" dirty="0" smtClean="0"/>
              <a:t>Legacy </a:t>
            </a:r>
            <a:r>
              <a:rPr lang="en-US" dirty="0" smtClean="0"/>
              <a:t>Sources (GOES, MTSAT)</a:t>
            </a:r>
            <a:endParaRPr lang="en-US" dirty="0" smtClean="0"/>
          </a:p>
          <a:p>
            <a:pPr lvl="1"/>
            <a:r>
              <a:rPr lang="en-US" dirty="0" smtClean="0"/>
              <a:t>Advanced Himiwari  Imager (AHI) product from Japan via </a:t>
            </a:r>
            <a:r>
              <a:rPr lang="en-US" dirty="0" smtClean="0"/>
              <a:t>GTS</a:t>
            </a:r>
          </a:p>
          <a:p>
            <a:pPr lvl="1"/>
            <a:r>
              <a:rPr lang="en-US" dirty="0" smtClean="0"/>
              <a:t>AHI winds demonstrate better O-B than MTSAT counterparts, operationally assimilated</a:t>
            </a:r>
          </a:p>
          <a:p>
            <a:pPr lvl="2"/>
            <a:r>
              <a:rPr lang="en-US" dirty="0" smtClean="0"/>
              <a:t>(See WV wind examples, next slide)</a:t>
            </a:r>
            <a:endParaRPr lang="en-US" dirty="0" smtClean="0"/>
          </a:p>
          <a:p>
            <a:r>
              <a:rPr lang="en-US" dirty="0" smtClean="0"/>
              <a:t>Direct Assimilation of L1B imager </a:t>
            </a:r>
            <a:r>
              <a:rPr lang="en-US" dirty="0" smtClean="0"/>
              <a:t>radiances</a:t>
            </a:r>
            <a:endParaRPr lang="en-US" dirty="0" smtClean="0"/>
          </a:p>
          <a:p>
            <a:pPr lvl="1"/>
            <a:r>
              <a:rPr lang="en-US" dirty="0" smtClean="0"/>
              <a:t>Status of Gap Mitigation Work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1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20156" y="220150"/>
            <a:ext cx="63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WV</a:t>
            </a:r>
            <a:endParaRPr lang="en-US" b="1" dirty="0"/>
          </a:p>
        </p:txBody>
      </p:sp>
      <p:pic>
        <p:nvPicPr>
          <p:cNvPr id="8" name="Picture 7" descr="scat_WV_MTSAT_all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7" y="0"/>
            <a:ext cx="4260031" cy="3187416"/>
          </a:xfrm>
          <a:prstGeom prst="rect">
            <a:avLst/>
          </a:prstGeom>
        </p:spPr>
      </p:pic>
      <p:pic>
        <p:nvPicPr>
          <p:cNvPr id="9" name="Picture 8" descr="scat_WV_MTSAT_used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0584"/>
            <a:ext cx="4252424" cy="3187416"/>
          </a:xfrm>
          <a:prstGeom prst="rect">
            <a:avLst/>
          </a:prstGeom>
        </p:spPr>
      </p:pic>
      <p:pic>
        <p:nvPicPr>
          <p:cNvPr id="10" name="Picture 9" descr="scat_WV_HIM8_all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576" y="0"/>
            <a:ext cx="4252424" cy="3187416"/>
          </a:xfrm>
          <a:prstGeom prst="rect">
            <a:avLst/>
          </a:prstGeom>
        </p:spPr>
      </p:pic>
      <p:pic>
        <p:nvPicPr>
          <p:cNvPr id="11" name="Picture 10" descr="scat_WV_HIM8_used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576" y="3670584"/>
            <a:ext cx="4252424" cy="318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32618</TotalTime>
  <Words>910</Words>
  <Application>Microsoft Office PowerPoint</Application>
  <PresentationFormat>On-screen Show (4:3)</PresentationFormat>
  <Paragraphs>169</Paragraphs>
  <Slides>17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Perception</vt:lpstr>
      <vt:lpstr>Overview of JPSS and GOES-R Data Assimilation in Global Numerical Weather Prediction Models</vt:lpstr>
      <vt:lpstr>Overview</vt:lpstr>
      <vt:lpstr>S-NPP Foundation for JPSS</vt:lpstr>
      <vt:lpstr>S-NPP Foundation for JPSS (cont’d)</vt:lpstr>
      <vt:lpstr>PowerPoint Presentation</vt:lpstr>
      <vt:lpstr>PowerPoint Presentation</vt:lpstr>
      <vt:lpstr>Adaptations &amp; Advances for JPSS </vt:lpstr>
      <vt:lpstr>Foundation for GOES-R</vt:lpstr>
      <vt:lpstr>PowerPoint Presentation</vt:lpstr>
      <vt:lpstr>PowerPoint Presentation</vt:lpstr>
      <vt:lpstr>PowerPoint Presentation</vt:lpstr>
      <vt:lpstr>PowerPoint Presentation</vt:lpstr>
      <vt:lpstr>Adaptations &amp; Advances for GOES-R</vt:lpstr>
      <vt:lpstr>Summary</vt:lpstr>
      <vt:lpstr>Back-ups</vt:lpstr>
      <vt:lpstr>PowerPoint Presentation</vt:lpstr>
      <vt:lpstr>PowerPoint Presentation</vt:lpstr>
    </vt:vector>
  </TitlesOfParts>
  <Company>JCSDA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Center for Satellite Data Assimilation</dc:title>
  <dc:creator>Thomas Auligné</dc:creator>
  <cp:lastModifiedBy>James G. Yoe</cp:lastModifiedBy>
  <cp:revision>212</cp:revision>
  <cp:lastPrinted>2016-05-02T12:53:18Z</cp:lastPrinted>
  <dcterms:created xsi:type="dcterms:W3CDTF">2015-11-17T18:34:25Z</dcterms:created>
  <dcterms:modified xsi:type="dcterms:W3CDTF">2016-05-10T16:33:23Z</dcterms:modified>
</cp:coreProperties>
</file>